
<file path=[Content_Types].xml><?xml version="1.0" encoding="utf-8"?>
<Types xmlns="http://schemas.openxmlformats.org/package/2006/content-types">
  <Default Extension="jpeg" ContentType="image/jpeg"/>
  <Default Extension="png" ContentType="image/png"/>
  <Default Extension="wdp" ContentType="image/vnd.ms-photo"/>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p:sldMasterIdLst>
    <p:sldMasterId id="2147483648" r:id="rId1"/>
  </p:sldMasterIdLst>
  <p:notesMasterIdLst>
    <p:notesMasterId r:id="rId4"/>
  </p:notesMasterIdLst>
  <p:sldIdLst>
    <p:sldId id="302" r:id="rId3"/>
    <p:sldId id="306" r:id="rId5"/>
    <p:sldId id="308" r:id="rId6"/>
    <p:sldId id="335" r:id="rId7"/>
    <p:sldId id="438" r:id="rId8"/>
    <p:sldId id="332" r:id="rId9"/>
    <p:sldId id="439" r:id="rId10"/>
    <p:sldId id="440" r:id="rId11"/>
    <p:sldId id="441" r:id="rId12"/>
    <p:sldId id="442" r:id="rId13"/>
    <p:sldId id="443" r:id="rId14"/>
    <p:sldId id="444" r:id="rId15"/>
    <p:sldId id="445" r:id="rId16"/>
    <p:sldId id="446" r:id="rId17"/>
    <p:sldId id="447" r:id="rId18"/>
    <p:sldId id="448" r:id="rId19"/>
    <p:sldId id="449" r:id="rId20"/>
    <p:sldId id="450" r:id="rId21"/>
    <p:sldId id="451" r:id="rId22"/>
    <p:sldId id="452" r:id="rId23"/>
    <p:sldId id="453" r:id="rId24"/>
    <p:sldId id="454" r:id="rId25"/>
    <p:sldId id="455" r:id="rId26"/>
    <p:sldId id="456" r:id="rId27"/>
    <p:sldId id="457" r:id="rId28"/>
    <p:sldId id="341" r:id="rId29"/>
    <p:sldId id="346" r:id="rId30"/>
    <p:sldId id="458" r:id="rId31"/>
    <p:sldId id="459" r:id="rId32"/>
    <p:sldId id="460" r:id="rId33"/>
    <p:sldId id="461" r:id="rId34"/>
    <p:sldId id="462" r:id="rId35"/>
    <p:sldId id="463" r:id="rId36"/>
    <p:sldId id="464" r:id="rId37"/>
    <p:sldId id="465" r:id="rId38"/>
    <p:sldId id="466" r:id="rId39"/>
    <p:sldId id="467" r:id="rId40"/>
    <p:sldId id="468" r:id="rId41"/>
    <p:sldId id="469" r:id="rId42"/>
    <p:sldId id="470" r:id="rId43"/>
    <p:sldId id="471" r:id="rId44"/>
    <p:sldId id="472" r:id="rId45"/>
    <p:sldId id="303" r:id="rId46"/>
  </p:sldIdLst>
  <p:sldSz cx="12190095"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F79646"/>
    <a:srgbClr val="FBC497"/>
    <a:srgbClr val="F9AB6B"/>
    <a:srgbClr val="3DA5C1"/>
    <a:srgbClr val="F5F6F7"/>
    <a:srgbClr val="0060A8"/>
    <a:srgbClr val="D9D9D9"/>
    <a:srgbClr val="0070C0"/>
    <a:srgbClr val="F6F6F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385" autoAdjust="0"/>
    <p:restoredTop sz="98448" autoAdjust="0"/>
  </p:normalViewPr>
  <p:slideViewPr>
    <p:cSldViewPr showGuides="1">
      <p:cViewPr>
        <p:scale>
          <a:sx n="66" d="100"/>
          <a:sy n="66" d="100"/>
        </p:scale>
        <p:origin x="-1476" y="-594"/>
      </p:cViewPr>
      <p:guideLst>
        <p:guide orient="horz" pos="2190"/>
        <p:guide orient="horz" pos="1804"/>
        <p:guide orient="horz" pos="2552"/>
        <p:guide pos="3832"/>
      </p:guideLst>
    </p:cSldViewPr>
  </p:slideViewPr>
  <p:outlineViewPr>
    <p:cViewPr>
      <p:scale>
        <a:sx n="33" d="100"/>
        <a:sy n="33" d="100"/>
      </p:scale>
      <p:origin x="0"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9" Type="http://schemas.openxmlformats.org/officeDocument/2006/relationships/tableStyles" Target="tableStyles.xml"/><Relationship Id="rId48" Type="http://schemas.openxmlformats.org/officeDocument/2006/relationships/viewProps" Target="viewProps.xml"/><Relationship Id="rId47" Type="http://schemas.openxmlformats.org/officeDocument/2006/relationships/presProps" Target="presProps.xml"/><Relationship Id="rId46" Type="http://schemas.openxmlformats.org/officeDocument/2006/relationships/slide" Target="slides/slide43.xml"/><Relationship Id="rId45" Type="http://schemas.openxmlformats.org/officeDocument/2006/relationships/slide" Target="slides/slide42.xml"/><Relationship Id="rId44" Type="http://schemas.openxmlformats.org/officeDocument/2006/relationships/slide" Target="slides/slide41.xml"/><Relationship Id="rId43" Type="http://schemas.openxmlformats.org/officeDocument/2006/relationships/slide" Target="slides/slide40.xml"/><Relationship Id="rId42" Type="http://schemas.openxmlformats.org/officeDocument/2006/relationships/slide" Target="slides/slide39.xml"/><Relationship Id="rId41" Type="http://schemas.openxmlformats.org/officeDocument/2006/relationships/slide" Target="slides/slide38.xml"/><Relationship Id="rId40" Type="http://schemas.openxmlformats.org/officeDocument/2006/relationships/slide" Target="slides/slide37.xml"/><Relationship Id="rId4" Type="http://schemas.openxmlformats.org/officeDocument/2006/relationships/notesMaster" Target="notesMasters/notesMaster1.xml"/><Relationship Id="rId39" Type="http://schemas.openxmlformats.org/officeDocument/2006/relationships/slide" Target="slides/slide36.xml"/><Relationship Id="rId38" Type="http://schemas.openxmlformats.org/officeDocument/2006/relationships/slide" Target="slides/slide35.xml"/><Relationship Id="rId37" Type="http://schemas.openxmlformats.org/officeDocument/2006/relationships/slide" Target="slides/slide34.xml"/><Relationship Id="rId36" Type="http://schemas.openxmlformats.org/officeDocument/2006/relationships/slide" Target="slides/slide33.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587A584-C101-4D0B-AE86-DDB7A93AFB0A}"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6D7CC4D-42E9-4616-886B-F6F5E388682C}"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2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0.xml"/></Relationships>
</file>

<file path=ppt/notesSlides/_rels/notesSlide3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1.xml"/></Relationships>
</file>

<file path=ppt/notesSlides/_rels/notesSlide3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2.xml"/></Relationships>
</file>

<file path=ppt/notesSlides/_rels/notesSlide3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3.xml"/></Relationships>
</file>

<file path=ppt/notesSlides/_rels/notesSlide3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4.xml"/></Relationships>
</file>

<file path=ppt/notesSlides/_rels/notesSlide3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5.xml"/></Relationships>
</file>

<file path=ppt/notesSlides/_rels/notesSlide3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6.xml"/></Relationships>
</file>

<file path=ppt/notesSlides/_rels/notesSlide3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7.xml"/></Relationships>
</file>

<file path=ppt/notesSlides/_rels/notesSlide3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8.xml"/></Relationships>
</file>

<file path=ppt/notesSlides/_rels/notesSlide3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9.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4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0.xml"/></Relationships>
</file>

<file path=ppt/notesSlides/_rels/notesSlide4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1.xml"/></Relationships>
</file>

<file path=ppt/notesSlides/_rels/notesSlide4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2.xml"/></Relationships>
</file>

<file path=ppt/notesSlides/_rels/notesSlide4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3.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6D7CC4D-42E9-4616-886B-F6F5E388682C}" type="slidenum">
              <a:rPr lang="zh-CN" altLang="en-US" smtClean="0"/>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6D7CC4D-42E9-4616-886B-F6F5E388682C}" type="slidenum">
              <a:rPr lang="zh-CN" altLang="en-US" smtClean="0"/>
            </a:fld>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6D7CC4D-42E9-4616-886B-F6F5E388682C}" type="slidenum">
              <a:rPr lang="zh-CN" altLang="en-US" smtClean="0"/>
            </a:fld>
            <a:endParaRPr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6D7CC4D-42E9-4616-886B-F6F5E388682C}" type="slidenum">
              <a:rPr lang="zh-CN" altLang="en-US" smtClean="0"/>
            </a:fld>
            <a:endParaRPr lang="zh-CN"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6D7CC4D-42E9-4616-886B-F6F5E388682C}" type="slidenum">
              <a:rPr lang="zh-CN" altLang="en-US" smtClean="0"/>
            </a:fld>
            <a:endParaRPr lang="zh-CN"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6D7CC4D-42E9-4616-886B-F6F5E388682C}" type="slidenum">
              <a:rPr lang="zh-CN" altLang="en-US" smtClean="0"/>
            </a:fld>
            <a:endParaRPr lang="zh-CN"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6D7CC4D-42E9-4616-886B-F6F5E388682C}" type="slidenum">
              <a:rPr lang="zh-CN" altLang="en-US" smtClean="0"/>
            </a:fld>
            <a:endParaRPr lang="zh-CN"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6D7CC4D-42E9-4616-886B-F6F5E388682C}" type="slidenum">
              <a:rPr lang="zh-CN" altLang="en-US" smtClean="0"/>
            </a:fld>
            <a:endParaRPr lang="zh-CN"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6D7CC4D-42E9-4616-886B-F6F5E388682C}" type="slidenum">
              <a:rPr lang="zh-CN" altLang="en-US" smtClean="0"/>
            </a:fld>
            <a:endParaRPr lang="zh-CN"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6D7CC4D-42E9-4616-886B-F6F5E388682C}" type="slidenum">
              <a:rPr lang="zh-CN" altLang="en-US" smtClean="0"/>
            </a:fld>
            <a:endParaRPr lang="zh-CN" alt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6D7CC4D-42E9-4616-886B-F6F5E388682C}" type="slidenum">
              <a:rPr lang="zh-CN" altLang="en-US" smtClean="0"/>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6D7CC4D-42E9-4616-886B-F6F5E388682C}" type="slidenum">
              <a:rPr lang="zh-CN" altLang="en-US" smtClean="0"/>
            </a:fld>
            <a:endParaRPr lang="zh-CN" alt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6D7CC4D-42E9-4616-886B-F6F5E388682C}" type="slidenum">
              <a:rPr lang="zh-CN" altLang="en-US" smtClean="0"/>
            </a:fld>
            <a:endParaRPr lang="zh-CN" alt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6D7CC4D-42E9-4616-886B-F6F5E388682C}" type="slidenum">
              <a:rPr lang="zh-CN" altLang="en-US" smtClean="0"/>
            </a:fld>
            <a:endParaRPr lang="zh-CN" alt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6D7CC4D-42E9-4616-886B-F6F5E388682C}" type="slidenum">
              <a:rPr lang="zh-CN" altLang="en-US" smtClean="0"/>
            </a:fld>
            <a:endParaRPr lang="zh-CN" alt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6D7CC4D-42E9-4616-886B-F6F5E388682C}" type="slidenum">
              <a:rPr lang="zh-CN" altLang="en-US" smtClean="0"/>
            </a:fld>
            <a:endParaRPr lang="zh-CN" alt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6D7CC4D-42E9-4616-886B-F6F5E388682C}" type="slidenum">
              <a:rPr lang="zh-CN" altLang="en-US" smtClean="0"/>
            </a:fld>
            <a:endParaRPr lang="zh-CN" alt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6D7CC4D-42E9-4616-886B-F6F5E388682C}" type="slidenum">
              <a:rPr lang="zh-CN" altLang="en-US" smtClean="0"/>
            </a:fld>
            <a:endParaRPr lang="zh-CN" alt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6D7CC4D-42E9-4616-886B-F6F5E388682C}" type="slidenum">
              <a:rPr lang="zh-CN" altLang="en-US" smtClean="0"/>
            </a:fld>
            <a:endParaRPr lang="zh-CN" alt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6D7CC4D-42E9-4616-886B-F6F5E388682C}" type="slidenum">
              <a:rPr lang="zh-CN" altLang="en-US" smtClean="0"/>
            </a:fld>
            <a:endParaRPr lang="zh-CN" alt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6D7CC4D-42E9-4616-886B-F6F5E388682C}" type="slidenum">
              <a:rPr lang="zh-CN" altLang="en-US" smtClean="0"/>
            </a:fld>
            <a:endParaRPr lang="zh-CN" alt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6D7CC4D-42E9-4616-886B-F6F5E388682C}" type="slidenum">
              <a:rPr lang="zh-CN" altLang="en-US" smtClean="0"/>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6D7CC4D-42E9-4616-886B-F6F5E388682C}" type="slidenum">
              <a:rPr lang="zh-CN" altLang="en-US" smtClean="0"/>
            </a:fld>
            <a:endParaRPr lang="zh-CN" alt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6D7CC4D-42E9-4616-886B-F6F5E388682C}" type="slidenum">
              <a:rPr lang="zh-CN" altLang="en-US" smtClean="0"/>
            </a:fld>
            <a:endParaRPr lang="zh-CN" alt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6D7CC4D-42E9-4616-886B-F6F5E388682C}" type="slidenum">
              <a:rPr lang="zh-CN" altLang="en-US" smtClean="0"/>
            </a:fld>
            <a:endParaRPr lang="zh-CN" alt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6D7CC4D-42E9-4616-886B-F6F5E388682C}" type="slidenum">
              <a:rPr lang="zh-CN" altLang="en-US" smtClean="0"/>
            </a:fld>
            <a:endParaRPr lang="zh-CN" alt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6D7CC4D-42E9-4616-886B-F6F5E388682C}" type="slidenum">
              <a:rPr lang="zh-CN" altLang="en-US" smtClean="0"/>
            </a:fld>
            <a:endParaRPr lang="zh-CN" alt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6D7CC4D-42E9-4616-886B-F6F5E388682C}" type="slidenum">
              <a:rPr lang="zh-CN" altLang="en-US" smtClean="0"/>
            </a:fld>
            <a:endParaRPr lang="zh-CN" alt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6D7CC4D-42E9-4616-886B-F6F5E388682C}" type="slidenum">
              <a:rPr lang="zh-CN" altLang="en-US" smtClean="0"/>
            </a:fld>
            <a:endParaRPr lang="zh-CN" alt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6D7CC4D-42E9-4616-886B-F6F5E388682C}" type="slidenum">
              <a:rPr lang="zh-CN" altLang="en-US" smtClean="0"/>
            </a:fld>
            <a:endParaRPr lang="zh-CN" alt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6D7CC4D-42E9-4616-886B-F6F5E388682C}" type="slidenum">
              <a:rPr lang="zh-CN" altLang="en-US" smtClean="0"/>
            </a:fld>
            <a:endParaRPr lang="zh-CN" alt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6D7CC4D-42E9-4616-886B-F6F5E388682C}" type="slidenum">
              <a:rPr lang="zh-CN" altLang="en-US" smtClean="0"/>
            </a:fld>
            <a:endParaRPr lang="zh-CN" alt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6D7CC4D-42E9-4616-886B-F6F5E388682C}" type="slidenum">
              <a:rPr lang="zh-CN" altLang="en-US" smtClean="0"/>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6D7CC4D-42E9-4616-886B-F6F5E388682C}" type="slidenum">
              <a:rPr lang="zh-CN" altLang="en-US" smtClean="0"/>
            </a:fld>
            <a:endParaRPr lang="zh-CN" alt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6D7CC4D-42E9-4616-886B-F6F5E388682C}" type="slidenum">
              <a:rPr lang="zh-CN" altLang="en-US" smtClean="0"/>
            </a:fld>
            <a:endParaRPr lang="zh-CN" altLang="en-US"/>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6D7CC4D-42E9-4616-886B-F6F5E388682C}" type="slidenum">
              <a:rPr lang="zh-CN" altLang="en-US" smtClean="0"/>
            </a:fld>
            <a:endParaRPr lang="zh-CN" altLang="en-US"/>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6D7CC4D-42E9-4616-886B-F6F5E388682C}" type="slidenum">
              <a:rPr lang="zh-CN" altLang="en-US" smtClean="0"/>
            </a:fld>
            <a:endParaRPr lang="zh-CN" altLang="en-US"/>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6D7CC4D-42E9-4616-886B-F6F5E388682C}" type="slidenum">
              <a:rPr lang="zh-CN" altLang="en-US" smtClean="0"/>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6D7CC4D-42E9-4616-886B-F6F5E388682C}" type="slidenum">
              <a:rPr lang="zh-CN" altLang="en-US" smtClean="0"/>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6D7CC4D-42E9-4616-886B-F6F5E388682C}" type="slidenum">
              <a:rPr lang="zh-CN" altLang="en-US" smtClean="0"/>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6D7CC4D-42E9-4616-886B-F6F5E388682C}" type="slidenum">
              <a:rPr lang="zh-CN" altLang="en-US" smtClean="0"/>
            </a:fld>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6D7CC4D-42E9-4616-886B-F6F5E388682C}" type="slidenum">
              <a:rPr lang="zh-CN" altLang="en-US" smtClean="0"/>
            </a:fld>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6D7CC4D-42E9-4616-886B-F6F5E388682C}"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281" y="2130426"/>
            <a:ext cx="10361851" cy="1470025"/>
          </a:xfrm>
        </p:spPr>
        <p:txBody>
          <a:bodyPr/>
          <a:lstStyle/>
          <a:p>
            <a:r>
              <a:rPr lang="zh-CN" altLang="en-US"/>
              <a:t>单击此处编辑母版标题样式</a:t>
            </a:r>
            <a:endParaRPr lang="zh-CN" altLang="en-US"/>
          </a:p>
        </p:txBody>
      </p:sp>
      <p:sp>
        <p:nvSpPr>
          <p:cNvPr id="3" name="副标题 2"/>
          <p:cNvSpPr>
            <a:spLocks noGrp="1"/>
          </p:cNvSpPr>
          <p:nvPr>
            <p:ph type="subTitle" idx="1"/>
          </p:nvPr>
        </p:nvSpPr>
        <p:spPr>
          <a:xfrm>
            <a:off x="1828562" y="3886200"/>
            <a:ext cx="8533289"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a:t>单击此处编辑母版副标题样式</a:t>
            </a:r>
            <a:endParaRPr lang="zh-CN" altLang="en-US"/>
          </a:p>
        </p:txBody>
      </p:sp>
      <p:sp>
        <p:nvSpPr>
          <p:cNvPr id="4" name="日期占位符 3"/>
          <p:cNvSpPr>
            <a:spLocks noGrp="1"/>
          </p:cNvSpPr>
          <p:nvPr>
            <p:ph type="dt" sz="half" idx="10"/>
          </p:nvPr>
        </p:nvSpPr>
        <p:spPr/>
        <p:txBody>
          <a:bodyPr/>
          <a:lstStyle/>
          <a:p>
            <a:fld id="{C43AE4B8-DA9A-4BB8-AEEC-2269BDB78975}"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AA1528B-296A-4977-9204-26D6325B9518}" type="slidenum">
              <a:rPr lang="zh-CN" altLang="en-US" smtClean="0"/>
            </a:fld>
            <a:endParaRPr lang="zh-CN" altLang="en-US"/>
          </a:p>
        </p:txBody>
      </p:sp>
    </p:spTree>
  </p:cSld>
  <p:clrMapOvr>
    <a:masterClrMapping/>
  </p:clrMapOvr>
  <p:transition spd="slow" advTm="2000">
    <p:pull/>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C43AE4B8-DA9A-4BB8-AEEC-2269BDB78975}"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AA1528B-296A-4977-9204-26D6325B9518}" type="slidenum">
              <a:rPr lang="zh-CN" altLang="en-US" smtClean="0"/>
            </a:fld>
            <a:endParaRPr lang="zh-CN" altLang="en-US"/>
          </a:p>
        </p:txBody>
      </p:sp>
    </p:spTree>
  </p:cSld>
  <p:clrMapOvr>
    <a:masterClrMapping/>
  </p:clrMapOvr>
  <p:transition spd="slow" advTm="2000">
    <p:pull/>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8049" y="274639"/>
            <a:ext cx="2742843" cy="5851525"/>
          </a:xfr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609521" y="274639"/>
            <a:ext cx="8025355" cy="5851525"/>
          </a:xfrm>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C43AE4B8-DA9A-4BB8-AEEC-2269BDB78975}"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AA1528B-296A-4977-9204-26D6325B9518}" type="slidenum">
              <a:rPr lang="zh-CN" altLang="en-US" smtClean="0"/>
            </a:fld>
            <a:endParaRPr lang="zh-CN" altLang="en-US"/>
          </a:p>
        </p:txBody>
      </p:sp>
    </p:spTree>
  </p:cSld>
  <p:clrMapOvr>
    <a:masterClrMapping/>
  </p:clrMapOvr>
  <p:transition spd="slow" advTm="2000">
    <p:pull/>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idx="1"/>
          </p:nvPr>
        </p:nvSpPr>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C43AE4B8-DA9A-4BB8-AEEC-2269BDB78975}"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AA1528B-296A-4977-9204-26D6325B9518}" type="slidenum">
              <a:rPr lang="zh-CN" altLang="en-US" smtClean="0"/>
            </a:fld>
            <a:endParaRPr lang="zh-CN" altLang="en-US"/>
          </a:p>
        </p:txBody>
      </p:sp>
    </p:spTree>
  </p:cSld>
  <p:clrMapOvr>
    <a:masterClrMapping/>
  </p:clrMapOvr>
  <p:transition spd="slow" advTm="2000">
    <p:pull/>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2959" y="4406901"/>
            <a:ext cx="10361851" cy="1362075"/>
          </a:xfrm>
        </p:spPr>
        <p:txBody>
          <a:bodyPr anchor="t"/>
          <a:lstStyle>
            <a:lvl1pPr algn="l">
              <a:defRPr sz="4000" b="1" cap="all"/>
            </a:lvl1pPr>
          </a:lstStyle>
          <a:p>
            <a:r>
              <a:rPr lang="zh-CN" altLang="en-US"/>
              <a:t>单击此处编辑母版标题样式</a:t>
            </a:r>
            <a:endParaRPr lang="zh-CN" altLang="en-US"/>
          </a:p>
        </p:txBody>
      </p:sp>
      <p:sp>
        <p:nvSpPr>
          <p:cNvPr id="3" name="文本占位符 2"/>
          <p:cNvSpPr>
            <a:spLocks noGrp="1"/>
          </p:cNvSpPr>
          <p:nvPr>
            <p:ph type="body" idx="1"/>
          </p:nvPr>
        </p:nvSpPr>
        <p:spPr>
          <a:xfrm>
            <a:off x="962959" y="2906713"/>
            <a:ext cx="10361851"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a:t>单击此处编辑母版文本样式</a:t>
            </a:r>
            <a:endParaRPr lang="zh-CN" altLang="en-US"/>
          </a:p>
        </p:txBody>
      </p:sp>
      <p:sp>
        <p:nvSpPr>
          <p:cNvPr id="4" name="日期占位符 3"/>
          <p:cNvSpPr>
            <a:spLocks noGrp="1"/>
          </p:cNvSpPr>
          <p:nvPr>
            <p:ph type="dt" sz="half" idx="10"/>
          </p:nvPr>
        </p:nvSpPr>
        <p:spPr/>
        <p:txBody>
          <a:bodyPr/>
          <a:lstStyle/>
          <a:p>
            <a:fld id="{C43AE4B8-DA9A-4BB8-AEEC-2269BDB78975}"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AA1528B-296A-4977-9204-26D6325B9518}" type="slidenum">
              <a:rPr lang="zh-CN" altLang="en-US" smtClean="0"/>
            </a:fld>
            <a:endParaRPr lang="zh-CN" altLang="en-US"/>
          </a:p>
        </p:txBody>
      </p:sp>
    </p:spTree>
  </p:cSld>
  <p:clrMapOvr>
    <a:masterClrMapping/>
  </p:clrMapOvr>
  <p:transition spd="slow" advTm="2000">
    <p:pull/>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sz="half" idx="1"/>
          </p:nvPr>
        </p:nvSpPr>
        <p:spPr>
          <a:xfrm>
            <a:off x="609521" y="1600201"/>
            <a:ext cx="5384099"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内容占位符 3"/>
          <p:cNvSpPr>
            <a:spLocks noGrp="1"/>
          </p:cNvSpPr>
          <p:nvPr>
            <p:ph sz="half" idx="2"/>
          </p:nvPr>
        </p:nvSpPr>
        <p:spPr>
          <a:xfrm>
            <a:off x="6196793" y="1600201"/>
            <a:ext cx="5384099"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日期占位符 4"/>
          <p:cNvSpPr>
            <a:spLocks noGrp="1"/>
          </p:cNvSpPr>
          <p:nvPr>
            <p:ph type="dt" sz="half" idx="10"/>
          </p:nvPr>
        </p:nvSpPr>
        <p:spPr/>
        <p:txBody>
          <a:bodyPr/>
          <a:lstStyle/>
          <a:p>
            <a:fld id="{C43AE4B8-DA9A-4BB8-AEEC-2269BDB78975}"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AA1528B-296A-4977-9204-26D6325B9518}" type="slidenum">
              <a:rPr lang="zh-CN" altLang="en-US" smtClean="0"/>
            </a:fld>
            <a:endParaRPr lang="zh-CN" altLang="en-US"/>
          </a:p>
        </p:txBody>
      </p:sp>
    </p:spTree>
  </p:cSld>
  <p:clrMapOvr>
    <a:masterClrMapping/>
  </p:clrMapOvr>
  <p:transition spd="slow" advTm="2000">
    <p:pull/>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a:t>单击此处编辑母版标题样式</a:t>
            </a:r>
            <a:endParaRPr lang="zh-CN" altLang="en-US"/>
          </a:p>
        </p:txBody>
      </p:sp>
      <p:sp>
        <p:nvSpPr>
          <p:cNvPr id="3" name="文本占位符 2"/>
          <p:cNvSpPr>
            <a:spLocks noGrp="1"/>
          </p:cNvSpPr>
          <p:nvPr>
            <p:ph type="body" idx="1"/>
          </p:nvPr>
        </p:nvSpPr>
        <p:spPr>
          <a:xfrm>
            <a:off x="609521" y="1535113"/>
            <a:ext cx="5386216"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4" name="内容占位符 3"/>
          <p:cNvSpPr>
            <a:spLocks noGrp="1"/>
          </p:cNvSpPr>
          <p:nvPr>
            <p:ph sz="half" idx="2"/>
          </p:nvPr>
        </p:nvSpPr>
        <p:spPr>
          <a:xfrm>
            <a:off x="609521" y="2174875"/>
            <a:ext cx="5386216"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文本占位符 4"/>
          <p:cNvSpPr>
            <a:spLocks noGrp="1"/>
          </p:cNvSpPr>
          <p:nvPr>
            <p:ph type="body" sz="quarter" idx="3"/>
          </p:nvPr>
        </p:nvSpPr>
        <p:spPr>
          <a:xfrm>
            <a:off x="6192561" y="1535113"/>
            <a:ext cx="5388332"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6" name="内容占位符 5"/>
          <p:cNvSpPr>
            <a:spLocks noGrp="1"/>
          </p:cNvSpPr>
          <p:nvPr>
            <p:ph sz="quarter" idx="4"/>
          </p:nvPr>
        </p:nvSpPr>
        <p:spPr>
          <a:xfrm>
            <a:off x="6192561" y="2174875"/>
            <a:ext cx="5388332"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7" name="日期占位符 6"/>
          <p:cNvSpPr>
            <a:spLocks noGrp="1"/>
          </p:cNvSpPr>
          <p:nvPr>
            <p:ph type="dt" sz="half" idx="10"/>
          </p:nvPr>
        </p:nvSpPr>
        <p:spPr/>
        <p:txBody>
          <a:bodyPr/>
          <a:lstStyle/>
          <a:p>
            <a:fld id="{C43AE4B8-DA9A-4BB8-AEEC-2269BDB78975}"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5AA1528B-296A-4977-9204-26D6325B9518}" type="slidenum">
              <a:rPr lang="zh-CN" altLang="en-US" smtClean="0"/>
            </a:fld>
            <a:endParaRPr lang="zh-CN" altLang="en-US"/>
          </a:p>
        </p:txBody>
      </p:sp>
    </p:spTree>
  </p:cSld>
  <p:clrMapOvr>
    <a:masterClrMapping/>
  </p:clrMapOvr>
  <p:transition spd="slow" advTm="2000">
    <p:pull/>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fld id="{C43AE4B8-DA9A-4BB8-AEEC-2269BDB78975}"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5AA1528B-296A-4977-9204-26D6325B9518}" type="slidenum">
              <a:rPr lang="zh-CN" altLang="en-US" smtClean="0"/>
            </a:fld>
            <a:endParaRPr lang="zh-CN" altLang="en-US"/>
          </a:p>
        </p:txBody>
      </p:sp>
    </p:spTree>
  </p:cSld>
  <p:clrMapOvr>
    <a:masterClrMapping/>
  </p:clrMapOvr>
  <p:transition spd="slow" advTm="2000">
    <p:pull/>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C43AE4B8-DA9A-4BB8-AEEC-2269BDB78975}"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5AA1528B-296A-4977-9204-26D6325B9518}" type="slidenum">
              <a:rPr lang="zh-CN" altLang="en-US" smtClean="0"/>
            </a:fld>
            <a:endParaRPr lang="zh-CN" altLang="en-US"/>
          </a:p>
        </p:txBody>
      </p:sp>
    </p:spTree>
  </p:cSld>
  <p:clrMapOvr>
    <a:masterClrMapping/>
  </p:clrMapOvr>
  <p:transition spd="slow" advTm="2000">
    <p:pull/>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521" y="273050"/>
            <a:ext cx="4010562" cy="1162050"/>
          </a:xfrm>
        </p:spPr>
        <p:txBody>
          <a:bodyPr anchor="b"/>
          <a:lstStyle>
            <a:lvl1pPr algn="l">
              <a:defRPr sz="2000" b="1"/>
            </a:lvl1pPr>
          </a:lstStyle>
          <a:p>
            <a:r>
              <a:rPr lang="zh-CN" altLang="en-US"/>
              <a:t>单击此处编辑母版标题样式</a:t>
            </a:r>
            <a:endParaRPr lang="zh-CN" altLang="en-US"/>
          </a:p>
        </p:txBody>
      </p:sp>
      <p:sp>
        <p:nvSpPr>
          <p:cNvPr id="3" name="内容占位符 2"/>
          <p:cNvSpPr>
            <a:spLocks noGrp="1"/>
          </p:cNvSpPr>
          <p:nvPr>
            <p:ph idx="1"/>
          </p:nvPr>
        </p:nvSpPr>
        <p:spPr>
          <a:xfrm>
            <a:off x="4766113" y="273051"/>
            <a:ext cx="681477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文本占位符 3"/>
          <p:cNvSpPr>
            <a:spLocks noGrp="1"/>
          </p:cNvSpPr>
          <p:nvPr>
            <p:ph type="body" sz="half" idx="2"/>
          </p:nvPr>
        </p:nvSpPr>
        <p:spPr>
          <a:xfrm>
            <a:off x="609521" y="1435101"/>
            <a:ext cx="4010562"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fld id="{C43AE4B8-DA9A-4BB8-AEEC-2269BDB78975}"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AA1528B-296A-4977-9204-26D6325B9518}" type="slidenum">
              <a:rPr lang="zh-CN" altLang="en-US" smtClean="0"/>
            </a:fld>
            <a:endParaRPr lang="zh-CN" altLang="en-US"/>
          </a:p>
        </p:txBody>
      </p:sp>
    </p:spTree>
  </p:cSld>
  <p:clrMapOvr>
    <a:masterClrMapping/>
  </p:clrMapOvr>
  <p:transition spd="slow" advTm="2000">
    <p:pull/>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406" y="4800600"/>
            <a:ext cx="7314248" cy="566738"/>
          </a:xfrm>
        </p:spPr>
        <p:txBody>
          <a:bodyPr anchor="b"/>
          <a:lstStyle>
            <a:lvl1pPr algn="l">
              <a:defRPr sz="2000" b="1"/>
            </a:lvl1pPr>
          </a:lstStyle>
          <a:p>
            <a:r>
              <a:rPr lang="zh-CN" altLang="en-US"/>
              <a:t>单击此处编辑母版标题样式</a:t>
            </a:r>
            <a:endParaRPr lang="zh-CN" altLang="en-US"/>
          </a:p>
        </p:txBody>
      </p:sp>
      <p:sp>
        <p:nvSpPr>
          <p:cNvPr id="3" name="图片占位符 2"/>
          <p:cNvSpPr>
            <a:spLocks noGrp="1"/>
          </p:cNvSpPr>
          <p:nvPr>
            <p:ph type="pic" idx="1"/>
          </p:nvPr>
        </p:nvSpPr>
        <p:spPr>
          <a:xfrm>
            <a:off x="2389406" y="612775"/>
            <a:ext cx="7314248"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89406" y="5367338"/>
            <a:ext cx="7314248"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fld id="{C43AE4B8-DA9A-4BB8-AEEC-2269BDB78975}"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AA1528B-296A-4977-9204-26D6325B9518}" type="slidenum">
              <a:rPr lang="zh-CN" altLang="en-US" smtClean="0"/>
            </a:fld>
            <a:endParaRPr lang="zh-CN" altLang="en-US"/>
          </a:p>
        </p:txBody>
      </p:sp>
    </p:spTree>
  </p:cSld>
  <p:clrMapOvr>
    <a:masterClrMapping/>
  </p:clrMapOvr>
  <p:transition spd="slow" advTm="2000">
    <p:pull/>
  </p:transition>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3" Type="http://schemas.openxmlformats.org/officeDocument/2006/relationships/theme" Target="../theme/theme1.xml"/><Relationship Id="rId12" Type="http://schemas.openxmlformats.org/officeDocument/2006/relationships/image" Target="../media/image1.png"/><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rotWithShape="1">
          <a:blip r:embed="rId12" cstate="print"/>
          <a:stretch>
            <a:fillRect/>
          </a:stretch>
        </a:blip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521" y="274638"/>
            <a:ext cx="10971372" cy="1143000"/>
          </a:xfrm>
          <a:prstGeom prst="rect">
            <a:avLst/>
          </a:prstGeom>
        </p:spPr>
        <p:txBody>
          <a:bodyPr vert="horz" lIns="91440" tIns="45720" rIns="91440" bIns="45720" rtlCol="0" anchor="ctr">
            <a:normAutofit/>
          </a:bodyPr>
          <a:lstStyle/>
          <a:p>
            <a:r>
              <a:rPr lang="zh-CN" altLang="en-US"/>
              <a:t>单击此处编辑母版标题样式</a:t>
            </a:r>
            <a:endParaRPr lang="zh-CN" altLang="en-US"/>
          </a:p>
        </p:txBody>
      </p:sp>
      <p:sp>
        <p:nvSpPr>
          <p:cNvPr id="3" name="文本占位符 2"/>
          <p:cNvSpPr>
            <a:spLocks noGrp="1"/>
          </p:cNvSpPr>
          <p:nvPr>
            <p:ph type="body" idx="1"/>
          </p:nvPr>
        </p:nvSpPr>
        <p:spPr>
          <a:xfrm>
            <a:off x="609521" y="1600201"/>
            <a:ext cx="10971372" cy="4525963"/>
          </a:xfrm>
          <a:prstGeom prst="rect">
            <a:avLst/>
          </a:prstGeom>
        </p:spPr>
        <p:txBody>
          <a:bodyPr vert="horz" lIns="91440" tIns="45720" rIns="91440" bIns="45720" rtlCol="0">
            <a:normAutofit/>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2"/>
          </p:nvPr>
        </p:nvSpPr>
        <p:spPr>
          <a:xfrm>
            <a:off x="609521" y="6356351"/>
            <a:ext cx="284443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43AE4B8-DA9A-4BB8-AEEC-2269BDB78975}" type="datetimeFigureOut">
              <a:rPr lang="zh-CN" altLang="en-US" smtClean="0"/>
            </a:fld>
            <a:endParaRPr lang="zh-CN" altLang="en-US"/>
          </a:p>
        </p:txBody>
      </p:sp>
      <p:sp>
        <p:nvSpPr>
          <p:cNvPr id="5" name="页脚占位符 4"/>
          <p:cNvSpPr>
            <a:spLocks noGrp="1"/>
          </p:cNvSpPr>
          <p:nvPr>
            <p:ph type="ftr" sz="quarter" idx="3"/>
          </p:nvPr>
        </p:nvSpPr>
        <p:spPr>
          <a:xfrm>
            <a:off x="4165058" y="6356351"/>
            <a:ext cx="3860297"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736463" y="6356351"/>
            <a:ext cx="284443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AA1528B-296A-4977-9204-26D6325B9518}"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spd="slow" advTm="2000">
    <p:pull/>
  </p:transition>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notesSlide" Target="../notesSlides/notesSlide1.xml"/><Relationship Id="rId7" Type="http://schemas.openxmlformats.org/officeDocument/2006/relationships/slideLayout" Target="../slideLayouts/slideLayout7.xml"/><Relationship Id="rId6" Type="http://schemas.openxmlformats.org/officeDocument/2006/relationships/image" Target="../media/image7.jpeg"/><Relationship Id="rId5" Type="http://schemas.openxmlformats.org/officeDocument/2006/relationships/image" Target="../media/image6.jpeg"/><Relationship Id="rId4" Type="http://schemas.openxmlformats.org/officeDocument/2006/relationships/image" Target="../media/image5.jpeg"/><Relationship Id="rId3" Type="http://schemas.openxmlformats.org/officeDocument/2006/relationships/image" Target="../media/image4.jpeg"/><Relationship Id="rId2" Type="http://schemas.microsoft.com/office/2007/relationships/hdphoto" Target="../media/image3.wdp"/><Relationship Id="rId1" Type="http://schemas.openxmlformats.org/officeDocument/2006/relationships/image" Target="../media/image2.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26.xml"/><Relationship Id="rId2" Type="http://schemas.openxmlformats.org/officeDocument/2006/relationships/slideLayout" Target="../slideLayouts/slideLayout7.xml"/><Relationship Id="rId1" Type="http://schemas.openxmlformats.org/officeDocument/2006/relationships/image" Target="../media/image8.png"/></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9" Type="http://schemas.openxmlformats.org/officeDocument/2006/relationships/notesSlide" Target="../notesSlides/notesSlide43.xml"/><Relationship Id="rId8" Type="http://schemas.openxmlformats.org/officeDocument/2006/relationships/slideLayout" Target="../slideLayouts/slideLayout7.xml"/><Relationship Id="rId7" Type="http://schemas.openxmlformats.org/officeDocument/2006/relationships/image" Target="../media/image7.jpeg"/><Relationship Id="rId6" Type="http://schemas.openxmlformats.org/officeDocument/2006/relationships/image" Target="../media/image6.jpeg"/><Relationship Id="rId5" Type="http://schemas.openxmlformats.org/officeDocument/2006/relationships/image" Target="../media/image5.jpeg"/><Relationship Id="rId4" Type="http://schemas.openxmlformats.org/officeDocument/2006/relationships/image" Target="../media/image4.jpeg"/><Relationship Id="rId3" Type="http://schemas.microsoft.com/office/2007/relationships/hdphoto" Target="../media/image3.wdp"/><Relationship Id="rId2" Type="http://schemas.openxmlformats.org/officeDocument/2006/relationships/image" Target="../media/image2.png"/><Relationship Id="rId1" Type="http://schemas.openxmlformats.org/officeDocument/2006/relationships/image" Target="../media/image9.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 name="Picture 2" descr="C:\Users\Administrator\Desktop\QQ截图20160516104337.png"/>
          <p:cNvPicPr>
            <a:picLocks noChangeAspect="1" noChangeArrowheads="1"/>
          </p:cNvPicPr>
          <p:nvPr/>
        </p:nvPicPr>
        <p:blipFill>
          <a:blip r:embed="rId1" cstate="print">
            <a:extLst>
              <a:ext uri="{BEBA8EAE-BF5A-486C-A8C5-ECC9F3942E4B}">
                <a14:imgProps xmlns:a14="http://schemas.microsoft.com/office/drawing/2010/main">
                  <a14:imgLayer r:embed="rId2">
                    <a14:imgEffect>
                      <a14:colorTemperature colorTemp="11200"/>
                    </a14:imgEffect>
                  </a14:imgLayer>
                </a14:imgProps>
              </a:ext>
            </a:extLst>
          </a:blip>
          <a:srcRect/>
          <a:stretch>
            <a:fillRect/>
          </a:stretch>
        </p:blipFill>
        <p:spPr bwMode="auto">
          <a:xfrm>
            <a:off x="0" y="-27383"/>
            <a:ext cx="12190413" cy="6885383"/>
          </a:xfrm>
          <a:prstGeom prst="rect">
            <a:avLst/>
          </a:prstGeom>
          <a:noFill/>
          <a:extLst>
            <a:ext uri="{909E8E84-426E-40DD-AFC4-6F175D3DCCD1}">
              <a14:hiddenFill xmlns:a14="http://schemas.microsoft.com/office/drawing/2010/main">
                <a:solidFill>
                  <a:srgbClr val="FFFFFF"/>
                </a:solidFill>
              </a14:hiddenFill>
            </a:ext>
          </a:extLst>
        </p:spPr>
      </p:pic>
      <p:sp>
        <p:nvSpPr>
          <p:cNvPr id="24" name="圆角矩形 23"/>
          <p:cNvSpPr/>
          <p:nvPr/>
        </p:nvSpPr>
        <p:spPr>
          <a:xfrm>
            <a:off x="7297896" y="1117331"/>
            <a:ext cx="1092053" cy="849374"/>
          </a:xfrm>
          <a:prstGeom prst="roundRect">
            <a:avLst/>
          </a:prstGeom>
          <a:blipFill>
            <a:blip r:embed="rId3" cstate="screen"/>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圆角矩形 24"/>
          <p:cNvSpPr/>
          <p:nvPr/>
        </p:nvSpPr>
        <p:spPr>
          <a:xfrm>
            <a:off x="7297896" y="2066394"/>
            <a:ext cx="1092053" cy="849374"/>
          </a:xfrm>
          <a:prstGeom prst="roundRect">
            <a:avLst/>
          </a:prstGeom>
          <a:blipFill>
            <a:blip r:embed="rId4" cstate="screen"/>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圆角矩形 25"/>
          <p:cNvSpPr/>
          <p:nvPr/>
        </p:nvSpPr>
        <p:spPr>
          <a:xfrm>
            <a:off x="8604258" y="1117331"/>
            <a:ext cx="1092053" cy="849374"/>
          </a:xfrm>
          <a:prstGeom prst="roundRect">
            <a:avLst/>
          </a:prstGeom>
          <a:blipFill>
            <a:blip r:embed="rId5" cstate="screen"/>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圆角矩形 26"/>
          <p:cNvSpPr/>
          <p:nvPr/>
        </p:nvSpPr>
        <p:spPr>
          <a:xfrm>
            <a:off x="9914719" y="3037789"/>
            <a:ext cx="1177616" cy="849374"/>
          </a:xfrm>
          <a:prstGeom prst="roundRect">
            <a:avLst/>
          </a:prstGeom>
          <a:blipFill>
            <a:blip r:embed="rId6" cstate="screen"/>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TextBox 33"/>
          <p:cNvSpPr txBox="1"/>
          <p:nvPr/>
        </p:nvSpPr>
        <p:spPr>
          <a:xfrm>
            <a:off x="7412990" y="4456430"/>
            <a:ext cx="2283460" cy="368300"/>
          </a:xfrm>
          <a:prstGeom prst="rect">
            <a:avLst/>
          </a:prstGeom>
          <a:noFill/>
        </p:spPr>
        <p:txBody>
          <a:bodyPr wrap="square" rtlCol="0">
            <a:spAutoFit/>
          </a:bodyPr>
          <a:lstStyle/>
          <a:p>
            <a:pPr algn="dist"/>
            <a:r>
              <a:rPr lang="zh-CN" dirty="0">
                <a:solidFill>
                  <a:srgbClr val="F79646"/>
                </a:solidFill>
                <a:latin typeface="微软雅黑" panose="020B0503020204020204" pitchFamily="34" charset="-122"/>
                <a:ea typeface="微软雅黑" panose="020B0503020204020204" pitchFamily="34" charset="-122"/>
              </a:rPr>
              <a:t>北京出版社</a:t>
            </a:r>
            <a:endParaRPr lang="zh-CN" dirty="0">
              <a:solidFill>
                <a:srgbClr val="F79646"/>
              </a:solidFill>
              <a:latin typeface="微软雅黑" panose="020B0503020204020204" pitchFamily="34" charset="-122"/>
              <a:ea typeface="微软雅黑" panose="020B0503020204020204" pitchFamily="34" charset="-122"/>
            </a:endParaRPr>
          </a:p>
        </p:txBody>
      </p:sp>
      <p:sp>
        <p:nvSpPr>
          <p:cNvPr id="30" name="TextBox 29"/>
          <p:cNvSpPr txBox="1"/>
          <p:nvPr/>
        </p:nvSpPr>
        <p:spPr>
          <a:xfrm>
            <a:off x="1457133" y="3007449"/>
            <a:ext cx="4288353" cy="707886"/>
          </a:xfrm>
          <a:prstGeom prst="rect">
            <a:avLst/>
          </a:prstGeom>
          <a:noFill/>
        </p:spPr>
        <p:txBody>
          <a:bodyPr wrap="none" rtlCol="0">
            <a:spAutoFit/>
          </a:bodyPr>
          <a:lstStyle/>
          <a:p>
            <a:pPr algn="ctr"/>
            <a:r>
              <a:rPr lang="zh-CN" altLang="en-US" sz="4000" b="1" dirty="0" smtClean="0">
                <a:solidFill>
                  <a:srgbClr val="F79646"/>
                </a:solidFill>
                <a:latin typeface="AvantGarde Md BT" pitchFamily="34" charset="0"/>
                <a:ea typeface="微软雅黑" panose="020B0503020204020204" pitchFamily="34" charset="-122"/>
              </a:rPr>
              <a:t>审计学基础与实务</a:t>
            </a:r>
            <a:endParaRPr lang="zh-CN" sz="4000" b="1" dirty="0">
              <a:solidFill>
                <a:srgbClr val="F79646"/>
              </a:solidFill>
              <a:latin typeface="AvantGarde Md BT" pitchFamily="34" charset="0"/>
              <a:ea typeface="微软雅黑" panose="020B0503020204020204" pitchFamily="34" charset="-122"/>
            </a:endParaRPr>
          </a:p>
        </p:txBody>
      </p:sp>
      <p:grpSp>
        <p:nvGrpSpPr>
          <p:cNvPr id="9" name="组合 8"/>
          <p:cNvGrpSpPr/>
          <p:nvPr/>
        </p:nvGrpSpPr>
        <p:grpSpPr>
          <a:xfrm>
            <a:off x="7304166" y="1130019"/>
            <a:ext cx="3786329" cy="2779361"/>
            <a:chOff x="7304166" y="1130019"/>
            <a:chExt cx="3786329" cy="2779361"/>
          </a:xfrm>
          <a:scene3d>
            <a:camera prst="orthographicFront">
              <a:rot lat="0" lon="0" rev="0"/>
            </a:camera>
            <a:lightRig rig="contrasting" dir="t">
              <a:rot lat="0" lon="0" rev="1500000"/>
            </a:lightRig>
          </a:scene3d>
        </p:grpSpPr>
        <p:sp>
          <p:nvSpPr>
            <p:cNvPr id="2" name="矩形: 圆角 1"/>
            <p:cNvSpPr/>
            <p:nvPr/>
          </p:nvSpPr>
          <p:spPr>
            <a:xfrm>
              <a:off x="9912879" y="1130019"/>
              <a:ext cx="1177616" cy="849374"/>
            </a:xfrm>
            <a:prstGeom prst="roundRect">
              <a:avLst/>
            </a:prstGeom>
            <a:solidFill>
              <a:srgbClr val="F79646"/>
            </a:solidFill>
            <a:ln>
              <a:noFill/>
            </a:ln>
            <a:effectLst>
              <a:outerShdw blurRad="149987" dist="250190" dir="8460000" algn="ctr">
                <a:srgbClr val="000000">
                  <a:alpha val="28000"/>
                </a:srgbClr>
              </a:outerShdw>
            </a:effectLst>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矩形: 圆角 42"/>
            <p:cNvSpPr/>
            <p:nvPr/>
          </p:nvSpPr>
          <p:spPr>
            <a:xfrm>
              <a:off x="7304166" y="3060006"/>
              <a:ext cx="1177616" cy="849374"/>
            </a:xfrm>
            <a:prstGeom prst="roundRect">
              <a:avLst/>
            </a:prstGeom>
            <a:solidFill>
              <a:srgbClr val="F79646"/>
            </a:solidFill>
            <a:ln>
              <a:noFill/>
            </a:ln>
            <a:effectLst>
              <a:outerShdw blurRad="149987" dist="250190" dir="8460000" algn="ctr">
                <a:srgbClr val="000000">
                  <a:alpha val="28000"/>
                </a:srgbClr>
              </a:outerShdw>
            </a:effectLst>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矩形: 圆角 43"/>
            <p:cNvSpPr/>
            <p:nvPr/>
          </p:nvSpPr>
          <p:spPr>
            <a:xfrm>
              <a:off x="8598838" y="2101417"/>
              <a:ext cx="1177616" cy="849374"/>
            </a:xfrm>
            <a:prstGeom prst="roundRect">
              <a:avLst/>
            </a:prstGeom>
            <a:solidFill>
              <a:srgbClr val="F79646"/>
            </a:solidFill>
            <a:ln>
              <a:noFill/>
            </a:ln>
            <a:effectLst>
              <a:outerShdw blurRad="149987" dist="250190" dir="8460000" algn="ctr">
                <a:srgbClr val="000000">
                  <a:alpha val="28000"/>
                </a:srgbClr>
              </a:outerShdw>
            </a:effectLst>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rot="8861354">
              <a:off x="9507499" y="1944170"/>
              <a:ext cx="576000" cy="180312"/>
            </a:xfrm>
            <a:prstGeom prst="rect">
              <a:avLst/>
            </a:prstGeom>
            <a:solidFill>
              <a:srgbClr val="F79646"/>
            </a:solidFill>
            <a:ln>
              <a:noFill/>
            </a:ln>
            <a:effectLst>
              <a:outerShdw blurRad="149987" dist="250190" dir="8460000" algn="ctr">
                <a:srgbClr val="000000">
                  <a:alpha val="28000"/>
                </a:srgbClr>
              </a:outerShdw>
            </a:effectLst>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矩形 44"/>
            <p:cNvSpPr/>
            <p:nvPr/>
          </p:nvSpPr>
          <p:spPr>
            <a:xfrm rot="8861354">
              <a:off x="8205540" y="2894548"/>
              <a:ext cx="576000" cy="180312"/>
            </a:xfrm>
            <a:prstGeom prst="rect">
              <a:avLst/>
            </a:prstGeom>
            <a:solidFill>
              <a:srgbClr val="F79646"/>
            </a:solidFill>
            <a:ln>
              <a:noFill/>
            </a:ln>
            <a:effectLst>
              <a:outerShdw blurRad="149987" dist="250190" dir="8460000" algn="ctr">
                <a:srgbClr val="000000">
                  <a:alpha val="28000"/>
                </a:srgbClr>
              </a:outerShdw>
            </a:effectLst>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8" name="组合 7"/>
          <p:cNvGrpSpPr/>
          <p:nvPr/>
        </p:nvGrpSpPr>
        <p:grpSpPr>
          <a:xfrm>
            <a:off x="8607157" y="2059042"/>
            <a:ext cx="2528609" cy="2765285"/>
            <a:chOff x="8568212" y="2059042"/>
            <a:chExt cx="2528609" cy="2765285"/>
          </a:xfrm>
          <a:scene3d>
            <a:camera prst="orthographicFront">
              <a:rot lat="0" lon="0" rev="0"/>
            </a:camera>
            <a:lightRig rig="contrasting" dir="t">
              <a:rot lat="0" lon="0" rev="1500000"/>
            </a:lightRig>
          </a:scene3d>
        </p:grpSpPr>
        <p:sp>
          <p:nvSpPr>
            <p:cNvPr id="46" name="矩形: 圆角 45"/>
            <p:cNvSpPr/>
            <p:nvPr/>
          </p:nvSpPr>
          <p:spPr>
            <a:xfrm>
              <a:off x="9917952" y="2059042"/>
              <a:ext cx="1177616" cy="849374"/>
            </a:xfrm>
            <a:prstGeom prst="roundRect">
              <a:avLst/>
            </a:prstGeom>
            <a:solidFill>
              <a:srgbClr val="F79646"/>
            </a:solidFill>
            <a:ln>
              <a:noFill/>
            </a:ln>
            <a:effectLst>
              <a:outerShdw blurRad="149987" dist="250190" dir="8460000" algn="ctr">
                <a:srgbClr val="000000">
                  <a:alpha val="28000"/>
                </a:srgbClr>
              </a:outerShdw>
            </a:effectLst>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 name="矩形: 圆角 46"/>
            <p:cNvSpPr/>
            <p:nvPr/>
          </p:nvSpPr>
          <p:spPr>
            <a:xfrm>
              <a:off x="9919205" y="3974953"/>
              <a:ext cx="1177616" cy="849374"/>
            </a:xfrm>
            <a:prstGeom prst="roundRect">
              <a:avLst/>
            </a:prstGeom>
            <a:solidFill>
              <a:srgbClr val="F79646"/>
            </a:solidFill>
            <a:ln>
              <a:noFill/>
            </a:ln>
            <a:effectLst>
              <a:outerShdw blurRad="149987" dist="250190" dir="8460000" algn="ctr">
                <a:srgbClr val="000000">
                  <a:alpha val="28000"/>
                </a:srgbClr>
              </a:outerShdw>
            </a:effectLst>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 name="矩形: 圆角 47"/>
            <p:cNvSpPr/>
            <p:nvPr/>
          </p:nvSpPr>
          <p:spPr>
            <a:xfrm>
              <a:off x="8568212" y="3027865"/>
              <a:ext cx="1177616" cy="849374"/>
            </a:xfrm>
            <a:prstGeom prst="roundRect">
              <a:avLst/>
            </a:prstGeom>
            <a:solidFill>
              <a:srgbClr val="F79646"/>
            </a:solidFill>
            <a:ln>
              <a:noFill/>
            </a:ln>
            <a:effectLst>
              <a:outerShdw blurRad="149987" dist="250190" dir="8460000" algn="ctr">
                <a:srgbClr val="000000">
                  <a:alpha val="28000"/>
                </a:srgbClr>
              </a:outerShdw>
            </a:effectLst>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4" name="矩形 53"/>
            <p:cNvSpPr/>
            <p:nvPr/>
          </p:nvSpPr>
          <p:spPr>
            <a:xfrm rot="8861354">
              <a:off x="9544258" y="2902845"/>
              <a:ext cx="576000" cy="180312"/>
            </a:xfrm>
            <a:prstGeom prst="rect">
              <a:avLst/>
            </a:prstGeom>
            <a:solidFill>
              <a:srgbClr val="F79646"/>
            </a:solidFill>
            <a:ln>
              <a:noFill/>
            </a:ln>
            <a:effectLst>
              <a:outerShdw blurRad="149987" dist="250190" dir="8460000" algn="ctr">
                <a:srgbClr val="000000">
                  <a:alpha val="28000"/>
                </a:srgbClr>
              </a:outerShdw>
            </a:effectLst>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 name="矩形 54"/>
            <p:cNvSpPr/>
            <p:nvPr/>
          </p:nvSpPr>
          <p:spPr>
            <a:xfrm rot="1991447">
              <a:off x="9508727" y="3849885"/>
              <a:ext cx="576000" cy="180312"/>
            </a:xfrm>
            <a:prstGeom prst="rect">
              <a:avLst/>
            </a:prstGeom>
            <a:solidFill>
              <a:srgbClr val="F79646"/>
            </a:solidFill>
            <a:ln>
              <a:noFill/>
            </a:ln>
            <a:effectLst>
              <a:outerShdw blurRad="149987" dist="250190" dir="8460000" algn="ctr">
                <a:srgbClr val="000000">
                  <a:alpha val="28000"/>
                </a:srgbClr>
              </a:outerShdw>
            </a:effectLst>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 name="矩形 3"/>
          <p:cNvSpPr/>
          <p:nvPr/>
        </p:nvSpPr>
        <p:spPr>
          <a:xfrm>
            <a:off x="0" y="-27383"/>
            <a:ext cx="262558" cy="6885383"/>
          </a:xfrm>
          <a:prstGeom prst="rect">
            <a:avLst/>
          </a:prstGeom>
          <a:gradFill flip="none" rotWithShape="1">
            <a:gsLst>
              <a:gs pos="0">
                <a:srgbClr val="F79646"/>
              </a:gs>
              <a:gs pos="100000">
                <a:srgbClr val="F79646"/>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矩形 35"/>
          <p:cNvSpPr/>
          <p:nvPr/>
        </p:nvSpPr>
        <p:spPr>
          <a:xfrm>
            <a:off x="197665" y="-27383"/>
            <a:ext cx="262558" cy="6885383"/>
          </a:xfrm>
          <a:prstGeom prst="rect">
            <a:avLst/>
          </a:prstGeom>
          <a:solidFill>
            <a:srgbClr val="F9AB6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矩形 36"/>
          <p:cNvSpPr/>
          <p:nvPr/>
        </p:nvSpPr>
        <p:spPr>
          <a:xfrm>
            <a:off x="339839" y="-27384"/>
            <a:ext cx="262558" cy="6885383"/>
          </a:xfrm>
          <a:prstGeom prst="rect">
            <a:avLst/>
          </a:prstGeom>
          <a:solidFill>
            <a:srgbClr val="FBC4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7" name="直接连接符 6"/>
          <p:cNvCxnSpPr/>
          <p:nvPr/>
        </p:nvCxnSpPr>
        <p:spPr>
          <a:xfrm flipV="1">
            <a:off x="758222" y="3868932"/>
            <a:ext cx="5686173" cy="61847"/>
          </a:xfrm>
          <a:prstGeom prst="line">
            <a:avLst/>
          </a:prstGeom>
          <a:ln w="57150">
            <a:solidFill>
              <a:srgbClr val="F79646"/>
            </a:solidFill>
          </a:ln>
        </p:spPr>
        <p:style>
          <a:lnRef idx="1">
            <a:schemeClr val="accent1"/>
          </a:lnRef>
          <a:fillRef idx="0">
            <a:schemeClr val="accent1"/>
          </a:fillRef>
          <a:effectRef idx="0">
            <a:schemeClr val="accent1"/>
          </a:effectRef>
          <a:fontRef idx="minor">
            <a:schemeClr val="tx1"/>
          </a:fontRef>
        </p:style>
      </p:cxnSp>
      <p:sp>
        <p:nvSpPr>
          <p:cNvPr id="10" name="矩形 9"/>
          <p:cNvSpPr/>
          <p:nvPr/>
        </p:nvSpPr>
        <p:spPr>
          <a:xfrm>
            <a:off x="6815286" y="620688"/>
            <a:ext cx="5040560" cy="4968552"/>
          </a:xfrm>
          <a:prstGeom prst="rect">
            <a:avLst/>
          </a:prstGeom>
          <a:noFill/>
          <a:ln>
            <a:solidFill>
              <a:srgbClr val="F7964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标题 4"/>
          <p:cNvSpPr txBox="1"/>
          <p:nvPr/>
        </p:nvSpPr>
        <p:spPr>
          <a:xfrm>
            <a:off x="709295" y="4095115"/>
            <a:ext cx="5777865" cy="26797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lvl="1" algn="dist" fontAlgn="auto"/>
            <a:r>
              <a:rPr lang="en-US" altLang="zh-CN" sz="1600" dirty="0" smtClean="0">
                <a:solidFill>
                  <a:schemeClr val="tx1">
                    <a:lumMod val="50000"/>
                    <a:lumOff val="50000"/>
                  </a:schemeClr>
                </a:solidFill>
                <a:latin typeface="微软雅黑" panose="020B0503020204020204" pitchFamily="34" charset="-122"/>
                <a:ea typeface="微软雅黑" panose="020B0503020204020204" pitchFamily="34" charset="-122"/>
              </a:rPr>
              <a:t>SHENJI XUE JICHU YU SHIWU</a:t>
            </a:r>
            <a:endParaRPr lang="en-US" altLang="zh-CN" sz="1600" dirty="0" smtClean="0">
              <a:solidFill>
                <a:schemeClr val="tx1">
                  <a:lumMod val="50000"/>
                  <a:lumOff val="50000"/>
                </a:schemeClr>
              </a:solidFill>
              <a:latin typeface="微软雅黑" panose="020B0503020204020204" pitchFamily="34" charset="-122"/>
              <a:ea typeface="微软雅黑" panose="020B0503020204020204" pitchFamily="34" charset="-122"/>
            </a:endParaRPr>
          </a:p>
        </p:txBody>
      </p: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50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fill="hold"/>
                                        <p:tgtEl>
                                          <p:spTgt spid="8"/>
                                        </p:tgtEl>
                                        <p:attrNameLst>
                                          <p:attrName>ppt_w</p:attrName>
                                        </p:attrNameLst>
                                      </p:cBhvr>
                                      <p:tavLst>
                                        <p:tav tm="0">
                                          <p:val>
                                            <p:fltVal val="0"/>
                                          </p:val>
                                        </p:tav>
                                        <p:tav tm="100000">
                                          <p:val>
                                            <p:strVal val="#ppt_w"/>
                                          </p:val>
                                        </p:tav>
                                      </p:tavLst>
                                    </p:anim>
                                    <p:anim calcmode="lin" valueType="num">
                                      <p:cBhvr>
                                        <p:cTn id="8" dur="500" fill="hold"/>
                                        <p:tgtEl>
                                          <p:spTgt spid="8"/>
                                        </p:tgtEl>
                                        <p:attrNameLst>
                                          <p:attrName>ppt_h</p:attrName>
                                        </p:attrNameLst>
                                      </p:cBhvr>
                                      <p:tavLst>
                                        <p:tav tm="0">
                                          <p:val>
                                            <p:fltVal val="0"/>
                                          </p:val>
                                        </p:tav>
                                        <p:tav tm="100000">
                                          <p:val>
                                            <p:strVal val="#ppt_h"/>
                                          </p:val>
                                        </p:tav>
                                      </p:tavLst>
                                    </p:anim>
                                    <p:animEffect transition="in" filter="fade">
                                      <p:cBhvr>
                                        <p:cTn id="9" dur="500"/>
                                        <p:tgtEl>
                                          <p:spTgt spid="8"/>
                                        </p:tgtEl>
                                      </p:cBhvr>
                                    </p:animEffect>
                                  </p:childTnLst>
                                </p:cTn>
                              </p:par>
                              <p:par>
                                <p:cTn id="10" presetID="53" presetClass="entr" presetSubtype="16" fill="hold" grpId="0" nodeType="withEffect">
                                  <p:stCondLst>
                                    <p:cond delay="500"/>
                                  </p:stCondLst>
                                  <p:childTnLst>
                                    <p:set>
                                      <p:cBhvr>
                                        <p:cTn id="11" dur="1" fill="hold">
                                          <p:stCondLst>
                                            <p:cond delay="0"/>
                                          </p:stCondLst>
                                        </p:cTn>
                                        <p:tgtEl>
                                          <p:spTgt spid="24"/>
                                        </p:tgtEl>
                                        <p:attrNameLst>
                                          <p:attrName>style.visibility</p:attrName>
                                        </p:attrNameLst>
                                      </p:cBhvr>
                                      <p:to>
                                        <p:strVal val="visible"/>
                                      </p:to>
                                    </p:set>
                                    <p:anim calcmode="lin" valueType="num">
                                      <p:cBhvr>
                                        <p:cTn id="12" dur="500" fill="hold"/>
                                        <p:tgtEl>
                                          <p:spTgt spid="24"/>
                                        </p:tgtEl>
                                        <p:attrNameLst>
                                          <p:attrName>ppt_w</p:attrName>
                                        </p:attrNameLst>
                                      </p:cBhvr>
                                      <p:tavLst>
                                        <p:tav tm="0">
                                          <p:val>
                                            <p:fltVal val="0"/>
                                          </p:val>
                                        </p:tav>
                                        <p:tav tm="100000">
                                          <p:val>
                                            <p:strVal val="#ppt_w"/>
                                          </p:val>
                                        </p:tav>
                                      </p:tavLst>
                                    </p:anim>
                                    <p:anim calcmode="lin" valueType="num">
                                      <p:cBhvr>
                                        <p:cTn id="13" dur="500" fill="hold"/>
                                        <p:tgtEl>
                                          <p:spTgt spid="24"/>
                                        </p:tgtEl>
                                        <p:attrNameLst>
                                          <p:attrName>ppt_h</p:attrName>
                                        </p:attrNameLst>
                                      </p:cBhvr>
                                      <p:tavLst>
                                        <p:tav tm="0">
                                          <p:val>
                                            <p:fltVal val="0"/>
                                          </p:val>
                                        </p:tav>
                                        <p:tav tm="100000">
                                          <p:val>
                                            <p:strVal val="#ppt_h"/>
                                          </p:val>
                                        </p:tav>
                                      </p:tavLst>
                                    </p:anim>
                                    <p:animEffect transition="in" filter="fade">
                                      <p:cBhvr>
                                        <p:cTn id="14" dur="500"/>
                                        <p:tgtEl>
                                          <p:spTgt spid="24"/>
                                        </p:tgtEl>
                                      </p:cBhvr>
                                    </p:animEffect>
                                  </p:childTnLst>
                                </p:cTn>
                              </p:par>
                              <p:par>
                                <p:cTn id="15" presetID="53" presetClass="entr" presetSubtype="16" fill="hold" grpId="0" nodeType="withEffect">
                                  <p:stCondLst>
                                    <p:cond delay="500"/>
                                  </p:stCondLst>
                                  <p:childTnLst>
                                    <p:set>
                                      <p:cBhvr>
                                        <p:cTn id="16" dur="1" fill="hold">
                                          <p:stCondLst>
                                            <p:cond delay="0"/>
                                          </p:stCondLst>
                                        </p:cTn>
                                        <p:tgtEl>
                                          <p:spTgt spid="25"/>
                                        </p:tgtEl>
                                        <p:attrNameLst>
                                          <p:attrName>style.visibility</p:attrName>
                                        </p:attrNameLst>
                                      </p:cBhvr>
                                      <p:to>
                                        <p:strVal val="visible"/>
                                      </p:to>
                                    </p:set>
                                    <p:anim calcmode="lin" valueType="num">
                                      <p:cBhvr>
                                        <p:cTn id="17" dur="500" fill="hold"/>
                                        <p:tgtEl>
                                          <p:spTgt spid="25"/>
                                        </p:tgtEl>
                                        <p:attrNameLst>
                                          <p:attrName>ppt_w</p:attrName>
                                        </p:attrNameLst>
                                      </p:cBhvr>
                                      <p:tavLst>
                                        <p:tav tm="0">
                                          <p:val>
                                            <p:fltVal val="0"/>
                                          </p:val>
                                        </p:tav>
                                        <p:tav tm="100000">
                                          <p:val>
                                            <p:strVal val="#ppt_w"/>
                                          </p:val>
                                        </p:tav>
                                      </p:tavLst>
                                    </p:anim>
                                    <p:anim calcmode="lin" valueType="num">
                                      <p:cBhvr>
                                        <p:cTn id="18" dur="500" fill="hold"/>
                                        <p:tgtEl>
                                          <p:spTgt spid="25"/>
                                        </p:tgtEl>
                                        <p:attrNameLst>
                                          <p:attrName>ppt_h</p:attrName>
                                        </p:attrNameLst>
                                      </p:cBhvr>
                                      <p:tavLst>
                                        <p:tav tm="0">
                                          <p:val>
                                            <p:fltVal val="0"/>
                                          </p:val>
                                        </p:tav>
                                        <p:tav tm="100000">
                                          <p:val>
                                            <p:strVal val="#ppt_h"/>
                                          </p:val>
                                        </p:tav>
                                      </p:tavLst>
                                    </p:anim>
                                    <p:animEffect transition="in" filter="fade">
                                      <p:cBhvr>
                                        <p:cTn id="19" dur="500"/>
                                        <p:tgtEl>
                                          <p:spTgt spid="25"/>
                                        </p:tgtEl>
                                      </p:cBhvr>
                                    </p:animEffect>
                                  </p:childTnLst>
                                </p:cTn>
                              </p:par>
                              <p:par>
                                <p:cTn id="20" presetID="53" presetClass="entr" presetSubtype="16" fill="hold" grpId="0" nodeType="withEffect">
                                  <p:stCondLst>
                                    <p:cond delay="500"/>
                                  </p:stCondLst>
                                  <p:childTnLst>
                                    <p:set>
                                      <p:cBhvr>
                                        <p:cTn id="21" dur="1" fill="hold">
                                          <p:stCondLst>
                                            <p:cond delay="0"/>
                                          </p:stCondLst>
                                        </p:cTn>
                                        <p:tgtEl>
                                          <p:spTgt spid="26"/>
                                        </p:tgtEl>
                                        <p:attrNameLst>
                                          <p:attrName>style.visibility</p:attrName>
                                        </p:attrNameLst>
                                      </p:cBhvr>
                                      <p:to>
                                        <p:strVal val="visible"/>
                                      </p:to>
                                    </p:set>
                                    <p:anim calcmode="lin" valueType="num">
                                      <p:cBhvr>
                                        <p:cTn id="22" dur="500" fill="hold"/>
                                        <p:tgtEl>
                                          <p:spTgt spid="26"/>
                                        </p:tgtEl>
                                        <p:attrNameLst>
                                          <p:attrName>ppt_w</p:attrName>
                                        </p:attrNameLst>
                                      </p:cBhvr>
                                      <p:tavLst>
                                        <p:tav tm="0">
                                          <p:val>
                                            <p:fltVal val="0"/>
                                          </p:val>
                                        </p:tav>
                                        <p:tav tm="100000">
                                          <p:val>
                                            <p:strVal val="#ppt_w"/>
                                          </p:val>
                                        </p:tav>
                                      </p:tavLst>
                                    </p:anim>
                                    <p:anim calcmode="lin" valueType="num">
                                      <p:cBhvr>
                                        <p:cTn id="23" dur="500" fill="hold"/>
                                        <p:tgtEl>
                                          <p:spTgt spid="26"/>
                                        </p:tgtEl>
                                        <p:attrNameLst>
                                          <p:attrName>ppt_h</p:attrName>
                                        </p:attrNameLst>
                                      </p:cBhvr>
                                      <p:tavLst>
                                        <p:tav tm="0">
                                          <p:val>
                                            <p:fltVal val="0"/>
                                          </p:val>
                                        </p:tav>
                                        <p:tav tm="100000">
                                          <p:val>
                                            <p:strVal val="#ppt_h"/>
                                          </p:val>
                                        </p:tav>
                                      </p:tavLst>
                                    </p:anim>
                                    <p:animEffect transition="in" filter="fade">
                                      <p:cBhvr>
                                        <p:cTn id="24" dur="500"/>
                                        <p:tgtEl>
                                          <p:spTgt spid="26"/>
                                        </p:tgtEl>
                                      </p:cBhvr>
                                    </p:animEffect>
                                  </p:childTnLst>
                                </p:cTn>
                              </p:par>
                              <p:par>
                                <p:cTn id="25" presetID="53" presetClass="entr" presetSubtype="16" fill="hold" grpId="0" nodeType="withEffect">
                                  <p:stCondLst>
                                    <p:cond delay="500"/>
                                  </p:stCondLst>
                                  <p:childTnLst>
                                    <p:set>
                                      <p:cBhvr>
                                        <p:cTn id="26" dur="1" fill="hold">
                                          <p:stCondLst>
                                            <p:cond delay="0"/>
                                          </p:stCondLst>
                                        </p:cTn>
                                        <p:tgtEl>
                                          <p:spTgt spid="27"/>
                                        </p:tgtEl>
                                        <p:attrNameLst>
                                          <p:attrName>style.visibility</p:attrName>
                                        </p:attrNameLst>
                                      </p:cBhvr>
                                      <p:to>
                                        <p:strVal val="visible"/>
                                      </p:to>
                                    </p:set>
                                    <p:anim calcmode="lin" valueType="num">
                                      <p:cBhvr>
                                        <p:cTn id="27" dur="500" fill="hold"/>
                                        <p:tgtEl>
                                          <p:spTgt spid="27"/>
                                        </p:tgtEl>
                                        <p:attrNameLst>
                                          <p:attrName>ppt_w</p:attrName>
                                        </p:attrNameLst>
                                      </p:cBhvr>
                                      <p:tavLst>
                                        <p:tav tm="0">
                                          <p:val>
                                            <p:fltVal val="0"/>
                                          </p:val>
                                        </p:tav>
                                        <p:tav tm="100000">
                                          <p:val>
                                            <p:strVal val="#ppt_w"/>
                                          </p:val>
                                        </p:tav>
                                      </p:tavLst>
                                    </p:anim>
                                    <p:anim calcmode="lin" valueType="num">
                                      <p:cBhvr>
                                        <p:cTn id="28" dur="500" fill="hold"/>
                                        <p:tgtEl>
                                          <p:spTgt spid="27"/>
                                        </p:tgtEl>
                                        <p:attrNameLst>
                                          <p:attrName>ppt_h</p:attrName>
                                        </p:attrNameLst>
                                      </p:cBhvr>
                                      <p:tavLst>
                                        <p:tav tm="0">
                                          <p:val>
                                            <p:fltVal val="0"/>
                                          </p:val>
                                        </p:tav>
                                        <p:tav tm="100000">
                                          <p:val>
                                            <p:strVal val="#ppt_h"/>
                                          </p:val>
                                        </p:tav>
                                      </p:tavLst>
                                    </p:anim>
                                    <p:animEffect transition="in" filter="fade">
                                      <p:cBhvr>
                                        <p:cTn id="29" dur="500"/>
                                        <p:tgtEl>
                                          <p:spTgt spid="27"/>
                                        </p:tgtEl>
                                      </p:cBhvr>
                                    </p:animEffect>
                                  </p:childTnLst>
                                </p:cTn>
                              </p:par>
                              <p:par>
                                <p:cTn id="30" presetID="53" presetClass="entr" presetSubtype="16" fill="hold" nodeType="withEffect">
                                  <p:stCondLst>
                                    <p:cond delay="500"/>
                                  </p:stCondLst>
                                  <p:childTnLst>
                                    <p:set>
                                      <p:cBhvr>
                                        <p:cTn id="31" dur="1" fill="hold">
                                          <p:stCondLst>
                                            <p:cond delay="0"/>
                                          </p:stCondLst>
                                        </p:cTn>
                                        <p:tgtEl>
                                          <p:spTgt spid="9"/>
                                        </p:tgtEl>
                                        <p:attrNameLst>
                                          <p:attrName>style.visibility</p:attrName>
                                        </p:attrNameLst>
                                      </p:cBhvr>
                                      <p:to>
                                        <p:strVal val="visible"/>
                                      </p:to>
                                    </p:set>
                                    <p:anim calcmode="lin" valueType="num">
                                      <p:cBhvr>
                                        <p:cTn id="32" dur="500" fill="hold"/>
                                        <p:tgtEl>
                                          <p:spTgt spid="9"/>
                                        </p:tgtEl>
                                        <p:attrNameLst>
                                          <p:attrName>ppt_w</p:attrName>
                                        </p:attrNameLst>
                                      </p:cBhvr>
                                      <p:tavLst>
                                        <p:tav tm="0">
                                          <p:val>
                                            <p:fltVal val="0"/>
                                          </p:val>
                                        </p:tav>
                                        <p:tav tm="100000">
                                          <p:val>
                                            <p:strVal val="#ppt_w"/>
                                          </p:val>
                                        </p:tav>
                                      </p:tavLst>
                                    </p:anim>
                                    <p:anim calcmode="lin" valueType="num">
                                      <p:cBhvr>
                                        <p:cTn id="33" dur="500" fill="hold"/>
                                        <p:tgtEl>
                                          <p:spTgt spid="9"/>
                                        </p:tgtEl>
                                        <p:attrNameLst>
                                          <p:attrName>ppt_h</p:attrName>
                                        </p:attrNameLst>
                                      </p:cBhvr>
                                      <p:tavLst>
                                        <p:tav tm="0">
                                          <p:val>
                                            <p:fltVal val="0"/>
                                          </p:val>
                                        </p:tav>
                                        <p:tav tm="100000">
                                          <p:val>
                                            <p:strVal val="#ppt_h"/>
                                          </p:val>
                                        </p:tav>
                                      </p:tavLst>
                                    </p:anim>
                                    <p:animEffect transition="in" filter="fade">
                                      <p:cBhvr>
                                        <p:cTn id="34" dur="500"/>
                                        <p:tgtEl>
                                          <p:spTgt spid="9"/>
                                        </p:tgtEl>
                                      </p:cBhvr>
                                    </p:animEffect>
                                  </p:childTnLst>
                                </p:cTn>
                              </p:par>
                            </p:childTnLst>
                          </p:cTn>
                        </p:par>
                        <p:par>
                          <p:cTn id="35" fill="hold">
                            <p:stCondLst>
                              <p:cond delay="1000"/>
                            </p:stCondLst>
                            <p:childTnLst>
                              <p:par>
                                <p:cTn id="36" presetID="42" presetClass="entr" presetSubtype="0" fill="hold" grpId="0" nodeType="afterEffect">
                                  <p:stCondLst>
                                    <p:cond delay="0"/>
                                  </p:stCondLst>
                                  <p:childTnLst>
                                    <p:set>
                                      <p:cBhvr>
                                        <p:cTn id="37" dur="1" fill="hold">
                                          <p:stCondLst>
                                            <p:cond delay="0"/>
                                          </p:stCondLst>
                                        </p:cTn>
                                        <p:tgtEl>
                                          <p:spTgt spid="34"/>
                                        </p:tgtEl>
                                        <p:attrNameLst>
                                          <p:attrName>style.visibility</p:attrName>
                                        </p:attrNameLst>
                                      </p:cBhvr>
                                      <p:to>
                                        <p:strVal val="visible"/>
                                      </p:to>
                                    </p:set>
                                    <p:animEffect transition="in" filter="fade">
                                      <p:cBhvr>
                                        <p:cTn id="38" dur="1000"/>
                                        <p:tgtEl>
                                          <p:spTgt spid="34"/>
                                        </p:tgtEl>
                                      </p:cBhvr>
                                    </p:animEffect>
                                    <p:anim calcmode="lin" valueType="num">
                                      <p:cBhvr>
                                        <p:cTn id="39" dur="1000" fill="hold"/>
                                        <p:tgtEl>
                                          <p:spTgt spid="34"/>
                                        </p:tgtEl>
                                        <p:attrNameLst>
                                          <p:attrName>ppt_x</p:attrName>
                                        </p:attrNameLst>
                                      </p:cBhvr>
                                      <p:tavLst>
                                        <p:tav tm="0">
                                          <p:val>
                                            <p:strVal val="#ppt_x"/>
                                          </p:val>
                                        </p:tav>
                                        <p:tav tm="100000">
                                          <p:val>
                                            <p:strVal val="#ppt_x"/>
                                          </p:val>
                                        </p:tav>
                                      </p:tavLst>
                                    </p:anim>
                                    <p:anim calcmode="lin" valueType="num">
                                      <p:cBhvr>
                                        <p:cTn id="40" dur="1000" fill="hold"/>
                                        <p:tgtEl>
                                          <p:spTgt spid="34"/>
                                        </p:tgtEl>
                                        <p:attrNameLst>
                                          <p:attrName>ppt_y</p:attrName>
                                        </p:attrNameLst>
                                      </p:cBhvr>
                                      <p:tavLst>
                                        <p:tav tm="0">
                                          <p:val>
                                            <p:strVal val="#ppt_y+.1"/>
                                          </p:val>
                                        </p:tav>
                                        <p:tav tm="100000">
                                          <p:val>
                                            <p:strVal val="#ppt_y"/>
                                          </p:val>
                                        </p:tav>
                                      </p:tavLst>
                                    </p:anim>
                                  </p:childTnLst>
                                </p:cTn>
                              </p:par>
                            </p:childTnLst>
                          </p:cTn>
                        </p:par>
                        <p:par>
                          <p:cTn id="41" fill="hold">
                            <p:stCondLst>
                              <p:cond delay="2000"/>
                            </p:stCondLst>
                            <p:childTnLst>
                              <p:par>
                                <p:cTn id="42" presetID="10" presetClass="entr" presetSubtype="0" fill="hold" grpId="0" nodeType="afterEffect">
                                  <p:stCondLst>
                                    <p:cond delay="0"/>
                                  </p:stCondLst>
                                  <p:childTnLst>
                                    <p:set>
                                      <p:cBhvr>
                                        <p:cTn id="43" dur="1" fill="hold">
                                          <p:stCondLst>
                                            <p:cond delay="0"/>
                                          </p:stCondLst>
                                        </p:cTn>
                                        <p:tgtEl>
                                          <p:spTgt spid="10"/>
                                        </p:tgtEl>
                                        <p:attrNameLst>
                                          <p:attrName>style.visibility</p:attrName>
                                        </p:attrNameLst>
                                      </p:cBhvr>
                                      <p:to>
                                        <p:strVal val="visible"/>
                                      </p:to>
                                    </p:set>
                                    <p:animEffect transition="in" filter="fade">
                                      <p:cBhvr>
                                        <p:cTn id="44" dur="500"/>
                                        <p:tgtEl>
                                          <p:spTgt spid="10"/>
                                        </p:tgtEl>
                                      </p:cBhvr>
                                    </p:animEffect>
                                  </p:childTnLst>
                                </p:cTn>
                              </p:par>
                            </p:childTnLst>
                          </p:cTn>
                        </p:par>
                        <p:par>
                          <p:cTn id="45" fill="hold">
                            <p:stCondLst>
                              <p:cond delay="2500"/>
                            </p:stCondLst>
                            <p:childTnLst>
                              <p:par>
                                <p:cTn id="46" presetID="2" presetClass="entr" presetSubtype="8" fill="hold" grpId="0" nodeType="afterEffect">
                                  <p:stCondLst>
                                    <p:cond delay="0"/>
                                  </p:stCondLst>
                                  <p:childTnLst>
                                    <p:set>
                                      <p:cBhvr>
                                        <p:cTn id="47" dur="1" fill="hold">
                                          <p:stCondLst>
                                            <p:cond delay="0"/>
                                          </p:stCondLst>
                                        </p:cTn>
                                        <p:tgtEl>
                                          <p:spTgt spid="4"/>
                                        </p:tgtEl>
                                        <p:attrNameLst>
                                          <p:attrName>style.visibility</p:attrName>
                                        </p:attrNameLst>
                                      </p:cBhvr>
                                      <p:to>
                                        <p:strVal val="visible"/>
                                      </p:to>
                                    </p:set>
                                    <p:anim calcmode="lin" valueType="num">
                                      <p:cBhvr additive="base">
                                        <p:cTn id="48" dur="500" fill="hold"/>
                                        <p:tgtEl>
                                          <p:spTgt spid="4"/>
                                        </p:tgtEl>
                                        <p:attrNameLst>
                                          <p:attrName>ppt_x</p:attrName>
                                        </p:attrNameLst>
                                      </p:cBhvr>
                                      <p:tavLst>
                                        <p:tav tm="0">
                                          <p:val>
                                            <p:strVal val="0-#ppt_w/2"/>
                                          </p:val>
                                        </p:tav>
                                        <p:tav tm="100000">
                                          <p:val>
                                            <p:strVal val="#ppt_x"/>
                                          </p:val>
                                        </p:tav>
                                      </p:tavLst>
                                    </p:anim>
                                    <p:anim calcmode="lin" valueType="num">
                                      <p:cBhvr additive="base">
                                        <p:cTn id="49" dur="500" fill="hold"/>
                                        <p:tgtEl>
                                          <p:spTgt spid="4"/>
                                        </p:tgtEl>
                                        <p:attrNameLst>
                                          <p:attrName>ppt_y</p:attrName>
                                        </p:attrNameLst>
                                      </p:cBhvr>
                                      <p:tavLst>
                                        <p:tav tm="0">
                                          <p:val>
                                            <p:strVal val="#ppt_y"/>
                                          </p:val>
                                        </p:tav>
                                        <p:tav tm="100000">
                                          <p:val>
                                            <p:strVal val="#ppt_y"/>
                                          </p:val>
                                        </p:tav>
                                      </p:tavLst>
                                    </p:anim>
                                  </p:childTnLst>
                                </p:cTn>
                              </p:par>
                            </p:childTnLst>
                          </p:cTn>
                        </p:par>
                        <p:par>
                          <p:cTn id="50" fill="hold">
                            <p:stCondLst>
                              <p:cond delay="3000"/>
                            </p:stCondLst>
                            <p:childTnLst>
                              <p:par>
                                <p:cTn id="51" presetID="2" presetClass="entr" presetSubtype="8" fill="hold" grpId="0" nodeType="afterEffect">
                                  <p:stCondLst>
                                    <p:cond delay="0"/>
                                  </p:stCondLst>
                                  <p:childTnLst>
                                    <p:set>
                                      <p:cBhvr>
                                        <p:cTn id="52" dur="1" fill="hold">
                                          <p:stCondLst>
                                            <p:cond delay="0"/>
                                          </p:stCondLst>
                                        </p:cTn>
                                        <p:tgtEl>
                                          <p:spTgt spid="36"/>
                                        </p:tgtEl>
                                        <p:attrNameLst>
                                          <p:attrName>style.visibility</p:attrName>
                                        </p:attrNameLst>
                                      </p:cBhvr>
                                      <p:to>
                                        <p:strVal val="visible"/>
                                      </p:to>
                                    </p:set>
                                    <p:anim calcmode="lin" valueType="num">
                                      <p:cBhvr additive="base">
                                        <p:cTn id="53" dur="500" fill="hold"/>
                                        <p:tgtEl>
                                          <p:spTgt spid="36"/>
                                        </p:tgtEl>
                                        <p:attrNameLst>
                                          <p:attrName>ppt_x</p:attrName>
                                        </p:attrNameLst>
                                      </p:cBhvr>
                                      <p:tavLst>
                                        <p:tav tm="0">
                                          <p:val>
                                            <p:strVal val="0-#ppt_w/2"/>
                                          </p:val>
                                        </p:tav>
                                        <p:tav tm="100000">
                                          <p:val>
                                            <p:strVal val="#ppt_x"/>
                                          </p:val>
                                        </p:tav>
                                      </p:tavLst>
                                    </p:anim>
                                    <p:anim calcmode="lin" valueType="num">
                                      <p:cBhvr additive="base">
                                        <p:cTn id="54" dur="500" fill="hold"/>
                                        <p:tgtEl>
                                          <p:spTgt spid="36"/>
                                        </p:tgtEl>
                                        <p:attrNameLst>
                                          <p:attrName>ppt_y</p:attrName>
                                        </p:attrNameLst>
                                      </p:cBhvr>
                                      <p:tavLst>
                                        <p:tav tm="0">
                                          <p:val>
                                            <p:strVal val="#ppt_y"/>
                                          </p:val>
                                        </p:tav>
                                        <p:tav tm="100000">
                                          <p:val>
                                            <p:strVal val="#ppt_y"/>
                                          </p:val>
                                        </p:tav>
                                      </p:tavLst>
                                    </p:anim>
                                  </p:childTnLst>
                                </p:cTn>
                              </p:par>
                            </p:childTnLst>
                          </p:cTn>
                        </p:par>
                        <p:par>
                          <p:cTn id="55" fill="hold">
                            <p:stCondLst>
                              <p:cond delay="3500"/>
                            </p:stCondLst>
                            <p:childTnLst>
                              <p:par>
                                <p:cTn id="56" presetID="2" presetClass="entr" presetSubtype="8" fill="hold" grpId="0" nodeType="afterEffect">
                                  <p:stCondLst>
                                    <p:cond delay="0"/>
                                  </p:stCondLst>
                                  <p:childTnLst>
                                    <p:set>
                                      <p:cBhvr>
                                        <p:cTn id="57" dur="1" fill="hold">
                                          <p:stCondLst>
                                            <p:cond delay="0"/>
                                          </p:stCondLst>
                                        </p:cTn>
                                        <p:tgtEl>
                                          <p:spTgt spid="37"/>
                                        </p:tgtEl>
                                        <p:attrNameLst>
                                          <p:attrName>style.visibility</p:attrName>
                                        </p:attrNameLst>
                                      </p:cBhvr>
                                      <p:to>
                                        <p:strVal val="visible"/>
                                      </p:to>
                                    </p:set>
                                    <p:anim calcmode="lin" valueType="num">
                                      <p:cBhvr additive="base">
                                        <p:cTn id="58" dur="500" fill="hold"/>
                                        <p:tgtEl>
                                          <p:spTgt spid="37"/>
                                        </p:tgtEl>
                                        <p:attrNameLst>
                                          <p:attrName>ppt_x</p:attrName>
                                        </p:attrNameLst>
                                      </p:cBhvr>
                                      <p:tavLst>
                                        <p:tav tm="0">
                                          <p:val>
                                            <p:strVal val="0-#ppt_w/2"/>
                                          </p:val>
                                        </p:tav>
                                        <p:tav tm="100000">
                                          <p:val>
                                            <p:strVal val="#ppt_x"/>
                                          </p:val>
                                        </p:tav>
                                      </p:tavLst>
                                    </p:anim>
                                    <p:anim calcmode="lin" valueType="num">
                                      <p:cBhvr additive="base">
                                        <p:cTn id="59" dur="500" fill="hold"/>
                                        <p:tgtEl>
                                          <p:spTgt spid="37"/>
                                        </p:tgtEl>
                                        <p:attrNameLst>
                                          <p:attrName>ppt_y</p:attrName>
                                        </p:attrNameLst>
                                      </p:cBhvr>
                                      <p:tavLst>
                                        <p:tav tm="0">
                                          <p:val>
                                            <p:strVal val="#ppt_y"/>
                                          </p:val>
                                        </p:tav>
                                        <p:tav tm="100000">
                                          <p:val>
                                            <p:strVal val="#ppt_y"/>
                                          </p:val>
                                        </p:tav>
                                      </p:tavLst>
                                    </p:anim>
                                  </p:childTnLst>
                                </p:cTn>
                              </p:par>
                              <p:par>
                                <p:cTn id="60" presetID="2" presetClass="entr" presetSubtype="8" fill="hold" nodeType="withEffect">
                                  <p:stCondLst>
                                    <p:cond delay="0"/>
                                  </p:stCondLst>
                                  <p:childTnLst>
                                    <p:set>
                                      <p:cBhvr>
                                        <p:cTn id="61" dur="1" fill="hold">
                                          <p:stCondLst>
                                            <p:cond delay="0"/>
                                          </p:stCondLst>
                                        </p:cTn>
                                        <p:tgtEl>
                                          <p:spTgt spid="7"/>
                                        </p:tgtEl>
                                        <p:attrNameLst>
                                          <p:attrName>style.visibility</p:attrName>
                                        </p:attrNameLst>
                                      </p:cBhvr>
                                      <p:to>
                                        <p:strVal val="visible"/>
                                      </p:to>
                                    </p:set>
                                    <p:anim calcmode="lin" valueType="num">
                                      <p:cBhvr additive="base">
                                        <p:cTn id="62" dur="500" fill="hold"/>
                                        <p:tgtEl>
                                          <p:spTgt spid="7"/>
                                        </p:tgtEl>
                                        <p:attrNameLst>
                                          <p:attrName>ppt_x</p:attrName>
                                        </p:attrNameLst>
                                      </p:cBhvr>
                                      <p:tavLst>
                                        <p:tav tm="0">
                                          <p:val>
                                            <p:strVal val="0-#ppt_w/2"/>
                                          </p:val>
                                        </p:tav>
                                        <p:tav tm="100000">
                                          <p:val>
                                            <p:strVal val="#ppt_x"/>
                                          </p:val>
                                        </p:tav>
                                      </p:tavLst>
                                    </p:anim>
                                    <p:anim calcmode="lin" valueType="num">
                                      <p:cBhvr additive="base">
                                        <p:cTn id="63" dur="500" fill="hold"/>
                                        <p:tgtEl>
                                          <p:spTgt spid="7"/>
                                        </p:tgtEl>
                                        <p:attrNameLst>
                                          <p:attrName>ppt_y</p:attrName>
                                        </p:attrNameLst>
                                      </p:cBhvr>
                                      <p:tavLst>
                                        <p:tav tm="0">
                                          <p:val>
                                            <p:strVal val="#ppt_y"/>
                                          </p:val>
                                        </p:tav>
                                        <p:tav tm="100000">
                                          <p:val>
                                            <p:strVal val="#ppt_y"/>
                                          </p:val>
                                        </p:tav>
                                      </p:tavLst>
                                    </p:anim>
                                  </p:childTnLst>
                                </p:cTn>
                              </p:par>
                            </p:childTnLst>
                          </p:cTn>
                        </p:par>
                        <p:par>
                          <p:cTn id="64" fill="hold">
                            <p:stCondLst>
                              <p:cond delay="4000"/>
                            </p:stCondLst>
                            <p:childTnLst>
                              <p:par>
                                <p:cTn id="65" presetID="14" presetClass="entr" presetSubtype="10" fill="hold" grpId="0" nodeType="afterEffect">
                                  <p:stCondLst>
                                    <p:cond delay="0"/>
                                  </p:stCondLst>
                                  <p:iterate type="lt">
                                    <p:tmPct val="30000"/>
                                  </p:iterate>
                                  <p:childTnLst>
                                    <p:set>
                                      <p:cBhvr>
                                        <p:cTn id="66" dur="1" fill="hold">
                                          <p:stCondLst>
                                            <p:cond delay="0"/>
                                          </p:stCondLst>
                                        </p:cTn>
                                        <p:tgtEl>
                                          <p:spTgt spid="30"/>
                                        </p:tgtEl>
                                        <p:attrNameLst>
                                          <p:attrName>style.visibility</p:attrName>
                                        </p:attrNameLst>
                                      </p:cBhvr>
                                      <p:to>
                                        <p:strVal val="visible"/>
                                      </p:to>
                                    </p:set>
                                    <p:animEffect transition="in" filter="randombar(horizontal)">
                                      <p:cBhvr>
                                        <p:cTn id="67" dur="500"/>
                                        <p:tgtEl>
                                          <p:spTgt spid="30"/>
                                        </p:tgtEl>
                                      </p:cBhvr>
                                    </p:animEffect>
                                  </p:childTnLst>
                                </p:cTn>
                              </p:par>
                            </p:childTnLst>
                          </p:cTn>
                        </p:par>
                        <p:par>
                          <p:cTn id="68" fill="hold">
                            <p:stCondLst>
                              <p:cond delay="4550"/>
                            </p:stCondLst>
                            <p:childTnLst>
                              <p:par>
                                <p:cTn id="69" presetID="41" presetClass="entr" presetSubtype="0" fill="hold" grpId="0" nodeType="afterEffect">
                                  <p:stCondLst>
                                    <p:cond delay="0"/>
                                  </p:stCondLst>
                                  <p:iterate type="lt">
                                    <p:tmPct val="10000"/>
                                  </p:iterate>
                                  <p:childTnLst>
                                    <p:set>
                                      <p:cBhvr>
                                        <p:cTn id="70" dur="1" fill="hold">
                                          <p:stCondLst>
                                            <p:cond delay="0"/>
                                          </p:stCondLst>
                                        </p:cTn>
                                        <p:tgtEl>
                                          <p:spTgt spid="5"/>
                                        </p:tgtEl>
                                        <p:attrNameLst>
                                          <p:attrName>style.visibility</p:attrName>
                                        </p:attrNameLst>
                                      </p:cBhvr>
                                      <p:to>
                                        <p:strVal val="visible"/>
                                      </p:to>
                                    </p:set>
                                    <p:anim calcmode="lin" valueType="num">
                                      <p:cBhvr>
                                        <p:cTn id="71" dur="500" fill="hold"/>
                                        <p:tgtEl>
                                          <p:spTgt spid="5"/>
                                        </p:tgtEl>
                                        <p:attrNameLst>
                                          <p:attrName>ppt_x</p:attrName>
                                        </p:attrNameLst>
                                      </p:cBhvr>
                                      <p:tavLst>
                                        <p:tav tm="0">
                                          <p:val>
                                            <p:strVal val="#ppt_x"/>
                                          </p:val>
                                        </p:tav>
                                        <p:tav tm="50000">
                                          <p:val>
                                            <p:strVal val="#ppt_x+.1"/>
                                          </p:val>
                                        </p:tav>
                                        <p:tav tm="100000">
                                          <p:val>
                                            <p:strVal val="#ppt_x"/>
                                          </p:val>
                                        </p:tav>
                                      </p:tavLst>
                                    </p:anim>
                                    <p:anim calcmode="lin" valueType="num">
                                      <p:cBhvr>
                                        <p:cTn id="72" dur="500" fill="hold"/>
                                        <p:tgtEl>
                                          <p:spTgt spid="5"/>
                                        </p:tgtEl>
                                        <p:attrNameLst>
                                          <p:attrName>ppt_y</p:attrName>
                                        </p:attrNameLst>
                                      </p:cBhvr>
                                      <p:tavLst>
                                        <p:tav tm="0">
                                          <p:val>
                                            <p:strVal val="#ppt_y"/>
                                          </p:val>
                                        </p:tav>
                                        <p:tav tm="100000">
                                          <p:val>
                                            <p:strVal val="#ppt_y"/>
                                          </p:val>
                                        </p:tav>
                                      </p:tavLst>
                                    </p:anim>
                                    <p:anim calcmode="lin" valueType="num">
                                      <p:cBhvr>
                                        <p:cTn id="73" dur="500" fill="hold"/>
                                        <p:tgtEl>
                                          <p:spTgt spid="5"/>
                                        </p:tgtEl>
                                        <p:attrNameLst>
                                          <p:attrName>ppt_h</p:attrName>
                                        </p:attrNameLst>
                                      </p:cBhvr>
                                      <p:tavLst>
                                        <p:tav tm="0">
                                          <p:val>
                                            <p:strVal val="#ppt_h/10"/>
                                          </p:val>
                                        </p:tav>
                                        <p:tav tm="50000">
                                          <p:val>
                                            <p:strVal val="#ppt_h+.01"/>
                                          </p:val>
                                        </p:tav>
                                        <p:tav tm="100000">
                                          <p:val>
                                            <p:strVal val="#ppt_h"/>
                                          </p:val>
                                        </p:tav>
                                      </p:tavLst>
                                    </p:anim>
                                    <p:anim calcmode="lin" valueType="num">
                                      <p:cBhvr>
                                        <p:cTn id="74" dur="500" fill="hold"/>
                                        <p:tgtEl>
                                          <p:spTgt spid="5"/>
                                        </p:tgtEl>
                                        <p:attrNameLst>
                                          <p:attrName>ppt_w</p:attrName>
                                        </p:attrNameLst>
                                      </p:cBhvr>
                                      <p:tavLst>
                                        <p:tav tm="0">
                                          <p:val>
                                            <p:strVal val="#ppt_w/10"/>
                                          </p:val>
                                        </p:tav>
                                        <p:tav tm="50000">
                                          <p:val>
                                            <p:strVal val="#ppt_w+.01"/>
                                          </p:val>
                                        </p:tav>
                                        <p:tav tm="100000">
                                          <p:val>
                                            <p:strVal val="#ppt_w"/>
                                          </p:val>
                                        </p:tav>
                                      </p:tavLst>
                                    </p:anim>
                                    <p:animEffect transition="in" filter="fade">
                                      <p:cBhvr>
                                        <p:cTn id="75" dur="500" tmFilter="0,0; .5, 1; 1, 1"/>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25" grpId="0" animBg="1"/>
      <p:bldP spid="26" grpId="0" animBg="1"/>
      <p:bldP spid="27" grpId="0" animBg="1"/>
      <p:bldP spid="34" grpId="0"/>
      <p:bldP spid="30" grpId="0"/>
      <p:bldP spid="4" grpId="0" animBg="1"/>
      <p:bldP spid="36" grpId="0" animBg="1"/>
      <p:bldP spid="37" grpId="0" animBg="1"/>
      <p:bldP spid="10" grpId="0" animBg="1"/>
      <p:bldP spid="5"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87"/>
          <p:cNvGrpSpPr/>
          <p:nvPr/>
        </p:nvGrpSpPr>
        <p:grpSpPr>
          <a:xfrm>
            <a:off x="791829" y="1323784"/>
            <a:ext cx="10153650" cy="2988103"/>
            <a:chOff x="946620" y="1670343"/>
            <a:chExt cx="10153650" cy="2988103"/>
          </a:xfrm>
        </p:grpSpPr>
        <p:grpSp>
          <p:nvGrpSpPr>
            <p:cNvPr id="4" name="Group 332"/>
            <p:cNvGrpSpPr>
              <a:grpSpLocks noChangeAspect="1"/>
            </p:cNvGrpSpPr>
            <p:nvPr/>
          </p:nvGrpSpPr>
          <p:grpSpPr>
            <a:xfrm>
              <a:off x="946620" y="1670343"/>
              <a:ext cx="540000" cy="540000"/>
              <a:chOff x="4421584" y="2527234"/>
              <a:chExt cx="288476" cy="288476"/>
            </a:xfrm>
          </p:grpSpPr>
          <p:sp>
            <p:nvSpPr>
              <p:cNvPr id="92" name="Oval 59"/>
              <p:cNvSpPr/>
              <p:nvPr/>
            </p:nvSpPr>
            <p:spPr>
              <a:xfrm>
                <a:off x="4421584" y="2527234"/>
                <a:ext cx="288476" cy="288476"/>
              </a:xfrm>
              <a:prstGeom prst="ellipse">
                <a:avLst/>
              </a:prstGeom>
              <a:gradFill flip="none" rotWithShape="1">
                <a:gsLst>
                  <a:gs pos="0">
                    <a:srgbClr val="F79646"/>
                  </a:gs>
                  <a:gs pos="100000">
                    <a:srgbClr val="F79646"/>
                  </a:gs>
                </a:gsLst>
                <a:lin ang="7200000" scaled="0"/>
                <a:tileRect/>
              </a:gradFill>
              <a:ln>
                <a:no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solidFill>
                    <a:prstClr val="white"/>
                  </a:solidFill>
                  <a:latin typeface="Agency FB" panose="020B0503020202020204" pitchFamily="34" charset="0"/>
                </a:endParaRPr>
              </a:p>
            </p:txBody>
          </p:sp>
          <p:sp>
            <p:nvSpPr>
              <p:cNvPr id="93" name="Freeform 26"/>
              <p:cNvSpPr/>
              <p:nvPr/>
            </p:nvSpPr>
            <p:spPr bwMode="auto">
              <a:xfrm>
                <a:off x="4513652" y="2612916"/>
                <a:ext cx="114518" cy="118766"/>
              </a:xfrm>
              <a:custGeom>
                <a:avLst/>
                <a:gdLst>
                  <a:gd name="T0" fmla="*/ 103 w 274"/>
                  <a:gd name="T1" fmla="*/ 284 h 284"/>
                  <a:gd name="T2" fmla="*/ 80 w 274"/>
                  <a:gd name="T3" fmla="*/ 273 h 284"/>
                  <a:gd name="T4" fmla="*/ 9 w 274"/>
                  <a:gd name="T5" fmla="*/ 178 h 284"/>
                  <a:gd name="T6" fmla="*/ 14 w 274"/>
                  <a:gd name="T7" fmla="*/ 139 h 284"/>
                  <a:gd name="T8" fmla="*/ 53 w 274"/>
                  <a:gd name="T9" fmla="*/ 145 h 284"/>
                  <a:gd name="T10" fmla="*/ 100 w 274"/>
                  <a:gd name="T11" fmla="*/ 207 h 284"/>
                  <a:gd name="T12" fmla="*/ 219 w 274"/>
                  <a:gd name="T13" fmla="*/ 17 h 284"/>
                  <a:gd name="T14" fmla="*/ 257 w 274"/>
                  <a:gd name="T15" fmla="*/ 8 h 284"/>
                  <a:gd name="T16" fmla="*/ 266 w 274"/>
                  <a:gd name="T17" fmla="*/ 47 h 284"/>
                  <a:gd name="T18" fmla="*/ 126 w 274"/>
                  <a:gd name="T19" fmla="*/ 271 h 284"/>
                  <a:gd name="T20" fmla="*/ 104 w 274"/>
                  <a:gd name="T21" fmla="*/ 284 h 284"/>
                  <a:gd name="T22" fmla="*/ 103 w 274"/>
                  <a:gd name="T23" fmla="*/ 284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chemeClr val="bg1"/>
              </a:solidFill>
              <a:ln>
                <a:noFill/>
              </a:ln>
            </p:spPr>
            <p:txBody>
              <a:bodyPr vert="horz" wrap="square" lIns="91440" tIns="45720" rIns="91440" bIns="45720" numCol="1" anchor="t" anchorCtr="0" compatLnSpc="1"/>
              <a:lstStyle/>
              <a:p>
                <a:endParaRPr lang="en-US" sz="1400" dirty="0">
                  <a:solidFill>
                    <a:prstClr val="black"/>
                  </a:solidFill>
                  <a:latin typeface="Agency FB" panose="020B0503020202020204" pitchFamily="34" charset="0"/>
                </a:endParaRPr>
              </a:p>
            </p:txBody>
          </p:sp>
        </p:grpSp>
        <p:sp>
          <p:nvSpPr>
            <p:cNvPr id="91" name="TextBox 90"/>
            <p:cNvSpPr txBox="1"/>
            <p:nvPr/>
          </p:nvSpPr>
          <p:spPr>
            <a:xfrm>
              <a:off x="1583525" y="1697648"/>
              <a:ext cx="9516745" cy="488950"/>
            </a:xfrm>
            <a:prstGeom prst="rect">
              <a:avLst/>
            </a:prstGeom>
            <a:noFill/>
          </p:spPr>
          <p:txBody>
            <a:bodyPr wrap="square" lIns="182843" tIns="91422" rIns="182843" bIns="91422" rtlCol="0">
              <a:spAutoFit/>
            </a:bodyPr>
            <a:lstStyle/>
            <a:p>
              <a:r>
                <a:rPr lang="zh-CN" altLang="en-US" sz="2000" b="1" dirty="0">
                  <a:solidFill>
                    <a:srgbClr val="F79646"/>
                  </a:solidFill>
                  <a:latin typeface="微软雅黑" panose="020B0503020204020204" pitchFamily="34" charset="-122"/>
                  <a:ea typeface="微软雅黑" panose="020B0503020204020204" pitchFamily="34" charset="-122"/>
                  <a:cs typeface="Lato Regular"/>
                </a:rPr>
                <a:t>一</a:t>
              </a:r>
              <a:r>
                <a:rPr lang="zh-CN" altLang="en-US" sz="2000" b="1" dirty="0" smtClean="0">
                  <a:solidFill>
                    <a:srgbClr val="F79646"/>
                  </a:solidFill>
                  <a:latin typeface="微软雅黑" panose="020B0503020204020204" pitchFamily="34" charset="-122"/>
                  <a:ea typeface="微软雅黑" panose="020B0503020204020204" pitchFamily="34" charset="-122"/>
                  <a:cs typeface="Lato Regular"/>
                </a:rPr>
                <a:t>、货币资金所涉及的主要业务活动</a:t>
              </a:r>
              <a:endParaRPr lang="zh-CN" altLang="en-US" sz="2000" b="1" dirty="0">
                <a:solidFill>
                  <a:srgbClr val="F79646"/>
                </a:solidFill>
                <a:latin typeface="微软雅黑" panose="020B0503020204020204" pitchFamily="34" charset="-122"/>
                <a:ea typeface="微软雅黑" panose="020B0503020204020204" pitchFamily="34" charset="-122"/>
                <a:cs typeface="Lato Regular"/>
              </a:endParaRPr>
            </a:p>
          </p:txBody>
        </p:sp>
        <p:sp>
          <p:nvSpPr>
            <p:cNvPr id="2" name="TextBox 89"/>
            <p:cNvSpPr txBox="1"/>
            <p:nvPr/>
          </p:nvSpPr>
          <p:spPr>
            <a:xfrm>
              <a:off x="1582255" y="2953043"/>
              <a:ext cx="9517380" cy="1705403"/>
            </a:xfrm>
            <a:prstGeom prst="rect">
              <a:avLst/>
            </a:prstGeom>
            <a:noFill/>
          </p:spPr>
          <p:txBody>
            <a:bodyPr wrap="square" rtlCol="0">
              <a:spAutoFit/>
            </a:bodyPr>
            <a:lstStyle/>
            <a:p>
              <a:pPr indent="457200" algn="just" fontAlgn="auto">
                <a:lnSpc>
                  <a:spcPct val="150000"/>
                </a:lnSpc>
                <a:extLst>
                  <a:ext uri="{35155182-B16C-46BC-9424-99874614C6A1}">
                    <wpsdc:indentchars xmlns:wpsdc="http://www.wps.cn/officeDocument/2017/drawingmlCustomData" val="200" checksum="59296752"/>
                  </a:ext>
                </a:extLst>
              </a:pPr>
              <a:r>
                <a:rPr lang="zh-CN" altLang="en-US"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（五）账务处理</a:t>
              </a:r>
              <a:endParaRPr lang="zh-CN" altLang="en-US"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收到现金或银行存款时，财会人员根据原始凭证编制收款凭证，登记现金或银</a:t>
              </a:r>
              <a:endParaRPr lang="zh-CN" altLang="en-US"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行存款日记账；支付现金或银行存款时，根据原始凭证编制付款凭证，登记现金或</a:t>
              </a:r>
              <a:endParaRPr lang="zh-CN" altLang="en-US"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银行存款日记账；涉及其他货币资金收付时，根据相关原始凭证进行账务处理。</a:t>
              </a:r>
              <a:endParaRPr lang="zh-CN" altLang="en-US"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endParaRPr>
            </a:p>
          </p:txBody>
        </p:sp>
      </p:grpSp>
      <p:sp>
        <p:nvSpPr>
          <p:cNvPr id="31" name="矩形 30"/>
          <p:cNvSpPr/>
          <p:nvPr/>
        </p:nvSpPr>
        <p:spPr>
          <a:xfrm>
            <a:off x="539638" y="368862"/>
            <a:ext cx="252028" cy="252028"/>
          </a:xfrm>
          <a:prstGeom prst="rect">
            <a:avLst/>
          </a:prstGeom>
          <a:noFill/>
          <a:ln w="9525">
            <a:solidFill>
              <a:srgbClr val="F79646"/>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矩形 31"/>
          <p:cNvSpPr/>
          <p:nvPr/>
        </p:nvSpPr>
        <p:spPr>
          <a:xfrm>
            <a:off x="190550" y="116632"/>
            <a:ext cx="185641" cy="185641"/>
          </a:xfrm>
          <a:prstGeom prst="rect">
            <a:avLst/>
          </a:prstGeom>
          <a:noFill/>
          <a:ln w="9525">
            <a:solidFill>
              <a:schemeClr val="bg1">
                <a:lumMod val="85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矩形 32"/>
          <p:cNvSpPr/>
          <p:nvPr/>
        </p:nvSpPr>
        <p:spPr>
          <a:xfrm>
            <a:off x="317993" y="188640"/>
            <a:ext cx="360040" cy="360040"/>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Shape 54"/>
          <p:cNvSpPr txBox="1"/>
          <p:nvPr/>
        </p:nvSpPr>
        <p:spPr>
          <a:xfrm>
            <a:off x="838622" y="188640"/>
            <a:ext cx="4464496" cy="504056"/>
          </a:xfrm>
          <a:prstGeom prst="rect">
            <a:avLst/>
          </a:prstGeom>
        </p:spPr>
        <p:txBody>
          <a:bodyPr anchor="ctr" anchorCtr="0"/>
          <a:lstStyle>
            <a:lvl1pPr algn="ctr" defTabSz="914400" rtl="0" eaLnBrk="1" latinLnBrk="0" hangingPunct="1">
              <a:spcBef>
                <a:spcPct val="0"/>
              </a:spcBef>
              <a:buNone/>
              <a:defRPr sz="4400" kern="1200">
                <a:solidFill>
                  <a:schemeClr val="tx1"/>
                </a:solidFill>
                <a:latin typeface="+mj-lt"/>
                <a:ea typeface="+mj-ea"/>
                <a:cs typeface="+mj-cs"/>
              </a:defRPr>
            </a:lvl1pPr>
          </a:lstStyle>
          <a:p>
            <a:pPr>
              <a:lnSpc>
                <a:spcPct val="100000"/>
              </a:lnSpc>
            </a:pPr>
            <a:r>
              <a:rPr lang="zh-CN" altLang="en-US" sz="2000" dirty="0" smtClean="0">
                <a:solidFill>
                  <a:srgbClr val="F79646"/>
                </a:solidFill>
                <a:latin typeface="微软雅黑" panose="020B0503020204020204" pitchFamily="34" charset="-122"/>
                <a:ea typeface="微软雅黑" panose="020B0503020204020204" pitchFamily="34" charset="-122"/>
                <a:cs typeface="+mn-ea"/>
                <a:sym typeface="+mn-lt"/>
              </a:rPr>
              <a:t>任务一 货币资金的内部控制及其测试</a:t>
            </a:r>
            <a:endParaRPr lang="zh-CN" altLang="en-GB" sz="2000" dirty="0">
              <a:solidFill>
                <a:srgbClr val="F79646"/>
              </a:solidFill>
              <a:latin typeface="微软雅黑" panose="020B0503020204020204" pitchFamily="34" charset="-122"/>
              <a:ea typeface="微软雅黑" panose="020B0503020204020204" pitchFamily="34" charset="-122"/>
              <a:cs typeface="+mn-ea"/>
              <a:sym typeface="+mn-lt"/>
            </a:endParaRPr>
          </a:p>
        </p:txBody>
      </p:sp>
      <p:sp>
        <p:nvSpPr>
          <p:cNvPr id="35" name="矩形 34"/>
          <p:cNvSpPr/>
          <p:nvPr/>
        </p:nvSpPr>
        <p:spPr>
          <a:xfrm>
            <a:off x="5375126" y="188595"/>
            <a:ext cx="6814969" cy="360045"/>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p:cTn id="7" dur="500" fill="hold"/>
                                        <p:tgtEl>
                                          <p:spTgt spid="31"/>
                                        </p:tgtEl>
                                        <p:attrNameLst>
                                          <p:attrName>ppt_w</p:attrName>
                                        </p:attrNameLst>
                                      </p:cBhvr>
                                      <p:tavLst>
                                        <p:tav tm="0">
                                          <p:val>
                                            <p:fltVal val="0"/>
                                          </p:val>
                                        </p:tav>
                                        <p:tav tm="100000">
                                          <p:val>
                                            <p:strVal val="#ppt_w"/>
                                          </p:val>
                                        </p:tav>
                                      </p:tavLst>
                                    </p:anim>
                                    <p:anim calcmode="lin" valueType="num">
                                      <p:cBhvr>
                                        <p:cTn id="8" dur="500" fill="hold"/>
                                        <p:tgtEl>
                                          <p:spTgt spid="31"/>
                                        </p:tgtEl>
                                        <p:attrNameLst>
                                          <p:attrName>ppt_h</p:attrName>
                                        </p:attrNameLst>
                                      </p:cBhvr>
                                      <p:tavLst>
                                        <p:tav tm="0">
                                          <p:val>
                                            <p:fltVal val="0"/>
                                          </p:val>
                                        </p:tav>
                                        <p:tav tm="100000">
                                          <p:val>
                                            <p:strVal val="#ppt_h"/>
                                          </p:val>
                                        </p:tav>
                                      </p:tavLst>
                                    </p:anim>
                                    <p:animEffect transition="in" filter="fade">
                                      <p:cBhvr>
                                        <p:cTn id="9" dur="500"/>
                                        <p:tgtEl>
                                          <p:spTgt spid="31"/>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32"/>
                                        </p:tgtEl>
                                        <p:attrNameLst>
                                          <p:attrName>style.visibility</p:attrName>
                                        </p:attrNameLst>
                                      </p:cBhvr>
                                      <p:to>
                                        <p:strVal val="visible"/>
                                      </p:to>
                                    </p:set>
                                    <p:anim calcmode="lin" valueType="num">
                                      <p:cBhvr>
                                        <p:cTn id="12" dur="500" fill="hold"/>
                                        <p:tgtEl>
                                          <p:spTgt spid="32"/>
                                        </p:tgtEl>
                                        <p:attrNameLst>
                                          <p:attrName>ppt_w</p:attrName>
                                        </p:attrNameLst>
                                      </p:cBhvr>
                                      <p:tavLst>
                                        <p:tav tm="0">
                                          <p:val>
                                            <p:fltVal val="0"/>
                                          </p:val>
                                        </p:tav>
                                        <p:tav tm="100000">
                                          <p:val>
                                            <p:strVal val="#ppt_w"/>
                                          </p:val>
                                        </p:tav>
                                      </p:tavLst>
                                    </p:anim>
                                    <p:anim calcmode="lin" valueType="num">
                                      <p:cBhvr>
                                        <p:cTn id="13" dur="500" fill="hold"/>
                                        <p:tgtEl>
                                          <p:spTgt spid="32"/>
                                        </p:tgtEl>
                                        <p:attrNameLst>
                                          <p:attrName>ppt_h</p:attrName>
                                        </p:attrNameLst>
                                      </p:cBhvr>
                                      <p:tavLst>
                                        <p:tav tm="0">
                                          <p:val>
                                            <p:fltVal val="0"/>
                                          </p:val>
                                        </p:tav>
                                        <p:tav tm="100000">
                                          <p:val>
                                            <p:strVal val="#ppt_h"/>
                                          </p:val>
                                        </p:tav>
                                      </p:tavLst>
                                    </p:anim>
                                    <p:animEffect transition="in" filter="fade">
                                      <p:cBhvr>
                                        <p:cTn id="14" dur="500"/>
                                        <p:tgtEl>
                                          <p:spTgt spid="32"/>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33"/>
                                        </p:tgtEl>
                                        <p:attrNameLst>
                                          <p:attrName>style.visibility</p:attrName>
                                        </p:attrNameLst>
                                      </p:cBhvr>
                                      <p:to>
                                        <p:strVal val="visible"/>
                                      </p:to>
                                    </p:set>
                                    <p:anim calcmode="lin" valueType="num">
                                      <p:cBhvr>
                                        <p:cTn id="17" dur="500" fill="hold"/>
                                        <p:tgtEl>
                                          <p:spTgt spid="33"/>
                                        </p:tgtEl>
                                        <p:attrNameLst>
                                          <p:attrName>ppt_w</p:attrName>
                                        </p:attrNameLst>
                                      </p:cBhvr>
                                      <p:tavLst>
                                        <p:tav tm="0">
                                          <p:val>
                                            <p:fltVal val="0"/>
                                          </p:val>
                                        </p:tav>
                                        <p:tav tm="100000">
                                          <p:val>
                                            <p:strVal val="#ppt_w"/>
                                          </p:val>
                                        </p:tav>
                                      </p:tavLst>
                                    </p:anim>
                                    <p:anim calcmode="lin" valueType="num">
                                      <p:cBhvr>
                                        <p:cTn id="18" dur="500" fill="hold"/>
                                        <p:tgtEl>
                                          <p:spTgt spid="33"/>
                                        </p:tgtEl>
                                        <p:attrNameLst>
                                          <p:attrName>ppt_h</p:attrName>
                                        </p:attrNameLst>
                                      </p:cBhvr>
                                      <p:tavLst>
                                        <p:tav tm="0">
                                          <p:val>
                                            <p:fltVal val="0"/>
                                          </p:val>
                                        </p:tav>
                                        <p:tav tm="100000">
                                          <p:val>
                                            <p:strVal val="#ppt_h"/>
                                          </p:val>
                                        </p:tav>
                                      </p:tavLst>
                                    </p:anim>
                                    <p:animEffect transition="in" filter="fade">
                                      <p:cBhvr>
                                        <p:cTn id="19" dur="500"/>
                                        <p:tgtEl>
                                          <p:spTgt spid="33"/>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35"/>
                                        </p:tgtEl>
                                        <p:attrNameLst>
                                          <p:attrName>style.visibility</p:attrName>
                                        </p:attrNameLst>
                                      </p:cBhvr>
                                      <p:to>
                                        <p:strVal val="visible"/>
                                      </p:to>
                                    </p:set>
                                    <p:anim calcmode="lin" valueType="num">
                                      <p:cBhvr>
                                        <p:cTn id="22" dur="500" fill="hold"/>
                                        <p:tgtEl>
                                          <p:spTgt spid="35"/>
                                        </p:tgtEl>
                                        <p:attrNameLst>
                                          <p:attrName>ppt_w</p:attrName>
                                        </p:attrNameLst>
                                      </p:cBhvr>
                                      <p:tavLst>
                                        <p:tav tm="0">
                                          <p:val>
                                            <p:fltVal val="0"/>
                                          </p:val>
                                        </p:tav>
                                        <p:tav tm="100000">
                                          <p:val>
                                            <p:strVal val="#ppt_w"/>
                                          </p:val>
                                        </p:tav>
                                      </p:tavLst>
                                    </p:anim>
                                    <p:anim calcmode="lin" valueType="num">
                                      <p:cBhvr>
                                        <p:cTn id="23" dur="500" fill="hold"/>
                                        <p:tgtEl>
                                          <p:spTgt spid="35"/>
                                        </p:tgtEl>
                                        <p:attrNameLst>
                                          <p:attrName>ppt_h</p:attrName>
                                        </p:attrNameLst>
                                      </p:cBhvr>
                                      <p:tavLst>
                                        <p:tav tm="0">
                                          <p:val>
                                            <p:fltVal val="0"/>
                                          </p:val>
                                        </p:tav>
                                        <p:tav tm="100000">
                                          <p:val>
                                            <p:strVal val="#ppt_h"/>
                                          </p:val>
                                        </p:tav>
                                      </p:tavLst>
                                    </p:anim>
                                    <p:animEffect transition="in" filter="fade">
                                      <p:cBhvr>
                                        <p:cTn id="24" dur="500"/>
                                        <p:tgtEl>
                                          <p:spTgt spid="35"/>
                                        </p:tgtEl>
                                      </p:cBhvr>
                                    </p:animEffect>
                                  </p:childTnLst>
                                </p:cTn>
                              </p:par>
                            </p:childTnLst>
                          </p:cTn>
                        </p:par>
                        <p:par>
                          <p:cTn id="25" fill="hold">
                            <p:stCondLst>
                              <p:cond delay="500"/>
                            </p:stCondLst>
                            <p:childTnLst>
                              <p:par>
                                <p:cTn id="26" presetID="10" presetClass="entr" presetSubtype="0" fill="hold" grpId="0" nodeType="afterEffect">
                                  <p:stCondLst>
                                    <p:cond delay="0"/>
                                  </p:stCondLst>
                                  <p:childTnLst>
                                    <p:set>
                                      <p:cBhvr>
                                        <p:cTn id="27" dur="1" fill="hold">
                                          <p:stCondLst>
                                            <p:cond delay="0"/>
                                          </p:stCondLst>
                                        </p:cTn>
                                        <p:tgtEl>
                                          <p:spTgt spid="34"/>
                                        </p:tgtEl>
                                        <p:attrNameLst>
                                          <p:attrName>style.visibility</p:attrName>
                                        </p:attrNameLst>
                                      </p:cBhvr>
                                      <p:to>
                                        <p:strVal val="visible"/>
                                      </p:to>
                                    </p:set>
                                    <p:animEffect transition="in" filter="fade">
                                      <p:cBhvr>
                                        <p:cTn id="28" dur="500"/>
                                        <p:tgtEl>
                                          <p:spTgt spid="34"/>
                                        </p:tgtEl>
                                      </p:cBhvr>
                                    </p:animEffect>
                                  </p:childTnLst>
                                </p:cTn>
                              </p:par>
                              <p:par>
                                <p:cTn id="29" presetID="42" presetClass="entr" presetSubtype="0" fill="hold" nodeType="withEffect">
                                  <p:stCondLst>
                                    <p:cond delay="500"/>
                                  </p:stCondLst>
                                  <p:childTnLst>
                                    <p:set>
                                      <p:cBhvr>
                                        <p:cTn id="30" dur="1" fill="hold">
                                          <p:stCondLst>
                                            <p:cond delay="0"/>
                                          </p:stCondLst>
                                        </p:cTn>
                                        <p:tgtEl>
                                          <p:spTgt spid="3"/>
                                        </p:tgtEl>
                                        <p:attrNameLst>
                                          <p:attrName>style.visibility</p:attrName>
                                        </p:attrNameLst>
                                      </p:cBhvr>
                                      <p:to>
                                        <p:strVal val="visible"/>
                                      </p:to>
                                    </p:set>
                                    <p:animEffect transition="in" filter="fade">
                                      <p:cBhvr>
                                        <p:cTn id="31" dur="1000"/>
                                        <p:tgtEl>
                                          <p:spTgt spid="3"/>
                                        </p:tgtEl>
                                      </p:cBhvr>
                                    </p:animEffect>
                                    <p:anim calcmode="lin" valueType="num">
                                      <p:cBhvr>
                                        <p:cTn id="32" dur="1000" fill="hold"/>
                                        <p:tgtEl>
                                          <p:spTgt spid="3"/>
                                        </p:tgtEl>
                                        <p:attrNameLst>
                                          <p:attrName>ppt_x</p:attrName>
                                        </p:attrNameLst>
                                      </p:cBhvr>
                                      <p:tavLst>
                                        <p:tav tm="0">
                                          <p:val>
                                            <p:strVal val="#ppt_x"/>
                                          </p:val>
                                        </p:tav>
                                        <p:tav tm="100000">
                                          <p:val>
                                            <p:strVal val="#ppt_x"/>
                                          </p:val>
                                        </p:tav>
                                      </p:tavLst>
                                    </p:anim>
                                    <p:anim calcmode="lin" valueType="num">
                                      <p:cBhvr>
                                        <p:cTn id="33"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bldLvl="0" animBg="1"/>
      <p:bldP spid="32" grpId="0" bldLvl="0" animBg="1"/>
      <p:bldP spid="33" grpId="0" bldLvl="0" animBg="1"/>
      <p:bldP spid="34" grpId="0"/>
      <p:bldP spid="35"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87"/>
          <p:cNvGrpSpPr/>
          <p:nvPr/>
        </p:nvGrpSpPr>
        <p:grpSpPr>
          <a:xfrm>
            <a:off x="791829" y="1323784"/>
            <a:ext cx="10153650" cy="2572605"/>
            <a:chOff x="946620" y="1670343"/>
            <a:chExt cx="10153650" cy="2572605"/>
          </a:xfrm>
        </p:grpSpPr>
        <p:grpSp>
          <p:nvGrpSpPr>
            <p:cNvPr id="4" name="Group 332"/>
            <p:cNvGrpSpPr>
              <a:grpSpLocks noChangeAspect="1"/>
            </p:cNvGrpSpPr>
            <p:nvPr/>
          </p:nvGrpSpPr>
          <p:grpSpPr>
            <a:xfrm>
              <a:off x="946620" y="1670343"/>
              <a:ext cx="540000" cy="540000"/>
              <a:chOff x="4421584" y="2527234"/>
              <a:chExt cx="288476" cy="288476"/>
            </a:xfrm>
          </p:grpSpPr>
          <p:sp>
            <p:nvSpPr>
              <p:cNvPr id="92" name="Oval 59"/>
              <p:cNvSpPr/>
              <p:nvPr/>
            </p:nvSpPr>
            <p:spPr>
              <a:xfrm>
                <a:off x="4421584" y="2527234"/>
                <a:ext cx="288476" cy="288476"/>
              </a:xfrm>
              <a:prstGeom prst="ellipse">
                <a:avLst/>
              </a:prstGeom>
              <a:gradFill flip="none" rotWithShape="1">
                <a:gsLst>
                  <a:gs pos="0">
                    <a:srgbClr val="F79646"/>
                  </a:gs>
                  <a:gs pos="100000">
                    <a:srgbClr val="F79646"/>
                  </a:gs>
                </a:gsLst>
                <a:lin ang="7200000" scaled="0"/>
                <a:tileRect/>
              </a:gradFill>
              <a:ln>
                <a:no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solidFill>
                    <a:prstClr val="white"/>
                  </a:solidFill>
                  <a:latin typeface="Agency FB" panose="020B0503020202020204" pitchFamily="34" charset="0"/>
                </a:endParaRPr>
              </a:p>
            </p:txBody>
          </p:sp>
          <p:sp>
            <p:nvSpPr>
              <p:cNvPr id="93" name="Freeform 26"/>
              <p:cNvSpPr/>
              <p:nvPr/>
            </p:nvSpPr>
            <p:spPr bwMode="auto">
              <a:xfrm>
                <a:off x="4513652" y="2612916"/>
                <a:ext cx="114518" cy="118766"/>
              </a:xfrm>
              <a:custGeom>
                <a:avLst/>
                <a:gdLst>
                  <a:gd name="T0" fmla="*/ 103 w 274"/>
                  <a:gd name="T1" fmla="*/ 284 h 284"/>
                  <a:gd name="T2" fmla="*/ 80 w 274"/>
                  <a:gd name="T3" fmla="*/ 273 h 284"/>
                  <a:gd name="T4" fmla="*/ 9 w 274"/>
                  <a:gd name="T5" fmla="*/ 178 h 284"/>
                  <a:gd name="T6" fmla="*/ 14 w 274"/>
                  <a:gd name="T7" fmla="*/ 139 h 284"/>
                  <a:gd name="T8" fmla="*/ 53 w 274"/>
                  <a:gd name="T9" fmla="*/ 145 h 284"/>
                  <a:gd name="T10" fmla="*/ 100 w 274"/>
                  <a:gd name="T11" fmla="*/ 207 h 284"/>
                  <a:gd name="T12" fmla="*/ 219 w 274"/>
                  <a:gd name="T13" fmla="*/ 17 h 284"/>
                  <a:gd name="T14" fmla="*/ 257 w 274"/>
                  <a:gd name="T15" fmla="*/ 8 h 284"/>
                  <a:gd name="T16" fmla="*/ 266 w 274"/>
                  <a:gd name="T17" fmla="*/ 47 h 284"/>
                  <a:gd name="T18" fmla="*/ 126 w 274"/>
                  <a:gd name="T19" fmla="*/ 271 h 284"/>
                  <a:gd name="T20" fmla="*/ 104 w 274"/>
                  <a:gd name="T21" fmla="*/ 284 h 284"/>
                  <a:gd name="T22" fmla="*/ 103 w 274"/>
                  <a:gd name="T23" fmla="*/ 284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chemeClr val="bg1"/>
              </a:solidFill>
              <a:ln>
                <a:noFill/>
              </a:ln>
            </p:spPr>
            <p:txBody>
              <a:bodyPr vert="horz" wrap="square" lIns="91440" tIns="45720" rIns="91440" bIns="45720" numCol="1" anchor="t" anchorCtr="0" compatLnSpc="1"/>
              <a:lstStyle/>
              <a:p>
                <a:endParaRPr lang="en-US" sz="1400" dirty="0">
                  <a:solidFill>
                    <a:prstClr val="black"/>
                  </a:solidFill>
                  <a:latin typeface="Agency FB" panose="020B0503020202020204" pitchFamily="34" charset="0"/>
                </a:endParaRPr>
              </a:p>
            </p:txBody>
          </p:sp>
        </p:grpSp>
        <p:sp>
          <p:nvSpPr>
            <p:cNvPr id="91" name="TextBox 90"/>
            <p:cNvSpPr txBox="1"/>
            <p:nvPr/>
          </p:nvSpPr>
          <p:spPr>
            <a:xfrm>
              <a:off x="1583525" y="1697648"/>
              <a:ext cx="9516745" cy="488950"/>
            </a:xfrm>
            <a:prstGeom prst="rect">
              <a:avLst/>
            </a:prstGeom>
            <a:noFill/>
          </p:spPr>
          <p:txBody>
            <a:bodyPr wrap="square" lIns="182843" tIns="91422" rIns="182843" bIns="91422" rtlCol="0">
              <a:spAutoFit/>
            </a:bodyPr>
            <a:lstStyle/>
            <a:p>
              <a:r>
                <a:rPr lang="zh-CN" altLang="en-US" sz="2000" b="1" dirty="0">
                  <a:solidFill>
                    <a:srgbClr val="F79646"/>
                  </a:solidFill>
                  <a:latin typeface="微软雅黑" panose="020B0503020204020204" pitchFamily="34" charset="-122"/>
                  <a:ea typeface="微软雅黑" panose="020B0503020204020204" pitchFamily="34" charset="-122"/>
                  <a:cs typeface="Lato Regular"/>
                </a:rPr>
                <a:t>一</a:t>
              </a:r>
              <a:r>
                <a:rPr lang="zh-CN" altLang="en-US" sz="2000" b="1" dirty="0" smtClean="0">
                  <a:solidFill>
                    <a:srgbClr val="F79646"/>
                  </a:solidFill>
                  <a:latin typeface="微软雅黑" panose="020B0503020204020204" pitchFamily="34" charset="-122"/>
                  <a:ea typeface="微软雅黑" panose="020B0503020204020204" pitchFamily="34" charset="-122"/>
                  <a:cs typeface="Lato Regular"/>
                </a:rPr>
                <a:t>、货币资金所涉及的主要业务活动</a:t>
              </a:r>
              <a:endParaRPr lang="zh-CN" altLang="en-US" sz="2000" b="1" dirty="0">
                <a:solidFill>
                  <a:srgbClr val="F79646"/>
                </a:solidFill>
                <a:latin typeface="微软雅黑" panose="020B0503020204020204" pitchFamily="34" charset="-122"/>
                <a:ea typeface="微软雅黑" panose="020B0503020204020204" pitchFamily="34" charset="-122"/>
                <a:cs typeface="Lato Regular"/>
              </a:endParaRPr>
            </a:p>
          </p:txBody>
        </p:sp>
        <p:sp>
          <p:nvSpPr>
            <p:cNvPr id="2" name="TextBox 89"/>
            <p:cNvSpPr txBox="1"/>
            <p:nvPr/>
          </p:nvSpPr>
          <p:spPr>
            <a:xfrm>
              <a:off x="1582255" y="2953043"/>
              <a:ext cx="9517380" cy="1289905"/>
            </a:xfrm>
            <a:prstGeom prst="rect">
              <a:avLst/>
            </a:prstGeom>
            <a:noFill/>
          </p:spPr>
          <p:txBody>
            <a:bodyPr wrap="square" rtlCol="0">
              <a:spAutoFit/>
            </a:bodyPr>
            <a:lstStyle/>
            <a:p>
              <a:pPr indent="457200" algn="just" fontAlgn="auto">
                <a:lnSpc>
                  <a:spcPct val="150000"/>
                </a:lnSpc>
                <a:extLst>
                  <a:ext uri="{35155182-B16C-46BC-9424-99874614C6A1}">
                    <wpsdc:indentchars xmlns:wpsdc="http://www.wps.cn/officeDocument/2017/drawingmlCustomData" val="200" checksum="59296752"/>
                  </a:ext>
                </a:extLst>
              </a:pPr>
              <a:r>
                <a:rPr lang="zh-CN" altLang="en-US"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（六）编制银行存款余额调节表</a:t>
              </a:r>
              <a:endParaRPr lang="zh-CN" altLang="en-US"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每个月末，由出纳员以外的会计人员根据银行转来的对账单，核对企业银行</a:t>
              </a:r>
              <a:endParaRPr lang="zh-CN" altLang="en-US"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存款日记账和银行对账单，核查两个账目的差异，并编制银行存款余额调节表。</a:t>
              </a:r>
              <a:endParaRPr lang="zh-CN" altLang="en-US"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endParaRPr>
            </a:p>
          </p:txBody>
        </p:sp>
      </p:grpSp>
      <p:sp>
        <p:nvSpPr>
          <p:cNvPr id="31" name="矩形 30"/>
          <p:cNvSpPr/>
          <p:nvPr/>
        </p:nvSpPr>
        <p:spPr>
          <a:xfrm>
            <a:off x="539638" y="368862"/>
            <a:ext cx="252028" cy="252028"/>
          </a:xfrm>
          <a:prstGeom prst="rect">
            <a:avLst/>
          </a:prstGeom>
          <a:noFill/>
          <a:ln w="9525">
            <a:solidFill>
              <a:srgbClr val="F79646"/>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矩形 31"/>
          <p:cNvSpPr/>
          <p:nvPr/>
        </p:nvSpPr>
        <p:spPr>
          <a:xfrm>
            <a:off x="190550" y="116632"/>
            <a:ext cx="185641" cy="185641"/>
          </a:xfrm>
          <a:prstGeom prst="rect">
            <a:avLst/>
          </a:prstGeom>
          <a:noFill/>
          <a:ln w="9525">
            <a:solidFill>
              <a:schemeClr val="bg1">
                <a:lumMod val="85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矩形 32"/>
          <p:cNvSpPr/>
          <p:nvPr/>
        </p:nvSpPr>
        <p:spPr>
          <a:xfrm>
            <a:off x="317993" y="188640"/>
            <a:ext cx="360040" cy="360040"/>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Shape 54"/>
          <p:cNvSpPr txBox="1"/>
          <p:nvPr/>
        </p:nvSpPr>
        <p:spPr>
          <a:xfrm>
            <a:off x="838622" y="188640"/>
            <a:ext cx="4464496" cy="504056"/>
          </a:xfrm>
          <a:prstGeom prst="rect">
            <a:avLst/>
          </a:prstGeom>
        </p:spPr>
        <p:txBody>
          <a:bodyPr anchor="ctr" anchorCtr="0"/>
          <a:lstStyle>
            <a:lvl1pPr algn="ctr" defTabSz="914400" rtl="0" eaLnBrk="1" latinLnBrk="0" hangingPunct="1">
              <a:spcBef>
                <a:spcPct val="0"/>
              </a:spcBef>
              <a:buNone/>
              <a:defRPr sz="4400" kern="1200">
                <a:solidFill>
                  <a:schemeClr val="tx1"/>
                </a:solidFill>
                <a:latin typeface="+mj-lt"/>
                <a:ea typeface="+mj-ea"/>
                <a:cs typeface="+mj-cs"/>
              </a:defRPr>
            </a:lvl1pPr>
          </a:lstStyle>
          <a:p>
            <a:pPr>
              <a:lnSpc>
                <a:spcPct val="100000"/>
              </a:lnSpc>
            </a:pPr>
            <a:r>
              <a:rPr lang="zh-CN" altLang="en-US" sz="2000" dirty="0" smtClean="0">
                <a:solidFill>
                  <a:srgbClr val="F79646"/>
                </a:solidFill>
                <a:latin typeface="微软雅黑" panose="020B0503020204020204" pitchFamily="34" charset="-122"/>
                <a:ea typeface="微软雅黑" panose="020B0503020204020204" pitchFamily="34" charset="-122"/>
                <a:cs typeface="+mn-ea"/>
                <a:sym typeface="+mn-lt"/>
              </a:rPr>
              <a:t>任务一 货币资金的内部控制及其测试</a:t>
            </a:r>
            <a:endParaRPr lang="zh-CN" altLang="en-GB" sz="2000" dirty="0">
              <a:solidFill>
                <a:srgbClr val="F79646"/>
              </a:solidFill>
              <a:latin typeface="微软雅黑" panose="020B0503020204020204" pitchFamily="34" charset="-122"/>
              <a:ea typeface="微软雅黑" panose="020B0503020204020204" pitchFamily="34" charset="-122"/>
              <a:cs typeface="+mn-ea"/>
              <a:sym typeface="+mn-lt"/>
            </a:endParaRPr>
          </a:p>
        </p:txBody>
      </p:sp>
      <p:sp>
        <p:nvSpPr>
          <p:cNvPr id="35" name="矩形 34"/>
          <p:cNvSpPr/>
          <p:nvPr/>
        </p:nvSpPr>
        <p:spPr>
          <a:xfrm>
            <a:off x="5375126" y="188595"/>
            <a:ext cx="6814969" cy="360045"/>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p:cTn id="7" dur="500" fill="hold"/>
                                        <p:tgtEl>
                                          <p:spTgt spid="31"/>
                                        </p:tgtEl>
                                        <p:attrNameLst>
                                          <p:attrName>ppt_w</p:attrName>
                                        </p:attrNameLst>
                                      </p:cBhvr>
                                      <p:tavLst>
                                        <p:tav tm="0">
                                          <p:val>
                                            <p:fltVal val="0"/>
                                          </p:val>
                                        </p:tav>
                                        <p:tav tm="100000">
                                          <p:val>
                                            <p:strVal val="#ppt_w"/>
                                          </p:val>
                                        </p:tav>
                                      </p:tavLst>
                                    </p:anim>
                                    <p:anim calcmode="lin" valueType="num">
                                      <p:cBhvr>
                                        <p:cTn id="8" dur="500" fill="hold"/>
                                        <p:tgtEl>
                                          <p:spTgt spid="31"/>
                                        </p:tgtEl>
                                        <p:attrNameLst>
                                          <p:attrName>ppt_h</p:attrName>
                                        </p:attrNameLst>
                                      </p:cBhvr>
                                      <p:tavLst>
                                        <p:tav tm="0">
                                          <p:val>
                                            <p:fltVal val="0"/>
                                          </p:val>
                                        </p:tav>
                                        <p:tav tm="100000">
                                          <p:val>
                                            <p:strVal val="#ppt_h"/>
                                          </p:val>
                                        </p:tav>
                                      </p:tavLst>
                                    </p:anim>
                                    <p:animEffect transition="in" filter="fade">
                                      <p:cBhvr>
                                        <p:cTn id="9" dur="500"/>
                                        <p:tgtEl>
                                          <p:spTgt spid="31"/>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32"/>
                                        </p:tgtEl>
                                        <p:attrNameLst>
                                          <p:attrName>style.visibility</p:attrName>
                                        </p:attrNameLst>
                                      </p:cBhvr>
                                      <p:to>
                                        <p:strVal val="visible"/>
                                      </p:to>
                                    </p:set>
                                    <p:anim calcmode="lin" valueType="num">
                                      <p:cBhvr>
                                        <p:cTn id="12" dur="500" fill="hold"/>
                                        <p:tgtEl>
                                          <p:spTgt spid="32"/>
                                        </p:tgtEl>
                                        <p:attrNameLst>
                                          <p:attrName>ppt_w</p:attrName>
                                        </p:attrNameLst>
                                      </p:cBhvr>
                                      <p:tavLst>
                                        <p:tav tm="0">
                                          <p:val>
                                            <p:fltVal val="0"/>
                                          </p:val>
                                        </p:tav>
                                        <p:tav tm="100000">
                                          <p:val>
                                            <p:strVal val="#ppt_w"/>
                                          </p:val>
                                        </p:tav>
                                      </p:tavLst>
                                    </p:anim>
                                    <p:anim calcmode="lin" valueType="num">
                                      <p:cBhvr>
                                        <p:cTn id="13" dur="500" fill="hold"/>
                                        <p:tgtEl>
                                          <p:spTgt spid="32"/>
                                        </p:tgtEl>
                                        <p:attrNameLst>
                                          <p:attrName>ppt_h</p:attrName>
                                        </p:attrNameLst>
                                      </p:cBhvr>
                                      <p:tavLst>
                                        <p:tav tm="0">
                                          <p:val>
                                            <p:fltVal val="0"/>
                                          </p:val>
                                        </p:tav>
                                        <p:tav tm="100000">
                                          <p:val>
                                            <p:strVal val="#ppt_h"/>
                                          </p:val>
                                        </p:tav>
                                      </p:tavLst>
                                    </p:anim>
                                    <p:animEffect transition="in" filter="fade">
                                      <p:cBhvr>
                                        <p:cTn id="14" dur="500"/>
                                        <p:tgtEl>
                                          <p:spTgt spid="32"/>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33"/>
                                        </p:tgtEl>
                                        <p:attrNameLst>
                                          <p:attrName>style.visibility</p:attrName>
                                        </p:attrNameLst>
                                      </p:cBhvr>
                                      <p:to>
                                        <p:strVal val="visible"/>
                                      </p:to>
                                    </p:set>
                                    <p:anim calcmode="lin" valueType="num">
                                      <p:cBhvr>
                                        <p:cTn id="17" dur="500" fill="hold"/>
                                        <p:tgtEl>
                                          <p:spTgt spid="33"/>
                                        </p:tgtEl>
                                        <p:attrNameLst>
                                          <p:attrName>ppt_w</p:attrName>
                                        </p:attrNameLst>
                                      </p:cBhvr>
                                      <p:tavLst>
                                        <p:tav tm="0">
                                          <p:val>
                                            <p:fltVal val="0"/>
                                          </p:val>
                                        </p:tav>
                                        <p:tav tm="100000">
                                          <p:val>
                                            <p:strVal val="#ppt_w"/>
                                          </p:val>
                                        </p:tav>
                                      </p:tavLst>
                                    </p:anim>
                                    <p:anim calcmode="lin" valueType="num">
                                      <p:cBhvr>
                                        <p:cTn id="18" dur="500" fill="hold"/>
                                        <p:tgtEl>
                                          <p:spTgt spid="33"/>
                                        </p:tgtEl>
                                        <p:attrNameLst>
                                          <p:attrName>ppt_h</p:attrName>
                                        </p:attrNameLst>
                                      </p:cBhvr>
                                      <p:tavLst>
                                        <p:tav tm="0">
                                          <p:val>
                                            <p:fltVal val="0"/>
                                          </p:val>
                                        </p:tav>
                                        <p:tav tm="100000">
                                          <p:val>
                                            <p:strVal val="#ppt_h"/>
                                          </p:val>
                                        </p:tav>
                                      </p:tavLst>
                                    </p:anim>
                                    <p:animEffect transition="in" filter="fade">
                                      <p:cBhvr>
                                        <p:cTn id="19" dur="500"/>
                                        <p:tgtEl>
                                          <p:spTgt spid="33"/>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35"/>
                                        </p:tgtEl>
                                        <p:attrNameLst>
                                          <p:attrName>style.visibility</p:attrName>
                                        </p:attrNameLst>
                                      </p:cBhvr>
                                      <p:to>
                                        <p:strVal val="visible"/>
                                      </p:to>
                                    </p:set>
                                    <p:anim calcmode="lin" valueType="num">
                                      <p:cBhvr>
                                        <p:cTn id="22" dur="500" fill="hold"/>
                                        <p:tgtEl>
                                          <p:spTgt spid="35"/>
                                        </p:tgtEl>
                                        <p:attrNameLst>
                                          <p:attrName>ppt_w</p:attrName>
                                        </p:attrNameLst>
                                      </p:cBhvr>
                                      <p:tavLst>
                                        <p:tav tm="0">
                                          <p:val>
                                            <p:fltVal val="0"/>
                                          </p:val>
                                        </p:tav>
                                        <p:tav tm="100000">
                                          <p:val>
                                            <p:strVal val="#ppt_w"/>
                                          </p:val>
                                        </p:tav>
                                      </p:tavLst>
                                    </p:anim>
                                    <p:anim calcmode="lin" valueType="num">
                                      <p:cBhvr>
                                        <p:cTn id="23" dur="500" fill="hold"/>
                                        <p:tgtEl>
                                          <p:spTgt spid="35"/>
                                        </p:tgtEl>
                                        <p:attrNameLst>
                                          <p:attrName>ppt_h</p:attrName>
                                        </p:attrNameLst>
                                      </p:cBhvr>
                                      <p:tavLst>
                                        <p:tav tm="0">
                                          <p:val>
                                            <p:fltVal val="0"/>
                                          </p:val>
                                        </p:tav>
                                        <p:tav tm="100000">
                                          <p:val>
                                            <p:strVal val="#ppt_h"/>
                                          </p:val>
                                        </p:tav>
                                      </p:tavLst>
                                    </p:anim>
                                    <p:animEffect transition="in" filter="fade">
                                      <p:cBhvr>
                                        <p:cTn id="24" dur="500"/>
                                        <p:tgtEl>
                                          <p:spTgt spid="35"/>
                                        </p:tgtEl>
                                      </p:cBhvr>
                                    </p:animEffect>
                                  </p:childTnLst>
                                </p:cTn>
                              </p:par>
                            </p:childTnLst>
                          </p:cTn>
                        </p:par>
                        <p:par>
                          <p:cTn id="25" fill="hold">
                            <p:stCondLst>
                              <p:cond delay="500"/>
                            </p:stCondLst>
                            <p:childTnLst>
                              <p:par>
                                <p:cTn id="26" presetID="10" presetClass="entr" presetSubtype="0" fill="hold" grpId="0" nodeType="afterEffect">
                                  <p:stCondLst>
                                    <p:cond delay="0"/>
                                  </p:stCondLst>
                                  <p:childTnLst>
                                    <p:set>
                                      <p:cBhvr>
                                        <p:cTn id="27" dur="1" fill="hold">
                                          <p:stCondLst>
                                            <p:cond delay="0"/>
                                          </p:stCondLst>
                                        </p:cTn>
                                        <p:tgtEl>
                                          <p:spTgt spid="34"/>
                                        </p:tgtEl>
                                        <p:attrNameLst>
                                          <p:attrName>style.visibility</p:attrName>
                                        </p:attrNameLst>
                                      </p:cBhvr>
                                      <p:to>
                                        <p:strVal val="visible"/>
                                      </p:to>
                                    </p:set>
                                    <p:animEffect transition="in" filter="fade">
                                      <p:cBhvr>
                                        <p:cTn id="28" dur="500"/>
                                        <p:tgtEl>
                                          <p:spTgt spid="34"/>
                                        </p:tgtEl>
                                      </p:cBhvr>
                                    </p:animEffect>
                                  </p:childTnLst>
                                </p:cTn>
                              </p:par>
                              <p:par>
                                <p:cTn id="29" presetID="42" presetClass="entr" presetSubtype="0" fill="hold" nodeType="withEffect">
                                  <p:stCondLst>
                                    <p:cond delay="500"/>
                                  </p:stCondLst>
                                  <p:childTnLst>
                                    <p:set>
                                      <p:cBhvr>
                                        <p:cTn id="30" dur="1" fill="hold">
                                          <p:stCondLst>
                                            <p:cond delay="0"/>
                                          </p:stCondLst>
                                        </p:cTn>
                                        <p:tgtEl>
                                          <p:spTgt spid="3"/>
                                        </p:tgtEl>
                                        <p:attrNameLst>
                                          <p:attrName>style.visibility</p:attrName>
                                        </p:attrNameLst>
                                      </p:cBhvr>
                                      <p:to>
                                        <p:strVal val="visible"/>
                                      </p:to>
                                    </p:set>
                                    <p:animEffect transition="in" filter="fade">
                                      <p:cBhvr>
                                        <p:cTn id="31" dur="1000"/>
                                        <p:tgtEl>
                                          <p:spTgt spid="3"/>
                                        </p:tgtEl>
                                      </p:cBhvr>
                                    </p:animEffect>
                                    <p:anim calcmode="lin" valueType="num">
                                      <p:cBhvr>
                                        <p:cTn id="32" dur="1000" fill="hold"/>
                                        <p:tgtEl>
                                          <p:spTgt spid="3"/>
                                        </p:tgtEl>
                                        <p:attrNameLst>
                                          <p:attrName>ppt_x</p:attrName>
                                        </p:attrNameLst>
                                      </p:cBhvr>
                                      <p:tavLst>
                                        <p:tav tm="0">
                                          <p:val>
                                            <p:strVal val="#ppt_x"/>
                                          </p:val>
                                        </p:tav>
                                        <p:tav tm="100000">
                                          <p:val>
                                            <p:strVal val="#ppt_x"/>
                                          </p:val>
                                        </p:tav>
                                      </p:tavLst>
                                    </p:anim>
                                    <p:anim calcmode="lin" valueType="num">
                                      <p:cBhvr>
                                        <p:cTn id="33"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bldLvl="0" animBg="1"/>
      <p:bldP spid="32" grpId="0" bldLvl="0" animBg="1"/>
      <p:bldP spid="33" grpId="0" bldLvl="0" animBg="1"/>
      <p:bldP spid="34" grpId="0"/>
      <p:bldP spid="35"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87"/>
          <p:cNvGrpSpPr/>
          <p:nvPr/>
        </p:nvGrpSpPr>
        <p:grpSpPr>
          <a:xfrm>
            <a:off x="791829" y="1323784"/>
            <a:ext cx="10153650" cy="4935457"/>
            <a:chOff x="946620" y="1670343"/>
            <a:chExt cx="10153650" cy="4935457"/>
          </a:xfrm>
        </p:grpSpPr>
        <p:grpSp>
          <p:nvGrpSpPr>
            <p:cNvPr id="4" name="Group 332"/>
            <p:cNvGrpSpPr>
              <a:grpSpLocks noChangeAspect="1"/>
            </p:cNvGrpSpPr>
            <p:nvPr/>
          </p:nvGrpSpPr>
          <p:grpSpPr>
            <a:xfrm>
              <a:off x="946620" y="1670343"/>
              <a:ext cx="540000" cy="540000"/>
              <a:chOff x="4421584" y="2527234"/>
              <a:chExt cx="288476" cy="288476"/>
            </a:xfrm>
          </p:grpSpPr>
          <p:sp>
            <p:nvSpPr>
              <p:cNvPr id="92" name="Oval 59"/>
              <p:cNvSpPr/>
              <p:nvPr/>
            </p:nvSpPr>
            <p:spPr>
              <a:xfrm>
                <a:off x="4421584" y="2527234"/>
                <a:ext cx="288476" cy="288476"/>
              </a:xfrm>
              <a:prstGeom prst="ellipse">
                <a:avLst/>
              </a:prstGeom>
              <a:gradFill flip="none" rotWithShape="1">
                <a:gsLst>
                  <a:gs pos="0">
                    <a:srgbClr val="F79646"/>
                  </a:gs>
                  <a:gs pos="100000">
                    <a:srgbClr val="F79646"/>
                  </a:gs>
                </a:gsLst>
                <a:lin ang="7200000" scaled="0"/>
                <a:tileRect/>
              </a:gradFill>
              <a:ln>
                <a:no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solidFill>
                    <a:prstClr val="white"/>
                  </a:solidFill>
                  <a:latin typeface="Agency FB" panose="020B0503020202020204" pitchFamily="34" charset="0"/>
                </a:endParaRPr>
              </a:p>
            </p:txBody>
          </p:sp>
          <p:sp>
            <p:nvSpPr>
              <p:cNvPr id="93" name="Freeform 26"/>
              <p:cNvSpPr/>
              <p:nvPr/>
            </p:nvSpPr>
            <p:spPr bwMode="auto">
              <a:xfrm>
                <a:off x="4513652" y="2612916"/>
                <a:ext cx="114518" cy="118766"/>
              </a:xfrm>
              <a:custGeom>
                <a:avLst/>
                <a:gdLst>
                  <a:gd name="T0" fmla="*/ 103 w 274"/>
                  <a:gd name="T1" fmla="*/ 284 h 284"/>
                  <a:gd name="T2" fmla="*/ 80 w 274"/>
                  <a:gd name="T3" fmla="*/ 273 h 284"/>
                  <a:gd name="T4" fmla="*/ 9 w 274"/>
                  <a:gd name="T5" fmla="*/ 178 h 284"/>
                  <a:gd name="T6" fmla="*/ 14 w 274"/>
                  <a:gd name="T7" fmla="*/ 139 h 284"/>
                  <a:gd name="T8" fmla="*/ 53 w 274"/>
                  <a:gd name="T9" fmla="*/ 145 h 284"/>
                  <a:gd name="T10" fmla="*/ 100 w 274"/>
                  <a:gd name="T11" fmla="*/ 207 h 284"/>
                  <a:gd name="T12" fmla="*/ 219 w 274"/>
                  <a:gd name="T13" fmla="*/ 17 h 284"/>
                  <a:gd name="T14" fmla="*/ 257 w 274"/>
                  <a:gd name="T15" fmla="*/ 8 h 284"/>
                  <a:gd name="T16" fmla="*/ 266 w 274"/>
                  <a:gd name="T17" fmla="*/ 47 h 284"/>
                  <a:gd name="T18" fmla="*/ 126 w 274"/>
                  <a:gd name="T19" fmla="*/ 271 h 284"/>
                  <a:gd name="T20" fmla="*/ 104 w 274"/>
                  <a:gd name="T21" fmla="*/ 284 h 284"/>
                  <a:gd name="T22" fmla="*/ 103 w 274"/>
                  <a:gd name="T23" fmla="*/ 284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chemeClr val="bg1"/>
              </a:solidFill>
              <a:ln>
                <a:noFill/>
              </a:ln>
            </p:spPr>
            <p:txBody>
              <a:bodyPr vert="horz" wrap="square" lIns="91440" tIns="45720" rIns="91440" bIns="45720" numCol="1" anchor="t" anchorCtr="0" compatLnSpc="1"/>
              <a:lstStyle/>
              <a:p>
                <a:endParaRPr lang="en-US" sz="1400" dirty="0">
                  <a:solidFill>
                    <a:prstClr val="black"/>
                  </a:solidFill>
                  <a:latin typeface="Agency FB" panose="020B0503020202020204" pitchFamily="34" charset="0"/>
                </a:endParaRPr>
              </a:p>
            </p:txBody>
          </p:sp>
        </p:grpSp>
        <p:sp>
          <p:nvSpPr>
            <p:cNvPr id="91" name="TextBox 90"/>
            <p:cNvSpPr txBox="1"/>
            <p:nvPr/>
          </p:nvSpPr>
          <p:spPr>
            <a:xfrm>
              <a:off x="1583525" y="1697648"/>
              <a:ext cx="9516745" cy="488950"/>
            </a:xfrm>
            <a:prstGeom prst="rect">
              <a:avLst/>
            </a:prstGeom>
            <a:noFill/>
          </p:spPr>
          <p:txBody>
            <a:bodyPr wrap="square" lIns="182843" tIns="91422" rIns="182843" bIns="91422" rtlCol="0">
              <a:spAutoFit/>
            </a:bodyPr>
            <a:lstStyle/>
            <a:p>
              <a:r>
                <a:rPr lang="zh-CN" altLang="en-US" sz="2000" b="1" dirty="0" smtClean="0">
                  <a:solidFill>
                    <a:srgbClr val="F79646"/>
                  </a:solidFill>
                  <a:latin typeface="微软雅黑" panose="020B0503020204020204" pitchFamily="34" charset="-122"/>
                  <a:ea typeface="微软雅黑" panose="020B0503020204020204" pitchFamily="34" charset="-122"/>
                  <a:cs typeface="Lato Regular"/>
                </a:rPr>
                <a:t>二、货币资金所涉及的凭证和会计记录</a:t>
              </a:r>
              <a:endParaRPr lang="zh-CN" altLang="en-US" sz="2000" b="1" dirty="0">
                <a:solidFill>
                  <a:srgbClr val="F79646"/>
                </a:solidFill>
                <a:latin typeface="微软雅黑" panose="020B0503020204020204" pitchFamily="34" charset="-122"/>
                <a:ea typeface="微软雅黑" panose="020B0503020204020204" pitchFamily="34" charset="-122"/>
                <a:cs typeface="Lato Regular"/>
              </a:endParaRPr>
            </a:p>
          </p:txBody>
        </p:sp>
        <p:sp>
          <p:nvSpPr>
            <p:cNvPr id="2" name="TextBox 89"/>
            <p:cNvSpPr txBox="1"/>
            <p:nvPr/>
          </p:nvSpPr>
          <p:spPr>
            <a:xfrm>
              <a:off x="1569477" y="2407407"/>
              <a:ext cx="9517380" cy="4198393"/>
            </a:xfrm>
            <a:prstGeom prst="rect">
              <a:avLst/>
            </a:prstGeom>
            <a:noFill/>
          </p:spPr>
          <p:txBody>
            <a:bodyPr wrap="square" rtlCol="0">
              <a:spAutoFit/>
            </a:bodyPr>
            <a:lstStyle/>
            <a:p>
              <a:pPr indent="457200" algn="just" fontAlgn="auto">
                <a:lnSpc>
                  <a:spcPct val="150000"/>
                </a:lnSpc>
                <a:extLst>
                  <a:ext uri="{35155182-B16C-46BC-9424-99874614C6A1}">
                    <wpsdc:indentchars xmlns:wpsdc="http://www.wps.cn/officeDocument/2017/drawingmlCustomData" val="200" checksum="59296752"/>
                  </a:ext>
                </a:extLst>
              </a:pPr>
              <a:r>
                <a:rPr lang="zh-CN" altLang="en-US"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货币资金审计涉及的凭证和会计记录主要有：（</a:t>
              </a:r>
              <a:r>
                <a:rPr lang="en-US" altLang="zh-CN"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1</a:t>
              </a:r>
              <a:r>
                <a:rPr lang="zh-CN" altLang="en-US"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）现金盘点表。（</a:t>
              </a:r>
              <a:r>
                <a:rPr lang="en-US" altLang="zh-CN"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2</a:t>
              </a:r>
              <a:r>
                <a:rPr lang="zh-CN" altLang="en-US"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）银行</a:t>
              </a:r>
              <a:endParaRPr lang="zh-CN" altLang="en-US"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对账单。（</a:t>
              </a:r>
              <a:r>
                <a:rPr lang="en-US" altLang="zh-CN"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3</a:t>
              </a:r>
              <a:r>
                <a:rPr lang="zh-CN" altLang="en-US"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）银行存款余额调节表。（</a:t>
              </a:r>
              <a:r>
                <a:rPr lang="en-US" altLang="zh-CN"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4</a:t>
              </a:r>
              <a:r>
                <a:rPr lang="zh-CN" altLang="en-US"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）有关科目的记账凭证。（</a:t>
              </a:r>
              <a:r>
                <a:rPr lang="en-US" altLang="zh-CN"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5</a:t>
              </a:r>
              <a:r>
                <a:rPr lang="zh-CN" altLang="en-US"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）有关会计账簿。</a:t>
              </a:r>
              <a:endParaRPr lang="zh-CN" altLang="en-US"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下面就几个较难理解的凭证进行解释。</a:t>
              </a:r>
              <a:endParaRPr lang="zh-CN" altLang="en-US"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a:t>
              </a:r>
              <a:r>
                <a:rPr lang="en-US" altLang="zh-CN"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1</a:t>
              </a:r>
              <a:r>
                <a:rPr lang="zh-CN" altLang="en-US"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）银行对账单：是银行和企业核对账务的联系单，也是证实企业业务往来</a:t>
              </a:r>
              <a:endParaRPr lang="zh-CN" altLang="en-US"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的记录，也可以作为企业资金流动的依据。</a:t>
              </a:r>
              <a:endParaRPr lang="zh-CN" altLang="en-US"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a:t>
              </a:r>
              <a:r>
                <a:rPr lang="en-US" altLang="zh-CN"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2</a:t>
              </a:r>
              <a:r>
                <a:rPr lang="zh-CN" altLang="en-US"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）银行存款余额调节表：是在银行对账单余额与企业银行存款日记账账面</a:t>
              </a:r>
              <a:endParaRPr lang="zh-CN" altLang="en-US"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余额的基础上，各自加上对方已收、本单位未收账项数额，减去对方已付、本单</a:t>
              </a:r>
              <a:endParaRPr lang="zh-CN" altLang="en-US"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位未付账项数额，以调整双方余额使其一致的一种调节表格。</a:t>
              </a:r>
              <a:endParaRPr lang="zh-CN" altLang="en-US"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a:t>
              </a:r>
              <a:r>
                <a:rPr lang="en-US" altLang="zh-CN"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3</a:t>
              </a:r>
              <a:r>
                <a:rPr lang="zh-CN" altLang="en-US"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）有关科目的记账凭证：主要指库存现金收付款凭证和银行存款收付款凭证。</a:t>
              </a:r>
              <a:endParaRPr lang="zh-CN" altLang="en-US"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a:t>
              </a:r>
              <a:r>
                <a:rPr lang="en-US" altLang="zh-CN"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4</a:t>
              </a:r>
              <a:r>
                <a:rPr lang="zh-CN" altLang="en-US"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）相关的账簿：主要指库存现金日记账和总账以及银行存款日记账和总账等。</a:t>
              </a:r>
              <a:endParaRPr lang="zh-CN" altLang="en-US"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endParaRPr>
            </a:p>
          </p:txBody>
        </p:sp>
      </p:grpSp>
      <p:sp>
        <p:nvSpPr>
          <p:cNvPr id="31" name="矩形 30"/>
          <p:cNvSpPr/>
          <p:nvPr/>
        </p:nvSpPr>
        <p:spPr>
          <a:xfrm>
            <a:off x="539638" y="368862"/>
            <a:ext cx="252028" cy="252028"/>
          </a:xfrm>
          <a:prstGeom prst="rect">
            <a:avLst/>
          </a:prstGeom>
          <a:noFill/>
          <a:ln w="9525">
            <a:solidFill>
              <a:srgbClr val="F79646"/>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矩形 31"/>
          <p:cNvSpPr/>
          <p:nvPr/>
        </p:nvSpPr>
        <p:spPr>
          <a:xfrm>
            <a:off x="190550" y="116632"/>
            <a:ext cx="185641" cy="185641"/>
          </a:xfrm>
          <a:prstGeom prst="rect">
            <a:avLst/>
          </a:prstGeom>
          <a:noFill/>
          <a:ln w="9525">
            <a:solidFill>
              <a:schemeClr val="bg1">
                <a:lumMod val="85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矩形 32"/>
          <p:cNvSpPr/>
          <p:nvPr/>
        </p:nvSpPr>
        <p:spPr>
          <a:xfrm>
            <a:off x="317993" y="188640"/>
            <a:ext cx="360040" cy="360040"/>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Shape 54"/>
          <p:cNvSpPr txBox="1"/>
          <p:nvPr/>
        </p:nvSpPr>
        <p:spPr>
          <a:xfrm>
            <a:off x="838622" y="188640"/>
            <a:ext cx="4464496" cy="504056"/>
          </a:xfrm>
          <a:prstGeom prst="rect">
            <a:avLst/>
          </a:prstGeom>
        </p:spPr>
        <p:txBody>
          <a:bodyPr anchor="ctr" anchorCtr="0"/>
          <a:lstStyle>
            <a:lvl1pPr algn="ctr" defTabSz="914400" rtl="0" eaLnBrk="1" latinLnBrk="0" hangingPunct="1">
              <a:spcBef>
                <a:spcPct val="0"/>
              </a:spcBef>
              <a:buNone/>
              <a:defRPr sz="4400" kern="1200">
                <a:solidFill>
                  <a:schemeClr val="tx1"/>
                </a:solidFill>
                <a:latin typeface="+mj-lt"/>
                <a:ea typeface="+mj-ea"/>
                <a:cs typeface="+mj-cs"/>
              </a:defRPr>
            </a:lvl1pPr>
          </a:lstStyle>
          <a:p>
            <a:pPr>
              <a:lnSpc>
                <a:spcPct val="100000"/>
              </a:lnSpc>
            </a:pPr>
            <a:r>
              <a:rPr lang="zh-CN" altLang="en-US" sz="2000" dirty="0" smtClean="0">
                <a:solidFill>
                  <a:srgbClr val="F79646"/>
                </a:solidFill>
                <a:latin typeface="微软雅黑" panose="020B0503020204020204" pitchFamily="34" charset="-122"/>
                <a:ea typeface="微软雅黑" panose="020B0503020204020204" pitchFamily="34" charset="-122"/>
                <a:cs typeface="+mn-ea"/>
                <a:sym typeface="+mn-lt"/>
              </a:rPr>
              <a:t>任务一 货币资金的内部控制及其测试</a:t>
            </a:r>
            <a:endParaRPr lang="zh-CN" altLang="en-GB" sz="2000" dirty="0">
              <a:solidFill>
                <a:srgbClr val="F79646"/>
              </a:solidFill>
              <a:latin typeface="微软雅黑" panose="020B0503020204020204" pitchFamily="34" charset="-122"/>
              <a:ea typeface="微软雅黑" panose="020B0503020204020204" pitchFamily="34" charset="-122"/>
              <a:cs typeface="+mn-ea"/>
              <a:sym typeface="+mn-lt"/>
            </a:endParaRPr>
          </a:p>
        </p:txBody>
      </p:sp>
      <p:sp>
        <p:nvSpPr>
          <p:cNvPr id="35" name="矩形 34"/>
          <p:cNvSpPr/>
          <p:nvPr/>
        </p:nvSpPr>
        <p:spPr>
          <a:xfrm>
            <a:off x="5375126" y="188595"/>
            <a:ext cx="6814969" cy="360045"/>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p:cTn id="7" dur="500" fill="hold"/>
                                        <p:tgtEl>
                                          <p:spTgt spid="31"/>
                                        </p:tgtEl>
                                        <p:attrNameLst>
                                          <p:attrName>ppt_w</p:attrName>
                                        </p:attrNameLst>
                                      </p:cBhvr>
                                      <p:tavLst>
                                        <p:tav tm="0">
                                          <p:val>
                                            <p:fltVal val="0"/>
                                          </p:val>
                                        </p:tav>
                                        <p:tav tm="100000">
                                          <p:val>
                                            <p:strVal val="#ppt_w"/>
                                          </p:val>
                                        </p:tav>
                                      </p:tavLst>
                                    </p:anim>
                                    <p:anim calcmode="lin" valueType="num">
                                      <p:cBhvr>
                                        <p:cTn id="8" dur="500" fill="hold"/>
                                        <p:tgtEl>
                                          <p:spTgt spid="31"/>
                                        </p:tgtEl>
                                        <p:attrNameLst>
                                          <p:attrName>ppt_h</p:attrName>
                                        </p:attrNameLst>
                                      </p:cBhvr>
                                      <p:tavLst>
                                        <p:tav tm="0">
                                          <p:val>
                                            <p:fltVal val="0"/>
                                          </p:val>
                                        </p:tav>
                                        <p:tav tm="100000">
                                          <p:val>
                                            <p:strVal val="#ppt_h"/>
                                          </p:val>
                                        </p:tav>
                                      </p:tavLst>
                                    </p:anim>
                                    <p:animEffect transition="in" filter="fade">
                                      <p:cBhvr>
                                        <p:cTn id="9" dur="500"/>
                                        <p:tgtEl>
                                          <p:spTgt spid="31"/>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32"/>
                                        </p:tgtEl>
                                        <p:attrNameLst>
                                          <p:attrName>style.visibility</p:attrName>
                                        </p:attrNameLst>
                                      </p:cBhvr>
                                      <p:to>
                                        <p:strVal val="visible"/>
                                      </p:to>
                                    </p:set>
                                    <p:anim calcmode="lin" valueType="num">
                                      <p:cBhvr>
                                        <p:cTn id="12" dur="500" fill="hold"/>
                                        <p:tgtEl>
                                          <p:spTgt spid="32"/>
                                        </p:tgtEl>
                                        <p:attrNameLst>
                                          <p:attrName>ppt_w</p:attrName>
                                        </p:attrNameLst>
                                      </p:cBhvr>
                                      <p:tavLst>
                                        <p:tav tm="0">
                                          <p:val>
                                            <p:fltVal val="0"/>
                                          </p:val>
                                        </p:tav>
                                        <p:tav tm="100000">
                                          <p:val>
                                            <p:strVal val="#ppt_w"/>
                                          </p:val>
                                        </p:tav>
                                      </p:tavLst>
                                    </p:anim>
                                    <p:anim calcmode="lin" valueType="num">
                                      <p:cBhvr>
                                        <p:cTn id="13" dur="500" fill="hold"/>
                                        <p:tgtEl>
                                          <p:spTgt spid="32"/>
                                        </p:tgtEl>
                                        <p:attrNameLst>
                                          <p:attrName>ppt_h</p:attrName>
                                        </p:attrNameLst>
                                      </p:cBhvr>
                                      <p:tavLst>
                                        <p:tav tm="0">
                                          <p:val>
                                            <p:fltVal val="0"/>
                                          </p:val>
                                        </p:tav>
                                        <p:tav tm="100000">
                                          <p:val>
                                            <p:strVal val="#ppt_h"/>
                                          </p:val>
                                        </p:tav>
                                      </p:tavLst>
                                    </p:anim>
                                    <p:animEffect transition="in" filter="fade">
                                      <p:cBhvr>
                                        <p:cTn id="14" dur="500"/>
                                        <p:tgtEl>
                                          <p:spTgt spid="32"/>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33"/>
                                        </p:tgtEl>
                                        <p:attrNameLst>
                                          <p:attrName>style.visibility</p:attrName>
                                        </p:attrNameLst>
                                      </p:cBhvr>
                                      <p:to>
                                        <p:strVal val="visible"/>
                                      </p:to>
                                    </p:set>
                                    <p:anim calcmode="lin" valueType="num">
                                      <p:cBhvr>
                                        <p:cTn id="17" dur="500" fill="hold"/>
                                        <p:tgtEl>
                                          <p:spTgt spid="33"/>
                                        </p:tgtEl>
                                        <p:attrNameLst>
                                          <p:attrName>ppt_w</p:attrName>
                                        </p:attrNameLst>
                                      </p:cBhvr>
                                      <p:tavLst>
                                        <p:tav tm="0">
                                          <p:val>
                                            <p:fltVal val="0"/>
                                          </p:val>
                                        </p:tav>
                                        <p:tav tm="100000">
                                          <p:val>
                                            <p:strVal val="#ppt_w"/>
                                          </p:val>
                                        </p:tav>
                                      </p:tavLst>
                                    </p:anim>
                                    <p:anim calcmode="lin" valueType="num">
                                      <p:cBhvr>
                                        <p:cTn id="18" dur="500" fill="hold"/>
                                        <p:tgtEl>
                                          <p:spTgt spid="33"/>
                                        </p:tgtEl>
                                        <p:attrNameLst>
                                          <p:attrName>ppt_h</p:attrName>
                                        </p:attrNameLst>
                                      </p:cBhvr>
                                      <p:tavLst>
                                        <p:tav tm="0">
                                          <p:val>
                                            <p:fltVal val="0"/>
                                          </p:val>
                                        </p:tav>
                                        <p:tav tm="100000">
                                          <p:val>
                                            <p:strVal val="#ppt_h"/>
                                          </p:val>
                                        </p:tav>
                                      </p:tavLst>
                                    </p:anim>
                                    <p:animEffect transition="in" filter="fade">
                                      <p:cBhvr>
                                        <p:cTn id="19" dur="500"/>
                                        <p:tgtEl>
                                          <p:spTgt spid="33"/>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35"/>
                                        </p:tgtEl>
                                        <p:attrNameLst>
                                          <p:attrName>style.visibility</p:attrName>
                                        </p:attrNameLst>
                                      </p:cBhvr>
                                      <p:to>
                                        <p:strVal val="visible"/>
                                      </p:to>
                                    </p:set>
                                    <p:anim calcmode="lin" valueType="num">
                                      <p:cBhvr>
                                        <p:cTn id="22" dur="500" fill="hold"/>
                                        <p:tgtEl>
                                          <p:spTgt spid="35"/>
                                        </p:tgtEl>
                                        <p:attrNameLst>
                                          <p:attrName>ppt_w</p:attrName>
                                        </p:attrNameLst>
                                      </p:cBhvr>
                                      <p:tavLst>
                                        <p:tav tm="0">
                                          <p:val>
                                            <p:fltVal val="0"/>
                                          </p:val>
                                        </p:tav>
                                        <p:tav tm="100000">
                                          <p:val>
                                            <p:strVal val="#ppt_w"/>
                                          </p:val>
                                        </p:tav>
                                      </p:tavLst>
                                    </p:anim>
                                    <p:anim calcmode="lin" valueType="num">
                                      <p:cBhvr>
                                        <p:cTn id="23" dur="500" fill="hold"/>
                                        <p:tgtEl>
                                          <p:spTgt spid="35"/>
                                        </p:tgtEl>
                                        <p:attrNameLst>
                                          <p:attrName>ppt_h</p:attrName>
                                        </p:attrNameLst>
                                      </p:cBhvr>
                                      <p:tavLst>
                                        <p:tav tm="0">
                                          <p:val>
                                            <p:fltVal val="0"/>
                                          </p:val>
                                        </p:tav>
                                        <p:tav tm="100000">
                                          <p:val>
                                            <p:strVal val="#ppt_h"/>
                                          </p:val>
                                        </p:tav>
                                      </p:tavLst>
                                    </p:anim>
                                    <p:animEffect transition="in" filter="fade">
                                      <p:cBhvr>
                                        <p:cTn id="24" dur="500"/>
                                        <p:tgtEl>
                                          <p:spTgt spid="35"/>
                                        </p:tgtEl>
                                      </p:cBhvr>
                                    </p:animEffect>
                                  </p:childTnLst>
                                </p:cTn>
                              </p:par>
                            </p:childTnLst>
                          </p:cTn>
                        </p:par>
                        <p:par>
                          <p:cTn id="25" fill="hold">
                            <p:stCondLst>
                              <p:cond delay="500"/>
                            </p:stCondLst>
                            <p:childTnLst>
                              <p:par>
                                <p:cTn id="26" presetID="10" presetClass="entr" presetSubtype="0" fill="hold" grpId="0" nodeType="afterEffect">
                                  <p:stCondLst>
                                    <p:cond delay="0"/>
                                  </p:stCondLst>
                                  <p:childTnLst>
                                    <p:set>
                                      <p:cBhvr>
                                        <p:cTn id="27" dur="1" fill="hold">
                                          <p:stCondLst>
                                            <p:cond delay="0"/>
                                          </p:stCondLst>
                                        </p:cTn>
                                        <p:tgtEl>
                                          <p:spTgt spid="34"/>
                                        </p:tgtEl>
                                        <p:attrNameLst>
                                          <p:attrName>style.visibility</p:attrName>
                                        </p:attrNameLst>
                                      </p:cBhvr>
                                      <p:to>
                                        <p:strVal val="visible"/>
                                      </p:to>
                                    </p:set>
                                    <p:animEffect transition="in" filter="fade">
                                      <p:cBhvr>
                                        <p:cTn id="28" dur="500"/>
                                        <p:tgtEl>
                                          <p:spTgt spid="34"/>
                                        </p:tgtEl>
                                      </p:cBhvr>
                                    </p:animEffect>
                                  </p:childTnLst>
                                </p:cTn>
                              </p:par>
                              <p:par>
                                <p:cTn id="29" presetID="42" presetClass="entr" presetSubtype="0" fill="hold" nodeType="withEffect">
                                  <p:stCondLst>
                                    <p:cond delay="500"/>
                                  </p:stCondLst>
                                  <p:childTnLst>
                                    <p:set>
                                      <p:cBhvr>
                                        <p:cTn id="30" dur="1" fill="hold">
                                          <p:stCondLst>
                                            <p:cond delay="0"/>
                                          </p:stCondLst>
                                        </p:cTn>
                                        <p:tgtEl>
                                          <p:spTgt spid="3"/>
                                        </p:tgtEl>
                                        <p:attrNameLst>
                                          <p:attrName>style.visibility</p:attrName>
                                        </p:attrNameLst>
                                      </p:cBhvr>
                                      <p:to>
                                        <p:strVal val="visible"/>
                                      </p:to>
                                    </p:set>
                                    <p:animEffect transition="in" filter="fade">
                                      <p:cBhvr>
                                        <p:cTn id="31" dur="1000"/>
                                        <p:tgtEl>
                                          <p:spTgt spid="3"/>
                                        </p:tgtEl>
                                      </p:cBhvr>
                                    </p:animEffect>
                                    <p:anim calcmode="lin" valueType="num">
                                      <p:cBhvr>
                                        <p:cTn id="32" dur="1000" fill="hold"/>
                                        <p:tgtEl>
                                          <p:spTgt spid="3"/>
                                        </p:tgtEl>
                                        <p:attrNameLst>
                                          <p:attrName>ppt_x</p:attrName>
                                        </p:attrNameLst>
                                      </p:cBhvr>
                                      <p:tavLst>
                                        <p:tav tm="0">
                                          <p:val>
                                            <p:strVal val="#ppt_x"/>
                                          </p:val>
                                        </p:tav>
                                        <p:tav tm="100000">
                                          <p:val>
                                            <p:strVal val="#ppt_x"/>
                                          </p:val>
                                        </p:tav>
                                      </p:tavLst>
                                    </p:anim>
                                    <p:anim calcmode="lin" valueType="num">
                                      <p:cBhvr>
                                        <p:cTn id="33"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bldLvl="0" animBg="1"/>
      <p:bldP spid="32" grpId="0" bldLvl="0" animBg="1"/>
      <p:bldP spid="33" grpId="0" bldLvl="0" animBg="1"/>
      <p:bldP spid="34" grpId="0"/>
      <p:bldP spid="35"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87"/>
          <p:cNvGrpSpPr/>
          <p:nvPr/>
        </p:nvGrpSpPr>
        <p:grpSpPr>
          <a:xfrm>
            <a:off x="791829" y="1323784"/>
            <a:ext cx="10153650" cy="4650097"/>
            <a:chOff x="946620" y="1670343"/>
            <a:chExt cx="10153650" cy="4650097"/>
          </a:xfrm>
        </p:grpSpPr>
        <p:grpSp>
          <p:nvGrpSpPr>
            <p:cNvPr id="4" name="Group 332"/>
            <p:cNvGrpSpPr>
              <a:grpSpLocks noChangeAspect="1"/>
            </p:cNvGrpSpPr>
            <p:nvPr/>
          </p:nvGrpSpPr>
          <p:grpSpPr>
            <a:xfrm>
              <a:off x="946620" y="1670343"/>
              <a:ext cx="540000" cy="540000"/>
              <a:chOff x="4421584" y="2527234"/>
              <a:chExt cx="288476" cy="288476"/>
            </a:xfrm>
          </p:grpSpPr>
          <p:sp>
            <p:nvSpPr>
              <p:cNvPr id="92" name="Oval 59"/>
              <p:cNvSpPr/>
              <p:nvPr/>
            </p:nvSpPr>
            <p:spPr>
              <a:xfrm>
                <a:off x="4421584" y="2527234"/>
                <a:ext cx="288476" cy="288476"/>
              </a:xfrm>
              <a:prstGeom prst="ellipse">
                <a:avLst/>
              </a:prstGeom>
              <a:gradFill flip="none" rotWithShape="1">
                <a:gsLst>
                  <a:gs pos="0">
                    <a:srgbClr val="F79646"/>
                  </a:gs>
                  <a:gs pos="100000">
                    <a:srgbClr val="F79646"/>
                  </a:gs>
                </a:gsLst>
                <a:lin ang="7200000" scaled="0"/>
                <a:tileRect/>
              </a:gradFill>
              <a:ln>
                <a:no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solidFill>
                    <a:prstClr val="white"/>
                  </a:solidFill>
                  <a:latin typeface="Agency FB" panose="020B0503020202020204" pitchFamily="34" charset="0"/>
                </a:endParaRPr>
              </a:p>
            </p:txBody>
          </p:sp>
          <p:sp>
            <p:nvSpPr>
              <p:cNvPr id="93" name="Freeform 26"/>
              <p:cNvSpPr/>
              <p:nvPr/>
            </p:nvSpPr>
            <p:spPr bwMode="auto">
              <a:xfrm>
                <a:off x="4513652" y="2612916"/>
                <a:ext cx="114518" cy="118766"/>
              </a:xfrm>
              <a:custGeom>
                <a:avLst/>
                <a:gdLst>
                  <a:gd name="T0" fmla="*/ 103 w 274"/>
                  <a:gd name="T1" fmla="*/ 284 h 284"/>
                  <a:gd name="T2" fmla="*/ 80 w 274"/>
                  <a:gd name="T3" fmla="*/ 273 h 284"/>
                  <a:gd name="T4" fmla="*/ 9 w 274"/>
                  <a:gd name="T5" fmla="*/ 178 h 284"/>
                  <a:gd name="T6" fmla="*/ 14 w 274"/>
                  <a:gd name="T7" fmla="*/ 139 h 284"/>
                  <a:gd name="T8" fmla="*/ 53 w 274"/>
                  <a:gd name="T9" fmla="*/ 145 h 284"/>
                  <a:gd name="T10" fmla="*/ 100 w 274"/>
                  <a:gd name="T11" fmla="*/ 207 h 284"/>
                  <a:gd name="T12" fmla="*/ 219 w 274"/>
                  <a:gd name="T13" fmla="*/ 17 h 284"/>
                  <a:gd name="T14" fmla="*/ 257 w 274"/>
                  <a:gd name="T15" fmla="*/ 8 h 284"/>
                  <a:gd name="T16" fmla="*/ 266 w 274"/>
                  <a:gd name="T17" fmla="*/ 47 h 284"/>
                  <a:gd name="T18" fmla="*/ 126 w 274"/>
                  <a:gd name="T19" fmla="*/ 271 h 284"/>
                  <a:gd name="T20" fmla="*/ 104 w 274"/>
                  <a:gd name="T21" fmla="*/ 284 h 284"/>
                  <a:gd name="T22" fmla="*/ 103 w 274"/>
                  <a:gd name="T23" fmla="*/ 284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chemeClr val="bg1"/>
              </a:solidFill>
              <a:ln>
                <a:noFill/>
              </a:ln>
            </p:spPr>
            <p:txBody>
              <a:bodyPr vert="horz" wrap="square" lIns="91440" tIns="45720" rIns="91440" bIns="45720" numCol="1" anchor="t" anchorCtr="0" compatLnSpc="1"/>
              <a:lstStyle/>
              <a:p>
                <a:endParaRPr lang="en-US" sz="1400" dirty="0">
                  <a:solidFill>
                    <a:prstClr val="black"/>
                  </a:solidFill>
                  <a:latin typeface="Agency FB" panose="020B0503020202020204" pitchFamily="34" charset="0"/>
                </a:endParaRPr>
              </a:p>
            </p:txBody>
          </p:sp>
        </p:grpSp>
        <p:sp>
          <p:nvSpPr>
            <p:cNvPr id="91" name="TextBox 90"/>
            <p:cNvSpPr txBox="1"/>
            <p:nvPr/>
          </p:nvSpPr>
          <p:spPr>
            <a:xfrm>
              <a:off x="1583525" y="1697648"/>
              <a:ext cx="9516745" cy="488950"/>
            </a:xfrm>
            <a:prstGeom prst="rect">
              <a:avLst/>
            </a:prstGeom>
            <a:noFill/>
          </p:spPr>
          <p:txBody>
            <a:bodyPr wrap="square" lIns="182843" tIns="91422" rIns="182843" bIns="91422" rtlCol="0">
              <a:spAutoFit/>
            </a:bodyPr>
            <a:lstStyle/>
            <a:p>
              <a:r>
                <a:rPr lang="zh-CN" altLang="en-US" sz="2000" b="1" dirty="0" smtClean="0">
                  <a:solidFill>
                    <a:srgbClr val="F79646"/>
                  </a:solidFill>
                  <a:latin typeface="微软雅黑" panose="020B0503020204020204" pitchFamily="34" charset="-122"/>
                  <a:ea typeface="微软雅黑" panose="020B0503020204020204" pitchFamily="34" charset="-122"/>
                  <a:cs typeface="Lato Regular"/>
                </a:rPr>
                <a:t>三、货币资金的内部控制与控制测试</a:t>
              </a:r>
              <a:endParaRPr lang="zh-CN" altLang="en-US" sz="2000" b="1" dirty="0">
                <a:solidFill>
                  <a:srgbClr val="F79646"/>
                </a:solidFill>
                <a:latin typeface="微软雅黑" panose="020B0503020204020204" pitchFamily="34" charset="-122"/>
                <a:ea typeface="微软雅黑" panose="020B0503020204020204" pitchFamily="34" charset="-122"/>
                <a:cs typeface="Lato Regular"/>
              </a:endParaRPr>
            </a:p>
          </p:txBody>
        </p:sp>
        <p:sp>
          <p:nvSpPr>
            <p:cNvPr id="2" name="TextBox 89"/>
            <p:cNvSpPr txBox="1"/>
            <p:nvPr/>
          </p:nvSpPr>
          <p:spPr>
            <a:xfrm>
              <a:off x="1582255" y="2953043"/>
              <a:ext cx="9517380" cy="3367397"/>
            </a:xfrm>
            <a:prstGeom prst="rect">
              <a:avLst/>
            </a:prstGeom>
            <a:noFill/>
          </p:spPr>
          <p:txBody>
            <a:bodyPr wrap="square" rtlCol="0">
              <a:spAutoFit/>
            </a:bodyPr>
            <a:lstStyle/>
            <a:p>
              <a:pPr indent="457200" algn="just" fontAlgn="auto">
                <a:lnSpc>
                  <a:spcPct val="150000"/>
                </a:lnSpc>
                <a:extLst>
                  <a:ext uri="{35155182-B16C-46BC-9424-99874614C6A1}">
                    <wpsdc:indentchars xmlns:wpsdc="http://www.wps.cn/officeDocument/2017/drawingmlCustomData" val="200" checksum="59296752"/>
                  </a:ext>
                </a:extLst>
              </a:pPr>
              <a:r>
                <a:rPr lang="zh-CN" altLang="en-US"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（一）货币资金内部控制要点</a:t>
              </a:r>
              <a:endParaRPr lang="zh-CN" altLang="en-US"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一般而言，一个良好的货币资金内部控制应该达到以下几点。</a:t>
              </a:r>
              <a:endParaRPr lang="zh-CN" altLang="en-US"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a:t>
              </a:r>
              <a:r>
                <a:rPr lang="en-US" altLang="zh-CN"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1</a:t>
              </a:r>
              <a:r>
                <a:rPr lang="zh-CN" altLang="en-US"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）货币资金收支与记账的岗位分离。</a:t>
              </a:r>
              <a:endParaRPr lang="zh-CN" altLang="en-US"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a:t>
              </a:r>
              <a:r>
                <a:rPr lang="en-US" altLang="zh-CN"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2</a:t>
              </a:r>
              <a:r>
                <a:rPr lang="zh-CN" altLang="en-US"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）货币资金收支要有合理合法的凭据。</a:t>
              </a:r>
              <a:endParaRPr lang="zh-CN" altLang="en-US"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a:t>
              </a:r>
              <a:r>
                <a:rPr lang="en-US" altLang="zh-CN"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3</a:t>
              </a:r>
              <a:r>
                <a:rPr lang="zh-CN" altLang="en-US"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）全部收支及时准确入账，并且支出要有核准手续。</a:t>
              </a:r>
              <a:endParaRPr lang="zh-CN" altLang="en-US"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a:t>
              </a:r>
              <a:r>
                <a:rPr lang="en-US" altLang="zh-CN"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4</a:t>
              </a:r>
              <a:r>
                <a:rPr lang="zh-CN" altLang="en-US"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）控制现金坐支，当日收入现金及时送存银行。</a:t>
              </a:r>
              <a:endParaRPr lang="zh-CN" altLang="en-US"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a:t>
              </a:r>
              <a:r>
                <a:rPr lang="en-US" altLang="zh-CN"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5</a:t>
              </a:r>
              <a:r>
                <a:rPr lang="zh-CN" altLang="en-US"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）按月盘点现金，编制银行存款余额调节表，做到账实相符。</a:t>
              </a:r>
              <a:endParaRPr lang="zh-CN" altLang="en-US"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a:t>
              </a:r>
              <a:r>
                <a:rPr lang="en-US" altLang="zh-CN"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6</a:t>
              </a:r>
              <a:r>
                <a:rPr lang="zh-CN" altLang="en-US"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）加强对货币资金收支业务的内部审计。</a:t>
              </a:r>
              <a:endParaRPr lang="zh-CN" altLang="en-US"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endParaRPr>
            </a:p>
          </p:txBody>
        </p:sp>
      </p:grpSp>
      <p:sp>
        <p:nvSpPr>
          <p:cNvPr id="31" name="矩形 30"/>
          <p:cNvSpPr/>
          <p:nvPr/>
        </p:nvSpPr>
        <p:spPr>
          <a:xfrm>
            <a:off x="539638" y="368862"/>
            <a:ext cx="252028" cy="252028"/>
          </a:xfrm>
          <a:prstGeom prst="rect">
            <a:avLst/>
          </a:prstGeom>
          <a:noFill/>
          <a:ln w="9525">
            <a:solidFill>
              <a:srgbClr val="F79646"/>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矩形 31"/>
          <p:cNvSpPr/>
          <p:nvPr/>
        </p:nvSpPr>
        <p:spPr>
          <a:xfrm>
            <a:off x="190550" y="116632"/>
            <a:ext cx="185641" cy="185641"/>
          </a:xfrm>
          <a:prstGeom prst="rect">
            <a:avLst/>
          </a:prstGeom>
          <a:noFill/>
          <a:ln w="9525">
            <a:solidFill>
              <a:schemeClr val="bg1">
                <a:lumMod val="85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矩形 32"/>
          <p:cNvSpPr/>
          <p:nvPr/>
        </p:nvSpPr>
        <p:spPr>
          <a:xfrm>
            <a:off x="317993" y="188640"/>
            <a:ext cx="360040" cy="360040"/>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Shape 54"/>
          <p:cNvSpPr txBox="1"/>
          <p:nvPr/>
        </p:nvSpPr>
        <p:spPr>
          <a:xfrm>
            <a:off x="838622" y="188640"/>
            <a:ext cx="4464496" cy="504056"/>
          </a:xfrm>
          <a:prstGeom prst="rect">
            <a:avLst/>
          </a:prstGeom>
        </p:spPr>
        <p:txBody>
          <a:bodyPr anchor="ctr" anchorCtr="0"/>
          <a:lstStyle>
            <a:lvl1pPr algn="ctr" defTabSz="914400" rtl="0" eaLnBrk="1" latinLnBrk="0" hangingPunct="1">
              <a:spcBef>
                <a:spcPct val="0"/>
              </a:spcBef>
              <a:buNone/>
              <a:defRPr sz="4400" kern="1200">
                <a:solidFill>
                  <a:schemeClr val="tx1"/>
                </a:solidFill>
                <a:latin typeface="+mj-lt"/>
                <a:ea typeface="+mj-ea"/>
                <a:cs typeface="+mj-cs"/>
              </a:defRPr>
            </a:lvl1pPr>
          </a:lstStyle>
          <a:p>
            <a:pPr>
              <a:lnSpc>
                <a:spcPct val="100000"/>
              </a:lnSpc>
            </a:pPr>
            <a:r>
              <a:rPr lang="zh-CN" altLang="en-US" sz="2000" dirty="0" smtClean="0">
                <a:solidFill>
                  <a:srgbClr val="F79646"/>
                </a:solidFill>
                <a:latin typeface="微软雅黑" panose="020B0503020204020204" pitchFamily="34" charset="-122"/>
                <a:ea typeface="微软雅黑" panose="020B0503020204020204" pitchFamily="34" charset="-122"/>
                <a:cs typeface="+mn-ea"/>
                <a:sym typeface="+mn-lt"/>
              </a:rPr>
              <a:t>任务一 货币资金的内部控制及其测试</a:t>
            </a:r>
            <a:endParaRPr lang="zh-CN" altLang="en-GB" sz="2000" dirty="0">
              <a:solidFill>
                <a:srgbClr val="F79646"/>
              </a:solidFill>
              <a:latin typeface="微软雅黑" panose="020B0503020204020204" pitchFamily="34" charset="-122"/>
              <a:ea typeface="微软雅黑" panose="020B0503020204020204" pitchFamily="34" charset="-122"/>
              <a:cs typeface="+mn-ea"/>
              <a:sym typeface="+mn-lt"/>
            </a:endParaRPr>
          </a:p>
        </p:txBody>
      </p:sp>
      <p:sp>
        <p:nvSpPr>
          <p:cNvPr id="35" name="矩形 34"/>
          <p:cNvSpPr/>
          <p:nvPr/>
        </p:nvSpPr>
        <p:spPr>
          <a:xfrm>
            <a:off x="5375126" y="188595"/>
            <a:ext cx="6814969" cy="360045"/>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p:cTn id="7" dur="500" fill="hold"/>
                                        <p:tgtEl>
                                          <p:spTgt spid="31"/>
                                        </p:tgtEl>
                                        <p:attrNameLst>
                                          <p:attrName>ppt_w</p:attrName>
                                        </p:attrNameLst>
                                      </p:cBhvr>
                                      <p:tavLst>
                                        <p:tav tm="0">
                                          <p:val>
                                            <p:fltVal val="0"/>
                                          </p:val>
                                        </p:tav>
                                        <p:tav tm="100000">
                                          <p:val>
                                            <p:strVal val="#ppt_w"/>
                                          </p:val>
                                        </p:tav>
                                      </p:tavLst>
                                    </p:anim>
                                    <p:anim calcmode="lin" valueType="num">
                                      <p:cBhvr>
                                        <p:cTn id="8" dur="500" fill="hold"/>
                                        <p:tgtEl>
                                          <p:spTgt spid="31"/>
                                        </p:tgtEl>
                                        <p:attrNameLst>
                                          <p:attrName>ppt_h</p:attrName>
                                        </p:attrNameLst>
                                      </p:cBhvr>
                                      <p:tavLst>
                                        <p:tav tm="0">
                                          <p:val>
                                            <p:fltVal val="0"/>
                                          </p:val>
                                        </p:tav>
                                        <p:tav tm="100000">
                                          <p:val>
                                            <p:strVal val="#ppt_h"/>
                                          </p:val>
                                        </p:tav>
                                      </p:tavLst>
                                    </p:anim>
                                    <p:animEffect transition="in" filter="fade">
                                      <p:cBhvr>
                                        <p:cTn id="9" dur="500"/>
                                        <p:tgtEl>
                                          <p:spTgt spid="31"/>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32"/>
                                        </p:tgtEl>
                                        <p:attrNameLst>
                                          <p:attrName>style.visibility</p:attrName>
                                        </p:attrNameLst>
                                      </p:cBhvr>
                                      <p:to>
                                        <p:strVal val="visible"/>
                                      </p:to>
                                    </p:set>
                                    <p:anim calcmode="lin" valueType="num">
                                      <p:cBhvr>
                                        <p:cTn id="12" dur="500" fill="hold"/>
                                        <p:tgtEl>
                                          <p:spTgt spid="32"/>
                                        </p:tgtEl>
                                        <p:attrNameLst>
                                          <p:attrName>ppt_w</p:attrName>
                                        </p:attrNameLst>
                                      </p:cBhvr>
                                      <p:tavLst>
                                        <p:tav tm="0">
                                          <p:val>
                                            <p:fltVal val="0"/>
                                          </p:val>
                                        </p:tav>
                                        <p:tav tm="100000">
                                          <p:val>
                                            <p:strVal val="#ppt_w"/>
                                          </p:val>
                                        </p:tav>
                                      </p:tavLst>
                                    </p:anim>
                                    <p:anim calcmode="lin" valueType="num">
                                      <p:cBhvr>
                                        <p:cTn id="13" dur="500" fill="hold"/>
                                        <p:tgtEl>
                                          <p:spTgt spid="32"/>
                                        </p:tgtEl>
                                        <p:attrNameLst>
                                          <p:attrName>ppt_h</p:attrName>
                                        </p:attrNameLst>
                                      </p:cBhvr>
                                      <p:tavLst>
                                        <p:tav tm="0">
                                          <p:val>
                                            <p:fltVal val="0"/>
                                          </p:val>
                                        </p:tav>
                                        <p:tav tm="100000">
                                          <p:val>
                                            <p:strVal val="#ppt_h"/>
                                          </p:val>
                                        </p:tav>
                                      </p:tavLst>
                                    </p:anim>
                                    <p:animEffect transition="in" filter="fade">
                                      <p:cBhvr>
                                        <p:cTn id="14" dur="500"/>
                                        <p:tgtEl>
                                          <p:spTgt spid="32"/>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33"/>
                                        </p:tgtEl>
                                        <p:attrNameLst>
                                          <p:attrName>style.visibility</p:attrName>
                                        </p:attrNameLst>
                                      </p:cBhvr>
                                      <p:to>
                                        <p:strVal val="visible"/>
                                      </p:to>
                                    </p:set>
                                    <p:anim calcmode="lin" valueType="num">
                                      <p:cBhvr>
                                        <p:cTn id="17" dur="500" fill="hold"/>
                                        <p:tgtEl>
                                          <p:spTgt spid="33"/>
                                        </p:tgtEl>
                                        <p:attrNameLst>
                                          <p:attrName>ppt_w</p:attrName>
                                        </p:attrNameLst>
                                      </p:cBhvr>
                                      <p:tavLst>
                                        <p:tav tm="0">
                                          <p:val>
                                            <p:fltVal val="0"/>
                                          </p:val>
                                        </p:tav>
                                        <p:tav tm="100000">
                                          <p:val>
                                            <p:strVal val="#ppt_w"/>
                                          </p:val>
                                        </p:tav>
                                      </p:tavLst>
                                    </p:anim>
                                    <p:anim calcmode="lin" valueType="num">
                                      <p:cBhvr>
                                        <p:cTn id="18" dur="500" fill="hold"/>
                                        <p:tgtEl>
                                          <p:spTgt spid="33"/>
                                        </p:tgtEl>
                                        <p:attrNameLst>
                                          <p:attrName>ppt_h</p:attrName>
                                        </p:attrNameLst>
                                      </p:cBhvr>
                                      <p:tavLst>
                                        <p:tav tm="0">
                                          <p:val>
                                            <p:fltVal val="0"/>
                                          </p:val>
                                        </p:tav>
                                        <p:tav tm="100000">
                                          <p:val>
                                            <p:strVal val="#ppt_h"/>
                                          </p:val>
                                        </p:tav>
                                      </p:tavLst>
                                    </p:anim>
                                    <p:animEffect transition="in" filter="fade">
                                      <p:cBhvr>
                                        <p:cTn id="19" dur="500"/>
                                        <p:tgtEl>
                                          <p:spTgt spid="33"/>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35"/>
                                        </p:tgtEl>
                                        <p:attrNameLst>
                                          <p:attrName>style.visibility</p:attrName>
                                        </p:attrNameLst>
                                      </p:cBhvr>
                                      <p:to>
                                        <p:strVal val="visible"/>
                                      </p:to>
                                    </p:set>
                                    <p:anim calcmode="lin" valueType="num">
                                      <p:cBhvr>
                                        <p:cTn id="22" dur="500" fill="hold"/>
                                        <p:tgtEl>
                                          <p:spTgt spid="35"/>
                                        </p:tgtEl>
                                        <p:attrNameLst>
                                          <p:attrName>ppt_w</p:attrName>
                                        </p:attrNameLst>
                                      </p:cBhvr>
                                      <p:tavLst>
                                        <p:tav tm="0">
                                          <p:val>
                                            <p:fltVal val="0"/>
                                          </p:val>
                                        </p:tav>
                                        <p:tav tm="100000">
                                          <p:val>
                                            <p:strVal val="#ppt_w"/>
                                          </p:val>
                                        </p:tav>
                                      </p:tavLst>
                                    </p:anim>
                                    <p:anim calcmode="lin" valueType="num">
                                      <p:cBhvr>
                                        <p:cTn id="23" dur="500" fill="hold"/>
                                        <p:tgtEl>
                                          <p:spTgt spid="35"/>
                                        </p:tgtEl>
                                        <p:attrNameLst>
                                          <p:attrName>ppt_h</p:attrName>
                                        </p:attrNameLst>
                                      </p:cBhvr>
                                      <p:tavLst>
                                        <p:tav tm="0">
                                          <p:val>
                                            <p:fltVal val="0"/>
                                          </p:val>
                                        </p:tav>
                                        <p:tav tm="100000">
                                          <p:val>
                                            <p:strVal val="#ppt_h"/>
                                          </p:val>
                                        </p:tav>
                                      </p:tavLst>
                                    </p:anim>
                                    <p:animEffect transition="in" filter="fade">
                                      <p:cBhvr>
                                        <p:cTn id="24" dur="500"/>
                                        <p:tgtEl>
                                          <p:spTgt spid="35"/>
                                        </p:tgtEl>
                                      </p:cBhvr>
                                    </p:animEffect>
                                  </p:childTnLst>
                                </p:cTn>
                              </p:par>
                            </p:childTnLst>
                          </p:cTn>
                        </p:par>
                        <p:par>
                          <p:cTn id="25" fill="hold">
                            <p:stCondLst>
                              <p:cond delay="500"/>
                            </p:stCondLst>
                            <p:childTnLst>
                              <p:par>
                                <p:cTn id="26" presetID="10" presetClass="entr" presetSubtype="0" fill="hold" grpId="0" nodeType="afterEffect">
                                  <p:stCondLst>
                                    <p:cond delay="0"/>
                                  </p:stCondLst>
                                  <p:childTnLst>
                                    <p:set>
                                      <p:cBhvr>
                                        <p:cTn id="27" dur="1" fill="hold">
                                          <p:stCondLst>
                                            <p:cond delay="0"/>
                                          </p:stCondLst>
                                        </p:cTn>
                                        <p:tgtEl>
                                          <p:spTgt spid="34"/>
                                        </p:tgtEl>
                                        <p:attrNameLst>
                                          <p:attrName>style.visibility</p:attrName>
                                        </p:attrNameLst>
                                      </p:cBhvr>
                                      <p:to>
                                        <p:strVal val="visible"/>
                                      </p:to>
                                    </p:set>
                                    <p:animEffect transition="in" filter="fade">
                                      <p:cBhvr>
                                        <p:cTn id="28" dur="500"/>
                                        <p:tgtEl>
                                          <p:spTgt spid="34"/>
                                        </p:tgtEl>
                                      </p:cBhvr>
                                    </p:animEffect>
                                  </p:childTnLst>
                                </p:cTn>
                              </p:par>
                              <p:par>
                                <p:cTn id="29" presetID="42" presetClass="entr" presetSubtype="0" fill="hold" nodeType="withEffect">
                                  <p:stCondLst>
                                    <p:cond delay="500"/>
                                  </p:stCondLst>
                                  <p:childTnLst>
                                    <p:set>
                                      <p:cBhvr>
                                        <p:cTn id="30" dur="1" fill="hold">
                                          <p:stCondLst>
                                            <p:cond delay="0"/>
                                          </p:stCondLst>
                                        </p:cTn>
                                        <p:tgtEl>
                                          <p:spTgt spid="3"/>
                                        </p:tgtEl>
                                        <p:attrNameLst>
                                          <p:attrName>style.visibility</p:attrName>
                                        </p:attrNameLst>
                                      </p:cBhvr>
                                      <p:to>
                                        <p:strVal val="visible"/>
                                      </p:to>
                                    </p:set>
                                    <p:animEffect transition="in" filter="fade">
                                      <p:cBhvr>
                                        <p:cTn id="31" dur="1000"/>
                                        <p:tgtEl>
                                          <p:spTgt spid="3"/>
                                        </p:tgtEl>
                                      </p:cBhvr>
                                    </p:animEffect>
                                    <p:anim calcmode="lin" valueType="num">
                                      <p:cBhvr>
                                        <p:cTn id="32" dur="1000" fill="hold"/>
                                        <p:tgtEl>
                                          <p:spTgt spid="3"/>
                                        </p:tgtEl>
                                        <p:attrNameLst>
                                          <p:attrName>ppt_x</p:attrName>
                                        </p:attrNameLst>
                                      </p:cBhvr>
                                      <p:tavLst>
                                        <p:tav tm="0">
                                          <p:val>
                                            <p:strVal val="#ppt_x"/>
                                          </p:val>
                                        </p:tav>
                                        <p:tav tm="100000">
                                          <p:val>
                                            <p:strVal val="#ppt_x"/>
                                          </p:val>
                                        </p:tav>
                                      </p:tavLst>
                                    </p:anim>
                                    <p:anim calcmode="lin" valueType="num">
                                      <p:cBhvr>
                                        <p:cTn id="33"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bldLvl="0" animBg="1"/>
      <p:bldP spid="32" grpId="0" bldLvl="0" animBg="1"/>
      <p:bldP spid="33" grpId="0" bldLvl="0" animBg="1"/>
      <p:bldP spid="34" grpId="0"/>
      <p:bldP spid="35"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87"/>
          <p:cNvGrpSpPr/>
          <p:nvPr/>
        </p:nvGrpSpPr>
        <p:grpSpPr>
          <a:xfrm>
            <a:off x="791829" y="1323784"/>
            <a:ext cx="10153650" cy="4650097"/>
            <a:chOff x="946620" y="1670343"/>
            <a:chExt cx="10153650" cy="4650097"/>
          </a:xfrm>
        </p:grpSpPr>
        <p:grpSp>
          <p:nvGrpSpPr>
            <p:cNvPr id="4" name="Group 332"/>
            <p:cNvGrpSpPr>
              <a:grpSpLocks noChangeAspect="1"/>
            </p:cNvGrpSpPr>
            <p:nvPr/>
          </p:nvGrpSpPr>
          <p:grpSpPr>
            <a:xfrm>
              <a:off x="946620" y="1670343"/>
              <a:ext cx="540000" cy="540000"/>
              <a:chOff x="4421584" y="2527234"/>
              <a:chExt cx="288476" cy="288476"/>
            </a:xfrm>
          </p:grpSpPr>
          <p:sp>
            <p:nvSpPr>
              <p:cNvPr id="92" name="Oval 59"/>
              <p:cNvSpPr/>
              <p:nvPr/>
            </p:nvSpPr>
            <p:spPr>
              <a:xfrm>
                <a:off x="4421584" y="2527234"/>
                <a:ext cx="288476" cy="288476"/>
              </a:xfrm>
              <a:prstGeom prst="ellipse">
                <a:avLst/>
              </a:prstGeom>
              <a:gradFill flip="none" rotWithShape="1">
                <a:gsLst>
                  <a:gs pos="0">
                    <a:srgbClr val="F79646"/>
                  </a:gs>
                  <a:gs pos="100000">
                    <a:srgbClr val="F79646"/>
                  </a:gs>
                </a:gsLst>
                <a:lin ang="7200000" scaled="0"/>
                <a:tileRect/>
              </a:gradFill>
              <a:ln>
                <a:no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solidFill>
                    <a:prstClr val="white"/>
                  </a:solidFill>
                  <a:latin typeface="Agency FB" panose="020B0503020202020204" pitchFamily="34" charset="0"/>
                </a:endParaRPr>
              </a:p>
            </p:txBody>
          </p:sp>
          <p:sp>
            <p:nvSpPr>
              <p:cNvPr id="93" name="Freeform 26"/>
              <p:cNvSpPr/>
              <p:nvPr/>
            </p:nvSpPr>
            <p:spPr bwMode="auto">
              <a:xfrm>
                <a:off x="4513652" y="2612916"/>
                <a:ext cx="114518" cy="118766"/>
              </a:xfrm>
              <a:custGeom>
                <a:avLst/>
                <a:gdLst>
                  <a:gd name="T0" fmla="*/ 103 w 274"/>
                  <a:gd name="T1" fmla="*/ 284 h 284"/>
                  <a:gd name="T2" fmla="*/ 80 w 274"/>
                  <a:gd name="T3" fmla="*/ 273 h 284"/>
                  <a:gd name="T4" fmla="*/ 9 w 274"/>
                  <a:gd name="T5" fmla="*/ 178 h 284"/>
                  <a:gd name="T6" fmla="*/ 14 w 274"/>
                  <a:gd name="T7" fmla="*/ 139 h 284"/>
                  <a:gd name="T8" fmla="*/ 53 w 274"/>
                  <a:gd name="T9" fmla="*/ 145 h 284"/>
                  <a:gd name="T10" fmla="*/ 100 w 274"/>
                  <a:gd name="T11" fmla="*/ 207 h 284"/>
                  <a:gd name="T12" fmla="*/ 219 w 274"/>
                  <a:gd name="T13" fmla="*/ 17 h 284"/>
                  <a:gd name="T14" fmla="*/ 257 w 274"/>
                  <a:gd name="T15" fmla="*/ 8 h 284"/>
                  <a:gd name="T16" fmla="*/ 266 w 274"/>
                  <a:gd name="T17" fmla="*/ 47 h 284"/>
                  <a:gd name="T18" fmla="*/ 126 w 274"/>
                  <a:gd name="T19" fmla="*/ 271 h 284"/>
                  <a:gd name="T20" fmla="*/ 104 w 274"/>
                  <a:gd name="T21" fmla="*/ 284 h 284"/>
                  <a:gd name="T22" fmla="*/ 103 w 274"/>
                  <a:gd name="T23" fmla="*/ 284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chemeClr val="bg1"/>
              </a:solidFill>
              <a:ln>
                <a:noFill/>
              </a:ln>
            </p:spPr>
            <p:txBody>
              <a:bodyPr vert="horz" wrap="square" lIns="91440" tIns="45720" rIns="91440" bIns="45720" numCol="1" anchor="t" anchorCtr="0" compatLnSpc="1"/>
              <a:lstStyle/>
              <a:p>
                <a:endParaRPr lang="en-US" sz="1400" dirty="0">
                  <a:solidFill>
                    <a:prstClr val="black"/>
                  </a:solidFill>
                  <a:latin typeface="Agency FB" panose="020B0503020202020204" pitchFamily="34" charset="0"/>
                </a:endParaRPr>
              </a:p>
            </p:txBody>
          </p:sp>
        </p:grpSp>
        <p:sp>
          <p:nvSpPr>
            <p:cNvPr id="91" name="TextBox 90"/>
            <p:cNvSpPr txBox="1"/>
            <p:nvPr/>
          </p:nvSpPr>
          <p:spPr>
            <a:xfrm>
              <a:off x="1583525" y="1697648"/>
              <a:ext cx="9516745" cy="488950"/>
            </a:xfrm>
            <a:prstGeom prst="rect">
              <a:avLst/>
            </a:prstGeom>
            <a:noFill/>
          </p:spPr>
          <p:txBody>
            <a:bodyPr wrap="square" lIns="182843" tIns="91422" rIns="182843" bIns="91422" rtlCol="0">
              <a:spAutoFit/>
            </a:bodyPr>
            <a:lstStyle/>
            <a:p>
              <a:r>
                <a:rPr lang="zh-CN" altLang="en-US" sz="2000" b="1" dirty="0" smtClean="0">
                  <a:solidFill>
                    <a:srgbClr val="F79646"/>
                  </a:solidFill>
                  <a:latin typeface="微软雅黑" panose="020B0503020204020204" pitchFamily="34" charset="-122"/>
                  <a:ea typeface="微软雅黑" panose="020B0503020204020204" pitchFamily="34" charset="-122"/>
                  <a:cs typeface="Lato Regular"/>
                </a:rPr>
                <a:t>三、货币资金的内部控制与控制测试</a:t>
              </a:r>
              <a:endParaRPr lang="zh-CN" altLang="en-US" sz="2000" b="1" dirty="0">
                <a:solidFill>
                  <a:srgbClr val="F79646"/>
                </a:solidFill>
                <a:latin typeface="微软雅黑" panose="020B0503020204020204" pitchFamily="34" charset="-122"/>
                <a:ea typeface="微软雅黑" panose="020B0503020204020204" pitchFamily="34" charset="-122"/>
                <a:cs typeface="Lato Regular"/>
              </a:endParaRPr>
            </a:p>
          </p:txBody>
        </p:sp>
        <p:sp>
          <p:nvSpPr>
            <p:cNvPr id="2" name="TextBox 89"/>
            <p:cNvSpPr txBox="1"/>
            <p:nvPr/>
          </p:nvSpPr>
          <p:spPr>
            <a:xfrm>
              <a:off x="1582255" y="2953043"/>
              <a:ext cx="9517380" cy="3367397"/>
            </a:xfrm>
            <a:prstGeom prst="rect">
              <a:avLst/>
            </a:prstGeom>
            <a:noFill/>
          </p:spPr>
          <p:txBody>
            <a:bodyPr wrap="square" rtlCol="0">
              <a:spAutoFit/>
            </a:bodyPr>
            <a:lstStyle/>
            <a:p>
              <a:pPr indent="457200" algn="just" fontAlgn="auto">
                <a:lnSpc>
                  <a:spcPct val="150000"/>
                </a:lnSpc>
                <a:extLst>
                  <a:ext uri="{35155182-B16C-46BC-9424-99874614C6A1}">
                    <wpsdc:indentchars xmlns:wpsdc="http://www.wps.cn/officeDocument/2017/drawingmlCustomData" val="200" checksum="59296752"/>
                  </a:ext>
                </a:extLst>
              </a:pPr>
              <a:r>
                <a:rPr lang="zh-CN" altLang="en-US"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尽管由于每个企业的性质、所处行业、规模以及内部控制健全程度等不同，</a:t>
              </a:r>
              <a:endParaRPr lang="zh-CN" altLang="en-US"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而使得其与货币资金相关的内部控制内容有所不同，但以下要求通常是应当共同</a:t>
              </a:r>
              <a:endParaRPr lang="zh-CN" altLang="en-US"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遵循的。</a:t>
              </a:r>
              <a:endParaRPr lang="zh-CN" altLang="en-US"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endParaRPr>
            </a:p>
            <a:p>
              <a:pPr indent="457200" algn="just" fontAlgn="auto">
                <a:lnSpc>
                  <a:spcPct val="150000"/>
                </a:lnSpc>
                <a:extLst>
                  <a:ext uri="{35155182-B16C-46BC-9424-99874614C6A1}">
                    <wpsdc:indentchars xmlns:wpsdc="http://www.wps.cn/officeDocument/2017/drawingmlCustomData" val="200" checksum="59296752"/>
                  </a:ext>
                </a:extLst>
              </a:pPr>
              <a:r>
                <a:rPr lang="en-US" altLang="zh-CN"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1. </a:t>
              </a:r>
              <a:r>
                <a:rPr lang="zh-CN" altLang="en-US"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岗位分工及授权批准</a:t>
              </a:r>
              <a:endParaRPr lang="zh-CN" altLang="en-US"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单位应当建立货币资金业务的岗位责任制，明确相关部门和岗位的职责权限，</a:t>
              </a:r>
              <a:endParaRPr lang="zh-CN" altLang="en-US"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确保办理货币资金业务的不相容岗位相互分离、制约和监督。出纳人员不得兼任</a:t>
              </a:r>
              <a:endParaRPr lang="zh-CN" altLang="en-US"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稽核、会计档案保管和收入、支出、费用、债权债务账目的登记工作。单位不得</a:t>
              </a:r>
              <a:endParaRPr lang="zh-CN" altLang="en-US"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由一人办理货币资金业务的全过程。</a:t>
              </a:r>
              <a:endParaRPr lang="zh-CN" altLang="en-US"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endParaRPr>
            </a:p>
          </p:txBody>
        </p:sp>
      </p:grpSp>
      <p:sp>
        <p:nvSpPr>
          <p:cNvPr id="31" name="矩形 30"/>
          <p:cNvSpPr/>
          <p:nvPr/>
        </p:nvSpPr>
        <p:spPr>
          <a:xfrm>
            <a:off x="539638" y="368862"/>
            <a:ext cx="252028" cy="252028"/>
          </a:xfrm>
          <a:prstGeom prst="rect">
            <a:avLst/>
          </a:prstGeom>
          <a:noFill/>
          <a:ln w="9525">
            <a:solidFill>
              <a:srgbClr val="F79646"/>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矩形 31"/>
          <p:cNvSpPr/>
          <p:nvPr/>
        </p:nvSpPr>
        <p:spPr>
          <a:xfrm>
            <a:off x="190550" y="116632"/>
            <a:ext cx="185641" cy="185641"/>
          </a:xfrm>
          <a:prstGeom prst="rect">
            <a:avLst/>
          </a:prstGeom>
          <a:noFill/>
          <a:ln w="9525">
            <a:solidFill>
              <a:schemeClr val="bg1">
                <a:lumMod val="85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矩形 32"/>
          <p:cNvSpPr/>
          <p:nvPr/>
        </p:nvSpPr>
        <p:spPr>
          <a:xfrm>
            <a:off x="317993" y="188640"/>
            <a:ext cx="360040" cy="360040"/>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Shape 54"/>
          <p:cNvSpPr txBox="1"/>
          <p:nvPr/>
        </p:nvSpPr>
        <p:spPr>
          <a:xfrm>
            <a:off x="838622" y="188640"/>
            <a:ext cx="4464496" cy="504056"/>
          </a:xfrm>
          <a:prstGeom prst="rect">
            <a:avLst/>
          </a:prstGeom>
        </p:spPr>
        <p:txBody>
          <a:bodyPr anchor="ctr" anchorCtr="0"/>
          <a:lstStyle>
            <a:lvl1pPr algn="ctr" defTabSz="914400" rtl="0" eaLnBrk="1" latinLnBrk="0" hangingPunct="1">
              <a:spcBef>
                <a:spcPct val="0"/>
              </a:spcBef>
              <a:buNone/>
              <a:defRPr sz="4400" kern="1200">
                <a:solidFill>
                  <a:schemeClr val="tx1"/>
                </a:solidFill>
                <a:latin typeface="+mj-lt"/>
                <a:ea typeface="+mj-ea"/>
                <a:cs typeface="+mj-cs"/>
              </a:defRPr>
            </a:lvl1pPr>
          </a:lstStyle>
          <a:p>
            <a:pPr>
              <a:lnSpc>
                <a:spcPct val="100000"/>
              </a:lnSpc>
            </a:pPr>
            <a:r>
              <a:rPr lang="zh-CN" altLang="en-US" sz="2000" dirty="0" smtClean="0">
                <a:solidFill>
                  <a:srgbClr val="F79646"/>
                </a:solidFill>
                <a:latin typeface="微软雅黑" panose="020B0503020204020204" pitchFamily="34" charset="-122"/>
                <a:ea typeface="微软雅黑" panose="020B0503020204020204" pitchFamily="34" charset="-122"/>
                <a:cs typeface="+mn-ea"/>
                <a:sym typeface="+mn-lt"/>
              </a:rPr>
              <a:t>任务一 货币资金的内部控制及其测试</a:t>
            </a:r>
            <a:endParaRPr lang="zh-CN" altLang="en-GB" sz="2000" dirty="0">
              <a:solidFill>
                <a:srgbClr val="F79646"/>
              </a:solidFill>
              <a:latin typeface="微软雅黑" panose="020B0503020204020204" pitchFamily="34" charset="-122"/>
              <a:ea typeface="微软雅黑" panose="020B0503020204020204" pitchFamily="34" charset="-122"/>
              <a:cs typeface="+mn-ea"/>
              <a:sym typeface="+mn-lt"/>
            </a:endParaRPr>
          </a:p>
        </p:txBody>
      </p:sp>
      <p:sp>
        <p:nvSpPr>
          <p:cNvPr id="35" name="矩形 34"/>
          <p:cNvSpPr/>
          <p:nvPr/>
        </p:nvSpPr>
        <p:spPr>
          <a:xfrm>
            <a:off x="5375126" y="188595"/>
            <a:ext cx="6814969" cy="360045"/>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p:cTn id="7" dur="500" fill="hold"/>
                                        <p:tgtEl>
                                          <p:spTgt spid="31"/>
                                        </p:tgtEl>
                                        <p:attrNameLst>
                                          <p:attrName>ppt_w</p:attrName>
                                        </p:attrNameLst>
                                      </p:cBhvr>
                                      <p:tavLst>
                                        <p:tav tm="0">
                                          <p:val>
                                            <p:fltVal val="0"/>
                                          </p:val>
                                        </p:tav>
                                        <p:tav tm="100000">
                                          <p:val>
                                            <p:strVal val="#ppt_w"/>
                                          </p:val>
                                        </p:tav>
                                      </p:tavLst>
                                    </p:anim>
                                    <p:anim calcmode="lin" valueType="num">
                                      <p:cBhvr>
                                        <p:cTn id="8" dur="500" fill="hold"/>
                                        <p:tgtEl>
                                          <p:spTgt spid="31"/>
                                        </p:tgtEl>
                                        <p:attrNameLst>
                                          <p:attrName>ppt_h</p:attrName>
                                        </p:attrNameLst>
                                      </p:cBhvr>
                                      <p:tavLst>
                                        <p:tav tm="0">
                                          <p:val>
                                            <p:fltVal val="0"/>
                                          </p:val>
                                        </p:tav>
                                        <p:tav tm="100000">
                                          <p:val>
                                            <p:strVal val="#ppt_h"/>
                                          </p:val>
                                        </p:tav>
                                      </p:tavLst>
                                    </p:anim>
                                    <p:animEffect transition="in" filter="fade">
                                      <p:cBhvr>
                                        <p:cTn id="9" dur="500"/>
                                        <p:tgtEl>
                                          <p:spTgt spid="31"/>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32"/>
                                        </p:tgtEl>
                                        <p:attrNameLst>
                                          <p:attrName>style.visibility</p:attrName>
                                        </p:attrNameLst>
                                      </p:cBhvr>
                                      <p:to>
                                        <p:strVal val="visible"/>
                                      </p:to>
                                    </p:set>
                                    <p:anim calcmode="lin" valueType="num">
                                      <p:cBhvr>
                                        <p:cTn id="12" dur="500" fill="hold"/>
                                        <p:tgtEl>
                                          <p:spTgt spid="32"/>
                                        </p:tgtEl>
                                        <p:attrNameLst>
                                          <p:attrName>ppt_w</p:attrName>
                                        </p:attrNameLst>
                                      </p:cBhvr>
                                      <p:tavLst>
                                        <p:tav tm="0">
                                          <p:val>
                                            <p:fltVal val="0"/>
                                          </p:val>
                                        </p:tav>
                                        <p:tav tm="100000">
                                          <p:val>
                                            <p:strVal val="#ppt_w"/>
                                          </p:val>
                                        </p:tav>
                                      </p:tavLst>
                                    </p:anim>
                                    <p:anim calcmode="lin" valueType="num">
                                      <p:cBhvr>
                                        <p:cTn id="13" dur="500" fill="hold"/>
                                        <p:tgtEl>
                                          <p:spTgt spid="32"/>
                                        </p:tgtEl>
                                        <p:attrNameLst>
                                          <p:attrName>ppt_h</p:attrName>
                                        </p:attrNameLst>
                                      </p:cBhvr>
                                      <p:tavLst>
                                        <p:tav tm="0">
                                          <p:val>
                                            <p:fltVal val="0"/>
                                          </p:val>
                                        </p:tav>
                                        <p:tav tm="100000">
                                          <p:val>
                                            <p:strVal val="#ppt_h"/>
                                          </p:val>
                                        </p:tav>
                                      </p:tavLst>
                                    </p:anim>
                                    <p:animEffect transition="in" filter="fade">
                                      <p:cBhvr>
                                        <p:cTn id="14" dur="500"/>
                                        <p:tgtEl>
                                          <p:spTgt spid="32"/>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33"/>
                                        </p:tgtEl>
                                        <p:attrNameLst>
                                          <p:attrName>style.visibility</p:attrName>
                                        </p:attrNameLst>
                                      </p:cBhvr>
                                      <p:to>
                                        <p:strVal val="visible"/>
                                      </p:to>
                                    </p:set>
                                    <p:anim calcmode="lin" valueType="num">
                                      <p:cBhvr>
                                        <p:cTn id="17" dur="500" fill="hold"/>
                                        <p:tgtEl>
                                          <p:spTgt spid="33"/>
                                        </p:tgtEl>
                                        <p:attrNameLst>
                                          <p:attrName>ppt_w</p:attrName>
                                        </p:attrNameLst>
                                      </p:cBhvr>
                                      <p:tavLst>
                                        <p:tav tm="0">
                                          <p:val>
                                            <p:fltVal val="0"/>
                                          </p:val>
                                        </p:tav>
                                        <p:tav tm="100000">
                                          <p:val>
                                            <p:strVal val="#ppt_w"/>
                                          </p:val>
                                        </p:tav>
                                      </p:tavLst>
                                    </p:anim>
                                    <p:anim calcmode="lin" valueType="num">
                                      <p:cBhvr>
                                        <p:cTn id="18" dur="500" fill="hold"/>
                                        <p:tgtEl>
                                          <p:spTgt spid="33"/>
                                        </p:tgtEl>
                                        <p:attrNameLst>
                                          <p:attrName>ppt_h</p:attrName>
                                        </p:attrNameLst>
                                      </p:cBhvr>
                                      <p:tavLst>
                                        <p:tav tm="0">
                                          <p:val>
                                            <p:fltVal val="0"/>
                                          </p:val>
                                        </p:tav>
                                        <p:tav tm="100000">
                                          <p:val>
                                            <p:strVal val="#ppt_h"/>
                                          </p:val>
                                        </p:tav>
                                      </p:tavLst>
                                    </p:anim>
                                    <p:animEffect transition="in" filter="fade">
                                      <p:cBhvr>
                                        <p:cTn id="19" dur="500"/>
                                        <p:tgtEl>
                                          <p:spTgt spid="33"/>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35"/>
                                        </p:tgtEl>
                                        <p:attrNameLst>
                                          <p:attrName>style.visibility</p:attrName>
                                        </p:attrNameLst>
                                      </p:cBhvr>
                                      <p:to>
                                        <p:strVal val="visible"/>
                                      </p:to>
                                    </p:set>
                                    <p:anim calcmode="lin" valueType="num">
                                      <p:cBhvr>
                                        <p:cTn id="22" dur="500" fill="hold"/>
                                        <p:tgtEl>
                                          <p:spTgt spid="35"/>
                                        </p:tgtEl>
                                        <p:attrNameLst>
                                          <p:attrName>ppt_w</p:attrName>
                                        </p:attrNameLst>
                                      </p:cBhvr>
                                      <p:tavLst>
                                        <p:tav tm="0">
                                          <p:val>
                                            <p:fltVal val="0"/>
                                          </p:val>
                                        </p:tav>
                                        <p:tav tm="100000">
                                          <p:val>
                                            <p:strVal val="#ppt_w"/>
                                          </p:val>
                                        </p:tav>
                                      </p:tavLst>
                                    </p:anim>
                                    <p:anim calcmode="lin" valueType="num">
                                      <p:cBhvr>
                                        <p:cTn id="23" dur="500" fill="hold"/>
                                        <p:tgtEl>
                                          <p:spTgt spid="35"/>
                                        </p:tgtEl>
                                        <p:attrNameLst>
                                          <p:attrName>ppt_h</p:attrName>
                                        </p:attrNameLst>
                                      </p:cBhvr>
                                      <p:tavLst>
                                        <p:tav tm="0">
                                          <p:val>
                                            <p:fltVal val="0"/>
                                          </p:val>
                                        </p:tav>
                                        <p:tav tm="100000">
                                          <p:val>
                                            <p:strVal val="#ppt_h"/>
                                          </p:val>
                                        </p:tav>
                                      </p:tavLst>
                                    </p:anim>
                                    <p:animEffect transition="in" filter="fade">
                                      <p:cBhvr>
                                        <p:cTn id="24" dur="500"/>
                                        <p:tgtEl>
                                          <p:spTgt spid="35"/>
                                        </p:tgtEl>
                                      </p:cBhvr>
                                    </p:animEffect>
                                  </p:childTnLst>
                                </p:cTn>
                              </p:par>
                            </p:childTnLst>
                          </p:cTn>
                        </p:par>
                        <p:par>
                          <p:cTn id="25" fill="hold">
                            <p:stCondLst>
                              <p:cond delay="500"/>
                            </p:stCondLst>
                            <p:childTnLst>
                              <p:par>
                                <p:cTn id="26" presetID="10" presetClass="entr" presetSubtype="0" fill="hold" grpId="0" nodeType="afterEffect">
                                  <p:stCondLst>
                                    <p:cond delay="0"/>
                                  </p:stCondLst>
                                  <p:childTnLst>
                                    <p:set>
                                      <p:cBhvr>
                                        <p:cTn id="27" dur="1" fill="hold">
                                          <p:stCondLst>
                                            <p:cond delay="0"/>
                                          </p:stCondLst>
                                        </p:cTn>
                                        <p:tgtEl>
                                          <p:spTgt spid="34"/>
                                        </p:tgtEl>
                                        <p:attrNameLst>
                                          <p:attrName>style.visibility</p:attrName>
                                        </p:attrNameLst>
                                      </p:cBhvr>
                                      <p:to>
                                        <p:strVal val="visible"/>
                                      </p:to>
                                    </p:set>
                                    <p:animEffect transition="in" filter="fade">
                                      <p:cBhvr>
                                        <p:cTn id="28" dur="500"/>
                                        <p:tgtEl>
                                          <p:spTgt spid="34"/>
                                        </p:tgtEl>
                                      </p:cBhvr>
                                    </p:animEffect>
                                  </p:childTnLst>
                                </p:cTn>
                              </p:par>
                              <p:par>
                                <p:cTn id="29" presetID="42" presetClass="entr" presetSubtype="0" fill="hold" nodeType="withEffect">
                                  <p:stCondLst>
                                    <p:cond delay="500"/>
                                  </p:stCondLst>
                                  <p:childTnLst>
                                    <p:set>
                                      <p:cBhvr>
                                        <p:cTn id="30" dur="1" fill="hold">
                                          <p:stCondLst>
                                            <p:cond delay="0"/>
                                          </p:stCondLst>
                                        </p:cTn>
                                        <p:tgtEl>
                                          <p:spTgt spid="3"/>
                                        </p:tgtEl>
                                        <p:attrNameLst>
                                          <p:attrName>style.visibility</p:attrName>
                                        </p:attrNameLst>
                                      </p:cBhvr>
                                      <p:to>
                                        <p:strVal val="visible"/>
                                      </p:to>
                                    </p:set>
                                    <p:animEffect transition="in" filter="fade">
                                      <p:cBhvr>
                                        <p:cTn id="31" dur="1000"/>
                                        <p:tgtEl>
                                          <p:spTgt spid="3"/>
                                        </p:tgtEl>
                                      </p:cBhvr>
                                    </p:animEffect>
                                    <p:anim calcmode="lin" valueType="num">
                                      <p:cBhvr>
                                        <p:cTn id="32" dur="1000" fill="hold"/>
                                        <p:tgtEl>
                                          <p:spTgt spid="3"/>
                                        </p:tgtEl>
                                        <p:attrNameLst>
                                          <p:attrName>ppt_x</p:attrName>
                                        </p:attrNameLst>
                                      </p:cBhvr>
                                      <p:tavLst>
                                        <p:tav tm="0">
                                          <p:val>
                                            <p:strVal val="#ppt_x"/>
                                          </p:val>
                                        </p:tav>
                                        <p:tav tm="100000">
                                          <p:val>
                                            <p:strVal val="#ppt_x"/>
                                          </p:val>
                                        </p:tav>
                                      </p:tavLst>
                                    </p:anim>
                                    <p:anim calcmode="lin" valueType="num">
                                      <p:cBhvr>
                                        <p:cTn id="33"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bldLvl="0" animBg="1"/>
      <p:bldP spid="32" grpId="0" bldLvl="0" animBg="1"/>
      <p:bldP spid="33" grpId="0" bldLvl="0" animBg="1"/>
      <p:bldP spid="34" grpId="0"/>
      <p:bldP spid="35"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87"/>
          <p:cNvGrpSpPr/>
          <p:nvPr/>
        </p:nvGrpSpPr>
        <p:grpSpPr>
          <a:xfrm>
            <a:off x="791829" y="1323784"/>
            <a:ext cx="10153650" cy="5114518"/>
            <a:chOff x="946620" y="1670343"/>
            <a:chExt cx="10153650" cy="5114518"/>
          </a:xfrm>
        </p:grpSpPr>
        <p:grpSp>
          <p:nvGrpSpPr>
            <p:cNvPr id="4" name="Group 332"/>
            <p:cNvGrpSpPr>
              <a:grpSpLocks noChangeAspect="1"/>
            </p:cNvGrpSpPr>
            <p:nvPr/>
          </p:nvGrpSpPr>
          <p:grpSpPr>
            <a:xfrm>
              <a:off x="946620" y="1670343"/>
              <a:ext cx="540000" cy="540000"/>
              <a:chOff x="4421584" y="2527234"/>
              <a:chExt cx="288476" cy="288476"/>
            </a:xfrm>
          </p:grpSpPr>
          <p:sp>
            <p:nvSpPr>
              <p:cNvPr id="92" name="Oval 59"/>
              <p:cNvSpPr/>
              <p:nvPr/>
            </p:nvSpPr>
            <p:spPr>
              <a:xfrm>
                <a:off x="4421584" y="2527234"/>
                <a:ext cx="288476" cy="288476"/>
              </a:xfrm>
              <a:prstGeom prst="ellipse">
                <a:avLst/>
              </a:prstGeom>
              <a:gradFill flip="none" rotWithShape="1">
                <a:gsLst>
                  <a:gs pos="0">
                    <a:srgbClr val="F79646"/>
                  </a:gs>
                  <a:gs pos="100000">
                    <a:srgbClr val="F79646"/>
                  </a:gs>
                </a:gsLst>
                <a:lin ang="7200000" scaled="0"/>
                <a:tileRect/>
              </a:gradFill>
              <a:ln>
                <a:no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solidFill>
                    <a:prstClr val="white"/>
                  </a:solidFill>
                  <a:latin typeface="Agency FB" panose="020B0503020202020204" pitchFamily="34" charset="0"/>
                </a:endParaRPr>
              </a:p>
            </p:txBody>
          </p:sp>
          <p:sp>
            <p:nvSpPr>
              <p:cNvPr id="93" name="Freeform 26"/>
              <p:cNvSpPr/>
              <p:nvPr/>
            </p:nvSpPr>
            <p:spPr bwMode="auto">
              <a:xfrm>
                <a:off x="4513652" y="2612916"/>
                <a:ext cx="114518" cy="118766"/>
              </a:xfrm>
              <a:custGeom>
                <a:avLst/>
                <a:gdLst>
                  <a:gd name="T0" fmla="*/ 103 w 274"/>
                  <a:gd name="T1" fmla="*/ 284 h 284"/>
                  <a:gd name="T2" fmla="*/ 80 w 274"/>
                  <a:gd name="T3" fmla="*/ 273 h 284"/>
                  <a:gd name="T4" fmla="*/ 9 w 274"/>
                  <a:gd name="T5" fmla="*/ 178 h 284"/>
                  <a:gd name="T6" fmla="*/ 14 w 274"/>
                  <a:gd name="T7" fmla="*/ 139 h 284"/>
                  <a:gd name="T8" fmla="*/ 53 w 274"/>
                  <a:gd name="T9" fmla="*/ 145 h 284"/>
                  <a:gd name="T10" fmla="*/ 100 w 274"/>
                  <a:gd name="T11" fmla="*/ 207 h 284"/>
                  <a:gd name="T12" fmla="*/ 219 w 274"/>
                  <a:gd name="T13" fmla="*/ 17 h 284"/>
                  <a:gd name="T14" fmla="*/ 257 w 274"/>
                  <a:gd name="T15" fmla="*/ 8 h 284"/>
                  <a:gd name="T16" fmla="*/ 266 w 274"/>
                  <a:gd name="T17" fmla="*/ 47 h 284"/>
                  <a:gd name="T18" fmla="*/ 126 w 274"/>
                  <a:gd name="T19" fmla="*/ 271 h 284"/>
                  <a:gd name="T20" fmla="*/ 104 w 274"/>
                  <a:gd name="T21" fmla="*/ 284 h 284"/>
                  <a:gd name="T22" fmla="*/ 103 w 274"/>
                  <a:gd name="T23" fmla="*/ 284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chemeClr val="bg1"/>
              </a:solidFill>
              <a:ln>
                <a:noFill/>
              </a:ln>
            </p:spPr>
            <p:txBody>
              <a:bodyPr vert="horz" wrap="square" lIns="91440" tIns="45720" rIns="91440" bIns="45720" numCol="1" anchor="t" anchorCtr="0" compatLnSpc="1"/>
              <a:lstStyle/>
              <a:p>
                <a:endParaRPr lang="en-US" sz="1400" dirty="0">
                  <a:solidFill>
                    <a:prstClr val="black"/>
                  </a:solidFill>
                  <a:latin typeface="Agency FB" panose="020B0503020202020204" pitchFamily="34" charset="0"/>
                </a:endParaRPr>
              </a:p>
            </p:txBody>
          </p:sp>
        </p:grpSp>
        <p:sp>
          <p:nvSpPr>
            <p:cNvPr id="91" name="TextBox 90"/>
            <p:cNvSpPr txBox="1"/>
            <p:nvPr/>
          </p:nvSpPr>
          <p:spPr>
            <a:xfrm>
              <a:off x="1583525" y="1697648"/>
              <a:ext cx="9516745" cy="488950"/>
            </a:xfrm>
            <a:prstGeom prst="rect">
              <a:avLst/>
            </a:prstGeom>
            <a:noFill/>
          </p:spPr>
          <p:txBody>
            <a:bodyPr wrap="square" lIns="182843" tIns="91422" rIns="182843" bIns="91422" rtlCol="0">
              <a:spAutoFit/>
            </a:bodyPr>
            <a:lstStyle/>
            <a:p>
              <a:r>
                <a:rPr lang="zh-CN" altLang="en-US" sz="2000" b="1" dirty="0" smtClean="0">
                  <a:solidFill>
                    <a:srgbClr val="F79646"/>
                  </a:solidFill>
                  <a:latin typeface="微软雅黑" panose="020B0503020204020204" pitchFamily="34" charset="-122"/>
                  <a:ea typeface="微软雅黑" panose="020B0503020204020204" pitchFamily="34" charset="-122"/>
                  <a:cs typeface="Lato Regular"/>
                </a:rPr>
                <a:t>三、货币资金的内部控制与控制测试</a:t>
              </a:r>
              <a:endParaRPr lang="zh-CN" altLang="en-US" sz="2000" b="1" dirty="0">
                <a:solidFill>
                  <a:srgbClr val="F79646"/>
                </a:solidFill>
                <a:latin typeface="微软雅黑" panose="020B0503020204020204" pitchFamily="34" charset="-122"/>
                <a:ea typeface="微软雅黑" panose="020B0503020204020204" pitchFamily="34" charset="-122"/>
                <a:cs typeface="Lato Regular"/>
              </a:endParaRPr>
            </a:p>
          </p:txBody>
        </p:sp>
        <p:sp>
          <p:nvSpPr>
            <p:cNvPr id="2" name="TextBox 89"/>
            <p:cNvSpPr txBox="1"/>
            <p:nvPr/>
          </p:nvSpPr>
          <p:spPr>
            <a:xfrm>
              <a:off x="1582255" y="2953043"/>
              <a:ext cx="9517380" cy="3831818"/>
            </a:xfrm>
            <a:prstGeom prst="rect">
              <a:avLst/>
            </a:prstGeom>
            <a:noFill/>
          </p:spPr>
          <p:txBody>
            <a:bodyPr wrap="square" rtlCol="0">
              <a:spAutoFit/>
            </a:bodyPr>
            <a:lstStyle/>
            <a:p>
              <a:pPr indent="457200" algn="just" fontAlgn="auto">
                <a:lnSpc>
                  <a:spcPct val="150000"/>
                </a:lnSpc>
                <a:extLst>
                  <a:ext uri="{35155182-B16C-46BC-9424-99874614C6A1}">
                    <wpsdc:indentchars xmlns:wpsdc="http://www.wps.cn/officeDocument/2017/drawingmlCustomData" val="200" checksum="59296752"/>
                  </a:ext>
                </a:extLst>
              </a:pPr>
              <a:r>
                <a:rPr lang="en-US" altLang="zh-CN"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2. </a:t>
              </a:r>
              <a:r>
                <a:rPr lang="zh-CN" altLang="en-US"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现金和银行存款的管理</a:t>
              </a:r>
              <a:endParaRPr lang="zh-CN" altLang="en-US"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单位应当加强现金库存限额的管理，超过库存限额的现金应及时存入银行。</a:t>
              </a:r>
              <a:endParaRPr lang="zh-CN" altLang="en-US"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必须根据</a:t>
              </a:r>
              <a:r>
                <a:rPr lang="en-US" altLang="zh-CN"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a:t>
              </a:r>
              <a:r>
                <a:rPr lang="zh-CN" altLang="en-US"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现金管理暂行条例</a:t>
              </a:r>
              <a:r>
                <a:rPr lang="en-US" altLang="zh-CN"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a:t>
              </a:r>
              <a:r>
                <a:rPr lang="zh-CN" altLang="en-US"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的规定，结合本单位的实际情况，确定本单位现</a:t>
              </a:r>
              <a:endParaRPr lang="zh-CN" altLang="en-US"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金的开支范围。不属于现金开支范围的业务应当通过银行办理转账结算。单位现</a:t>
              </a:r>
              <a:endParaRPr lang="zh-CN" altLang="en-US"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金收入应当及时存入银行，不得用于直接支付单位自身的支出。因特殊情况需坐</a:t>
              </a:r>
              <a:endParaRPr lang="zh-CN" altLang="en-US"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支现金的，应事先报经开户银行审查批准。单位借出款项必须执行严格的授权批</a:t>
              </a:r>
              <a:endParaRPr lang="zh-CN" altLang="en-US"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准程序，严禁擅自挪用、借出货币资金。单位应当指定专人定期核对银行账户，</a:t>
              </a:r>
              <a:endParaRPr lang="zh-CN" altLang="en-US"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每月至少核对一次，编制银行存款余额调节表，使银行存款账面余额与银行对账</a:t>
              </a:r>
              <a:endParaRPr lang="zh-CN" altLang="en-US"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单调节相符。如调节不符，应查明原因，及时处理。</a:t>
              </a:r>
              <a:endParaRPr lang="zh-CN" altLang="en-US"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endParaRPr>
            </a:p>
          </p:txBody>
        </p:sp>
      </p:grpSp>
      <p:sp>
        <p:nvSpPr>
          <p:cNvPr id="31" name="矩形 30"/>
          <p:cNvSpPr/>
          <p:nvPr/>
        </p:nvSpPr>
        <p:spPr>
          <a:xfrm>
            <a:off x="539638" y="368862"/>
            <a:ext cx="252028" cy="252028"/>
          </a:xfrm>
          <a:prstGeom prst="rect">
            <a:avLst/>
          </a:prstGeom>
          <a:noFill/>
          <a:ln w="9525">
            <a:solidFill>
              <a:srgbClr val="F79646"/>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矩形 31"/>
          <p:cNvSpPr/>
          <p:nvPr/>
        </p:nvSpPr>
        <p:spPr>
          <a:xfrm>
            <a:off x="190550" y="116632"/>
            <a:ext cx="185641" cy="185641"/>
          </a:xfrm>
          <a:prstGeom prst="rect">
            <a:avLst/>
          </a:prstGeom>
          <a:noFill/>
          <a:ln w="9525">
            <a:solidFill>
              <a:schemeClr val="bg1">
                <a:lumMod val="85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矩形 32"/>
          <p:cNvSpPr/>
          <p:nvPr/>
        </p:nvSpPr>
        <p:spPr>
          <a:xfrm>
            <a:off x="317993" y="188640"/>
            <a:ext cx="360040" cy="360040"/>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Shape 54"/>
          <p:cNvSpPr txBox="1"/>
          <p:nvPr/>
        </p:nvSpPr>
        <p:spPr>
          <a:xfrm>
            <a:off x="838622" y="188640"/>
            <a:ext cx="4464496" cy="504056"/>
          </a:xfrm>
          <a:prstGeom prst="rect">
            <a:avLst/>
          </a:prstGeom>
        </p:spPr>
        <p:txBody>
          <a:bodyPr anchor="ctr" anchorCtr="0"/>
          <a:lstStyle>
            <a:lvl1pPr algn="ctr" defTabSz="914400" rtl="0" eaLnBrk="1" latinLnBrk="0" hangingPunct="1">
              <a:spcBef>
                <a:spcPct val="0"/>
              </a:spcBef>
              <a:buNone/>
              <a:defRPr sz="4400" kern="1200">
                <a:solidFill>
                  <a:schemeClr val="tx1"/>
                </a:solidFill>
                <a:latin typeface="+mj-lt"/>
                <a:ea typeface="+mj-ea"/>
                <a:cs typeface="+mj-cs"/>
              </a:defRPr>
            </a:lvl1pPr>
          </a:lstStyle>
          <a:p>
            <a:pPr>
              <a:lnSpc>
                <a:spcPct val="100000"/>
              </a:lnSpc>
            </a:pPr>
            <a:r>
              <a:rPr lang="zh-CN" altLang="en-US" sz="2000" dirty="0" smtClean="0">
                <a:solidFill>
                  <a:srgbClr val="F79646"/>
                </a:solidFill>
                <a:latin typeface="微软雅黑" panose="020B0503020204020204" pitchFamily="34" charset="-122"/>
                <a:ea typeface="微软雅黑" panose="020B0503020204020204" pitchFamily="34" charset="-122"/>
                <a:cs typeface="+mn-ea"/>
                <a:sym typeface="+mn-lt"/>
              </a:rPr>
              <a:t>任务一 货币资金的内部控制及其测试</a:t>
            </a:r>
            <a:endParaRPr lang="zh-CN" altLang="en-GB" sz="2000" dirty="0">
              <a:solidFill>
                <a:srgbClr val="F79646"/>
              </a:solidFill>
              <a:latin typeface="微软雅黑" panose="020B0503020204020204" pitchFamily="34" charset="-122"/>
              <a:ea typeface="微软雅黑" panose="020B0503020204020204" pitchFamily="34" charset="-122"/>
              <a:cs typeface="+mn-ea"/>
              <a:sym typeface="+mn-lt"/>
            </a:endParaRPr>
          </a:p>
        </p:txBody>
      </p:sp>
      <p:sp>
        <p:nvSpPr>
          <p:cNvPr id="35" name="矩形 34"/>
          <p:cNvSpPr/>
          <p:nvPr/>
        </p:nvSpPr>
        <p:spPr>
          <a:xfrm>
            <a:off x="5375126" y="188595"/>
            <a:ext cx="6814969" cy="360045"/>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p:cTn id="7" dur="500" fill="hold"/>
                                        <p:tgtEl>
                                          <p:spTgt spid="31"/>
                                        </p:tgtEl>
                                        <p:attrNameLst>
                                          <p:attrName>ppt_w</p:attrName>
                                        </p:attrNameLst>
                                      </p:cBhvr>
                                      <p:tavLst>
                                        <p:tav tm="0">
                                          <p:val>
                                            <p:fltVal val="0"/>
                                          </p:val>
                                        </p:tav>
                                        <p:tav tm="100000">
                                          <p:val>
                                            <p:strVal val="#ppt_w"/>
                                          </p:val>
                                        </p:tav>
                                      </p:tavLst>
                                    </p:anim>
                                    <p:anim calcmode="lin" valueType="num">
                                      <p:cBhvr>
                                        <p:cTn id="8" dur="500" fill="hold"/>
                                        <p:tgtEl>
                                          <p:spTgt spid="31"/>
                                        </p:tgtEl>
                                        <p:attrNameLst>
                                          <p:attrName>ppt_h</p:attrName>
                                        </p:attrNameLst>
                                      </p:cBhvr>
                                      <p:tavLst>
                                        <p:tav tm="0">
                                          <p:val>
                                            <p:fltVal val="0"/>
                                          </p:val>
                                        </p:tav>
                                        <p:tav tm="100000">
                                          <p:val>
                                            <p:strVal val="#ppt_h"/>
                                          </p:val>
                                        </p:tav>
                                      </p:tavLst>
                                    </p:anim>
                                    <p:animEffect transition="in" filter="fade">
                                      <p:cBhvr>
                                        <p:cTn id="9" dur="500"/>
                                        <p:tgtEl>
                                          <p:spTgt spid="31"/>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32"/>
                                        </p:tgtEl>
                                        <p:attrNameLst>
                                          <p:attrName>style.visibility</p:attrName>
                                        </p:attrNameLst>
                                      </p:cBhvr>
                                      <p:to>
                                        <p:strVal val="visible"/>
                                      </p:to>
                                    </p:set>
                                    <p:anim calcmode="lin" valueType="num">
                                      <p:cBhvr>
                                        <p:cTn id="12" dur="500" fill="hold"/>
                                        <p:tgtEl>
                                          <p:spTgt spid="32"/>
                                        </p:tgtEl>
                                        <p:attrNameLst>
                                          <p:attrName>ppt_w</p:attrName>
                                        </p:attrNameLst>
                                      </p:cBhvr>
                                      <p:tavLst>
                                        <p:tav tm="0">
                                          <p:val>
                                            <p:fltVal val="0"/>
                                          </p:val>
                                        </p:tav>
                                        <p:tav tm="100000">
                                          <p:val>
                                            <p:strVal val="#ppt_w"/>
                                          </p:val>
                                        </p:tav>
                                      </p:tavLst>
                                    </p:anim>
                                    <p:anim calcmode="lin" valueType="num">
                                      <p:cBhvr>
                                        <p:cTn id="13" dur="500" fill="hold"/>
                                        <p:tgtEl>
                                          <p:spTgt spid="32"/>
                                        </p:tgtEl>
                                        <p:attrNameLst>
                                          <p:attrName>ppt_h</p:attrName>
                                        </p:attrNameLst>
                                      </p:cBhvr>
                                      <p:tavLst>
                                        <p:tav tm="0">
                                          <p:val>
                                            <p:fltVal val="0"/>
                                          </p:val>
                                        </p:tav>
                                        <p:tav tm="100000">
                                          <p:val>
                                            <p:strVal val="#ppt_h"/>
                                          </p:val>
                                        </p:tav>
                                      </p:tavLst>
                                    </p:anim>
                                    <p:animEffect transition="in" filter="fade">
                                      <p:cBhvr>
                                        <p:cTn id="14" dur="500"/>
                                        <p:tgtEl>
                                          <p:spTgt spid="32"/>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33"/>
                                        </p:tgtEl>
                                        <p:attrNameLst>
                                          <p:attrName>style.visibility</p:attrName>
                                        </p:attrNameLst>
                                      </p:cBhvr>
                                      <p:to>
                                        <p:strVal val="visible"/>
                                      </p:to>
                                    </p:set>
                                    <p:anim calcmode="lin" valueType="num">
                                      <p:cBhvr>
                                        <p:cTn id="17" dur="500" fill="hold"/>
                                        <p:tgtEl>
                                          <p:spTgt spid="33"/>
                                        </p:tgtEl>
                                        <p:attrNameLst>
                                          <p:attrName>ppt_w</p:attrName>
                                        </p:attrNameLst>
                                      </p:cBhvr>
                                      <p:tavLst>
                                        <p:tav tm="0">
                                          <p:val>
                                            <p:fltVal val="0"/>
                                          </p:val>
                                        </p:tav>
                                        <p:tav tm="100000">
                                          <p:val>
                                            <p:strVal val="#ppt_w"/>
                                          </p:val>
                                        </p:tav>
                                      </p:tavLst>
                                    </p:anim>
                                    <p:anim calcmode="lin" valueType="num">
                                      <p:cBhvr>
                                        <p:cTn id="18" dur="500" fill="hold"/>
                                        <p:tgtEl>
                                          <p:spTgt spid="33"/>
                                        </p:tgtEl>
                                        <p:attrNameLst>
                                          <p:attrName>ppt_h</p:attrName>
                                        </p:attrNameLst>
                                      </p:cBhvr>
                                      <p:tavLst>
                                        <p:tav tm="0">
                                          <p:val>
                                            <p:fltVal val="0"/>
                                          </p:val>
                                        </p:tav>
                                        <p:tav tm="100000">
                                          <p:val>
                                            <p:strVal val="#ppt_h"/>
                                          </p:val>
                                        </p:tav>
                                      </p:tavLst>
                                    </p:anim>
                                    <p:animEffect transition="in" filter="fade">
                                      <p:cBhvr>
                                        <p:cTn id="19" dur="500"/>
                                        <p:tgtEl>
                                          <p:spTgt spid="33"/>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35"/>
                                        </p:tgtEl>
                                        <p:attrNameLst>
                                          <p:attrName>style.visibility</p:attrName>
                                        </p:attrNameLst>
                                      </p:cBhvr>
                                      <p:to>
                                        <p:strVal val="visible"/>
                                      </p:to>
                                    </p:set>
                                    <p:anim calcmode="lin" valueType="num">
                                      <p:cBhvr>
                                        <p:cTn id="22" dur="500" fill="hold"/>
                                        <p:tgtEl>
                                          <p:spTgt spid="35"/>
                                        </p:tgtEl>
                                        <p:attrNameLst>
                                          <p:attrName>ppt_w</p:attrName>
                                        </p:attrNameLst>
                                      </p:cBhvr>
                                      <p:tavLst>
                                        <p:tav tm="0">
                                          <p:val>
                                            <p:fltVal val="0"/>
                                          </p:val>
                                        </p:tav>
                                        <p:tav tm="100000">
                                          <p:val>
                                            <p:strVal val="#ppt_w"/>
                                          </p:val>
                                        </p:tav>
                                      </p:tavLst>
                                    </p:anim>
                                    <p:anim calcmode="lin" valueType="num">
                                      <p:cBhvr>
                                        <p:cTn id="23" dur="500" fill="hold"/>
                                        <p:tgtEl>
                                          <p:spTgt spid="35"/>
                                        </p:tgtEl>
                                        <p:attrNameLst>
                                          <p:attrName>ppt_h</p:attrName>
                                        </p:attrNameLst>
                                      </p:cBhvr>
                                      <p:tavLst>
                                        <p:tav tm="0">
                                          <p:val>
                                            <p:fltVal val="0"/>
                                          </p:val>
                                        </p:tav>
                                        <p:tav tm="100000">
                                          <p:val>
                                            <p:strVal val="#ppt_h"/>
                                          </p:val>
                                        </p:tav>
                                      </p:tavLst>
                                    </p:anim>
                                    <p:animEffect transition="in" filter="fade">
                                      <p:cBhvr>
                                        <p:cTn id="24" dur="500"/>
                                        <p:tgtEl>
                                          <p:spTgt spid="35"/>
                                        </p:tgtEl>
                                      </p:cBhvr>
                                    </p:animEffect>
                                  </p:childTnLst>
                                </p:cTn>
                              </p:par>
                            </p:childTnLst>
                          </p:cTn>
                        </p:par>
                        <p:par>
                          <p:cTn id="25" fill="hold">
                            <p:stCondLst>
                              <p:cond delay="500"/>
                            </p:stCondLst>
                            <p:childTnLst>
                              <p:par>
                                <p:cTn id="26" presetID="10" presetClass="entr" presetSubtype="0" fill="hold" grpId="0" nodeType="afterEffect">
                                  <p:stCondLst>
                                    <p:cond delay="0"/>
                                  </p:stCondLst>
                                  <p:childTnLst>
                                    <p:set>
                                      <p:cBhvr>
                                        <p:cTn id="27" dur="1" fill="hold">
                                          <p:stCondLst>
                                            <p:cond delay="0"/>
                                          </p:stCondLst>
                                        </p:cTn>
                                        <p:tgtEl>
                                          <p:spTgt spid="34"/>
                                        </p:tgtEl>
                                        <p:attrNameLst>
                                          <p:attrName>style.visibility</p:attrName>
                                        </p:attrNameLst>
                                      </p:cBhvr>
                                      <p:to>
                                        <p:strVal val="visible"/>
                                      </p:to>
                                    </p:set>
                                    <p:animEffect transition="in" filter="fade">
                                      <p:cBhvr>
                                        <p:cTn id="28" dur="500"/>
                                        <p:tgtEl>
                                          <p:spTgt spid="34"/>
                                        </p:tgtEl>
                                      </p:cBhvr>
                                    </p:animEffect>
                                  </p:childTnLst>
                                </p:cTn>
                              </p:par>
                              <p:par>
                                <p:cTn id="29" presetID="42" presetClass="entr" presetSubtype="0" fill="hold" nodeType="withEffect">
                                  <p:stCondLst>
                                    <p:cond delay="500"/>
                                  </p:stCondLst>
                                  <p:childTnLst>
                                    <p:set>
                                      <p:cBhvr>
                                        <p:cTn id="30" dur="1" fill="hold">
                                          <p:stCondLst>
                                            <p:cond delay="0"/>
                                          </p:stCondLst>
                                        </p:cTn>
                                        <p:tgtEl>
                                          <p:spTgt spid="3"/>
                                        </p:tgtEl>
                                        <p:attrNameLst>
                                          <p:attrName>style.visibility</p:attrName>
                                        </p:attrNameLst>
                                      </p:cBhvr>
                                      <p:to>
                                        <p:strVal val="visible"/>
                                      </p:to>
                                    </p:set>
                                    <p:animEffect transition="in" filter="fade">
                                      <p:cBhvr>
                                        <p:cTn id="31" dur="1000"/>
                                        <p:tgtEl>
                                          <p:spTgt spid="3"/>
                                        </p:tgtEl>
                                      </p:cBhvr>
                                    </p:animEffect>
                                    <p:anim calcmode="lin" valueType="num">
                                      <p:cBhvr>
                                        <p:cTn id="32" dur="1000" fill="hold"/>
                                        <p:tgtEl>
                                          <p:spTgt spid="3"/>
                                        </p:tgtEl>
                                        <p:attrNameLst>
                                          <p:attrName>ppt_x</p:attrName>
                                        </p:attrNameLst>
                                      </p:cBhvr>
                                      <p:tavLst>
                                        <p:tav tm="0">
                                          <p:val>
                                            <p:strVal val="#ppt_x"/>
                                          </p:val>
                                        </p:tav>
                                        <p:tav tm="100000">
                                          <p:val>
                                            <p:strVal val="#ppt_x"/>
                                          </p:val>
                                        </p:tav>
                                      </p:tavLst>
                                    </p:anim>
                                    <p:anim calcmode="lin" valueType="num">
                                      <p:cBhvr>
                                        <p:cTn id="33"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bldLvl="0" animBg="1"/>
      <p:bldP spid="32" grpId="0" bldLvl="0" animBg="1"/>
      <p:bldP spid="33" grpId="0" bldLvl="0" animBg="1"/>
      <p:bldP spid="34" grpId="0"/>
      <p:bldP spid="35"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87"/>
          <p:cNvGrpSpPr/>
          <p:nvPr/>
        </p:nvGrpSpPr>
        <p:grpSpPr>
          <a:xfrm>
            <a:off x="791829" y="1323784"/>
            <a:ext cx="10153650" cy="4234598"/>
            <a:chOff x="946620" y="1670343"/>
            <a:chExt cx="10153650" cy="4234598"/>
          </a:xfrm>
        </p:grpSpPr>
        <p:grpSp>
          <p:nvGrpSpPr>
            <p:cNvPr id="4" name="Group 332"/>
            <p:cNvGrpSpPr>
              <a:grpSpLocks noChangeAspect="1"/>
            </p:cNvGrpSpPr>
            <p:nvPr/>
          </p:nvGrpSpPr>
          <p:grpSpPr>
            <a:xfrm>
              <a:off x="946620" y="1670343"/>
              <a:ext cx="540000" cy="540000"/>
              <a:chOff x="4421584" y="2527234"/>
              <a:chExt cx="288476" cy="288476"/>
            </a:xfrm>
          </p:grpSpPr>
          <p:sp>
            <p:nvSpPr>
              <p:cNvPr id="92" name="Oval 59"/>
              <p:cNvSpPr/>
              <p:nvPr/>
            </p:nvSpPr>
            <p:spPr>
              <a:xfrm>
                <a:off x="4421584" y="2527234"/>
                <a:ext cx="288476" cy="288476"/>
              </a:xfrm>
              <a:prstGeom prst="ellipse">
                <a:avLst/>
              </a:prstGeom>
              <a:gradFill flip="none" rotWithShape="1">
                <a:gsLst>
                  <a:gs pos="0">
                    <a:srgbClr val="F79646"/>
                  </a:gs>
                  <a:gs pos="100000">
                    <a:srgbClr val="F79646"/>
                  </a:gs>
                </a:gsLst>
                <a:lin ang="7200000" scaled="0"/>
                <a:tileRect/>
              </a:gradFill>
              <a:ln>
                <a:no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solidFill>
                    <a:prstClr val="white"/>
                  </a:solidFill>
                  <a:latin typeface="Agency FB" panose="020B0503020202020204" pitchFamily="34" charset="0"/>
                </a:endParaRPr>
              </a:p>
            </p:txBody>
          </p:sp>
          <p:sp>
            <p:nvSpPr>
              <p:cNvPr id="93" name="Freeform 26"/>
              <p:cNvSpPr/>
              <p:nvPr/>
            </p:nvSpPr>
            <p:spPr bwMode="auto">
              <a:xfrm>
                <a:off x="4513652" y="2612916"/>
                <a:ext cx="114518" cy="118766"/>
              </a:xfrm>
              <a:custGeom>
                <a:avLst/>
                <a:gdLst>
                  <a:gd name="T0" fmla="*/ 103 w 274"/>
                  <a:gd name="T1" fmla="*/ 284 h 284"/>
                  <a:gd name="T2" fmla="*/ 80 w 274"/>
                  <a:gd name="T3" fmla="*/ 273 h 284"/>
                  <a:gd name="T4" fmla="*/ 9 w 274"/>
                  <a:gd name="T5" fmla="*/ 178 h 284"/>
                  <a:gd name="T6" fmla="*/ 14 w 274"/>
                  <a:gd name="T7" fmla="*/ 139 h 284"/>
                  <a:gd name="T8" fmla="*/ 53 w 274"/>
                  <a:gd name="T9" fmla="*/ 145 h 284"/>
                  <a:gd name="T10" fmla="*/ 100 w 274"/>
                  <a:gd name="T11" fmla="*/ 207 h 284"/>
                  <a:gd name="T12" fmla="*/ 219 w 274"/>
                  <a:gd name="T13" fmla="*/ 17 h 284"/>
                  <a:gd name="T14" fmla="*/ 257 w 274"/>
                  <a:gd name="T15" fmla="*/ 8 h 284"/>
                  <a:gd name="T16" fmla="*/ 266 w 274"/>
                  <a:gd name="T17" fmla="*/ 47 h 284"/>
                  <a:gd name="T18" fmla="*/ 126 w 274"/>
                  <a:gd name="T19" fmla="*/ 271 h 284"/>
                  <a:gd name="T20" fmla="*/ 104 w 274"/>
                  <a:gd name="T21" fmla="*/ 284 h 284"/>
                  <a:gd name="T22" fmla="*/ 103 w 274"/>
                  <a:gd name="T23" fmla="*/ 284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chemeClr val="bg1"/>
              </a:solidFill>
              <a:ln>
                <a:noFill/>
              </a:ln>
            </p:spPr>
            <p:txBody>
              <a:bodyPr vert="horz" wrap="square" lIns="91440" tIns="45720" rIns="91440" bIns="45720" numCol="1" anchor="t" anchorCtr="0" compatLnSpc="1"/>
              <a:lstStyle/>
              <a:p>
                <a:endParaRPr lang="en-US" sz="1400" dirty="0">
                  <a:solidFill>
                    <a:prstClr val="black"/>
                  </a:solidFill>
                  <a:latin typeface="Agency FB" panose="020B0503020202020204" pitchFamily="34" charset="0"/>
                </a:endParaRPr>
              </a:p>
            </p:txBody>
          </p:sp>
        </p:grpSp>
        <p:sp>
          <p:nvSpPr>
            <p:cNvPr id="91" name="TextBox 90"/>
            <p:cNvSpPr txBox="1"/>
            <p:nvPr/>
          </p:nvSpPr>
          <p:spPr>
            <a:xfrm>
              <a:off x="1583525" y="1697648"/>
              <a:ext cx="9516745" cy="488950"/>
            </a:xfrm>
            <a:prstGeom prst="rect">
              <a:avLst/>
            </a:prstGeom>
            <a:noFill/>
          </p:spPr>
          <p:txBody>
            <a:bodyPr wrap="square" lIns="182843" tIns="91422" rIns="182843" bIns="91422" rtlCol="0">
              <a:spAutoFit/>
            </a:bodyPr>
            <a:lstStyle/>
            <a:p>
              <a:r>
                <a:rPr lang="zh-CN" altLang="en-US" sz="2000" b="1" dirty="0" smtClean="0">
                  <a:solidFill>
                    <a:srgbClr val="F79646"/>
                  </a:solidFill>
                  <a:latin typeface="微软雅黑" panose="020B0503020204020204" pitchFamily="34" charset="-122"/>
                  <a:ea typeface="微软雅黑" panose="020B0503020204020204" pitchFamily="34" charset="-122"/>
                  <a:cs typeface="Lato Regular"/>
                </a:rPr>
                <a:t>三、货币资金的内部控制与控制测试</a:t>
              </a:r>
              <a:endParaRPr lang="zh-CN" altLang="en-US" sz="2000" b="1" dirty="0">
                <a:solidFill>
                  <a:srgbClr val="F79646"/>
                </a:solidFill>
                <a:latin typeface="微软雅黑" panose="020B0503020204020204" pitchFamily="34" charset="-122"/>
                <a:ea typeface="微软雅黑" panose="020B0503020204020204" pitchFamily="34" charset="-122"/>
                <a:cs typeface="Lato Regular"/>
              </a:endParaRPr>
            </a:p>
          </p:txBody>
        </p:sp>
        <p:sp>
          <p:nvSpPr>
            <p:cNvPr id="2" name="TextBox 89"/>
            <p:cNvSpPr txBox="1"/>
            <p:nvPr/>
          </p:nvSpPr>
          <p:spPr>
            <a:xfrm>
              <a:off x="1582255" y="2953043"/>
              <a:ext cx="9517380" cy="2951898"/>
            </a:xfrm>
            <a:prstGeom prst="rect">
              <a:avLst/>
            </a:prstGeom>
            <a:noFill/>
          </p:spPr>
          <p:txBody>
            <a:bodyPr wrap="square" rtlCol="0">
              <a:spAutoFit/>
            </a:bodyPr>
            <a:lstStyle/>
            <a:p>
              <a:pPr indent="457200" algn="just" fontAlgn="auto">
                <a:lnSpc>
                  <a:spcPct val="150000"/>
                </a:lnSpc>
                <a:extLst>
                  <a:ext uri="{35155182-B16C-46BC-9424-99874614C6A1}">
                    <wpsdc:indentchars xmlns:wpsdc="http://www.wps.cn/officeDocument/2017/drawingmlCustomData" val="200" checksum="59296752"/>
                  </a:ext>
                </a:extLst>
              </a:pPr>
              <a:r>
                <a:rPr lang="en-US" altLang="zh-CN"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3. </a:t>
              </a:r>
              <a:r>
                <a:rPr lang="zh-CN" altLang="en-US"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票据及有关印章的管理</a:t>
              </a:r>
              <a:endParaRPr lang="zh-CN" altLang="en-US"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单位应当加强与货币资金相关的票据的管理，明确各种票据的购买、保管、</a:t>
              </a:r>
              <a:endParaRPr lang="zh-CN" altLang="en-US"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领用、背书转让、注销等环节的职责权限和程序，并专设登记簿进行记录，防止</a:t>
              </a:r>
              <a:endParaRPr lang="zh-CN" altLang="en-US"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空白票据的遗失和被盗用。单位应当加强银行预留印鉴的管理。财务专用章应由</a:t>
              </a:r>
              <a:endParaRPr lang="zh-CN" altLang="en-US"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专人保管，个人名章必须由本人或其授权人员保管。严禁一人保管支付款项所需</a:t>
              </a:r>
              <a:endParaRPr lang="zh-CN" altLang="en-US"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的全部印章。按规定需要有关负责人签字或盖章的经济业务，必须严格履行签字</a:t>
              </a:r>
              <a:endParaRPr lang="zh-CN" altLang="en-US"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或盖章手续。</a:t>
              </a:r>
              <a:endParaRPr lang="zh-CN" altLang="en-US"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endParaRPr>
            </a:p>
          </p:txBody>
        </p:sp>
      </p:grpSp>
      <p:sp>
        <p:nvSpPr>
          <p:cNvPr id="31" name="矩形 30"/>
          <p:cNvSpPr/>
          <p:nvPr/>
        </p:nvSpPr>
        <p:spPr>
          <a:xfrm>
            <a:off x="539638" y="368862"/>
            <a:ext cx="252028" cy="252028"/>
          </a:xfrm>
          <a:prstGeom prst="rect">
            <a:avLst/>
          </a:prstGeom>
          <a:noFill/>
          <a:ln w="9525">
            <a:solidFill>
              <a:srgbClr val="F79646"/>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矩形 31"/>
          <p:cNvSpPr/>
          <p:nvPr/>
        </p:nvSpPr>
        <p:spPr>
          <a:xfrm>
            <a:off x="190550" y="116632"/>
            <a:ext cx="185641" cy="185641"/>
          </a:xfrm>
          <a:prstGeom prst="rect">
            <a:avLst/>
          </a:prstGeom>
          <a:noFill/>
          <a:ln w="9525">
            <a:solidFill>
              <a:schemeClr val="bg1">
                <a:lumMod val="85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矩形 32"/>
          <p:cNvSpPr/>
          <p:nvPr/>
        </p:nvSpPr>
        <p:spPr>
          <a:xfrm>
            <a:off x="317993" y="188640"/>
            <a:ext cx="360040" cy="360040"/>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Shape 54"/>
          <p:cNvSpPr txBox="1"/>
          <p:nvPr/>
        </p:nvSpPr>
        <p:spPr>
          <a:xfrm>
            <a:off x="838622" y="188640"/>
            <a:ext cx="4464496" cy="504056"/>
          </a:xfrm>
          <a:prstGeom prst="rect">
            <a:avLst/>
          </a:prstGeom>
        </p:spPr>
        <p:txBody>
          <a:bodyPr anchor="ctr" anchorCtr="0"/>
          <a:lstStyle>
            <a:lvl1pPr algn="ctr" defTabSz="914400" rtl="0" eaLnBrk="1" latinLnBrk="0" hangingPunct="1">
              <a:spcBef>
                <a:spcPct val="0"/>
              </a:spcBef>
              <a:buNone/>
              <a:defRPr sz="4400" kern="1200">
                <a:solidFill>
                  <a:schemeClr val="tx1"/>
                </a:solidFill>
                <a:latin typeface="+mj-lt"/>
                <a:ea typeface="+mj-ea"/>
                <a:cs typeface="+mj-cs"/>
              </a:defRPr>
            </a:lvl1pPr>
          </a:lstStyle>
          <a:p>
            <a:pPr>
              <a:lnSpc>
                <a:spcPct val="100000"/>
              </a:lnSpc>
            </a:pPr>
            <a:r>
              <a:rPr lang="zh-CN" altLang="en-US" sz="2000" dirty="0" smtClean="0">
                <a:solidFill>
                  <a:srgbClr val="F79646"/>
                </a:solidFill>
                <a:latin typeface="微软雅黑" panose="020B0503020204020204" pitchFamily="34" charset="-122"/>
                <a:ea typeface="微软雅黑" panose="020B0503020204020204" pitchFamily="34" charset="-122"/>
                <a:cs typeface="+mn-ea"/>
                <a:sym typeface="+mn-lt"/>
              </a:rPr>
              <a:t>任务一 货币资金的内部控制及其测试</a:t>
            </a:r>
            <a:endParaRPr lang="zh-CN" altLang="en-GB" sz="2000" dirty="0">
              <a:solidFill>
                <a:srgbClr val="F79646"/>
              </a:solidFill>
              <a:latin typeface="微软雅黑" panose="020B0503020204020204" pitchFamily="34" charset="-122"/>
              <a:ea typeface="微软雅黑" panose="020B0503020204020204" pitchFamily="34" charset="-122"/>
              <a:cs typeface="+mn-ea"/>
              <a:sym typeface="+mn-lt"/>
            </a:endParaRPr>
          </a:p>
        </p:txBody>
      </p:sp>
      <p:sp>
        <p:nvSpPr>
          <p:cNvPr id="35" name="矩形 34"/>
          <p:cNvSpPr/>
          <p:nvPr/>
        </p:nvSpPr>
        <p:spPr>
          <a:xfrm>
            <a:off x="5375126" y="188595"/>
            <a:ext cx="6814969" cy="360045"/>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p:cTn id="7" dur="500" fill="hold"/>
                                        <p:tgtEl>
                                          <p:spTgt spid="31"/>
                                        </p:tgtEl>
                                        <p:attrNameLst>
                                          <p:attrName>ppt_w</p:attrName>
                                        </p:attrNameLst>
                                      </p:cBhvr>
                                      <p:tavLst>
                                        <p:tav tm="0">
                                          <p:val>
                                            <p:fltVal val="0"/>
                                          </p:val>
                                        </p:tav>
                                        <p:tav tm="100000">
                                          <p:val>
                                            <p:strVal val="#ppt_w"/>
                                          </p:val>
                                        </p:tav>
                                      </p:tavLst>
                                    </p:anim>
                                    <p:anim calcmode="lin" valueType="num">
                                      <p:cBhvr>
                                        <p:cTn id="8" dur="500" fill="hold"/>
                                        <p:tgtEl>
                                          <p:spTgt spid="31"/>
                                        </p:tgtEl>
                                        <p:attrNameLst>
                                          <p:attrName>ppt_h</p:attrName>
                                        </p:attrNameLst>
                                      </p:cBhvr>
                                      <p:tavLst>
                                        <p:tav tm="0">
                                          <p:val>
                                            <p:fltVal val="0"/>
                                          </p:val>
                                        </p:tav>
                                        <p:tav tm="100000">
                                          <p:val>
                                            <p:strVal val="#ppt_h"/>
                                          </p:val>
                                        </p:tav>
                                      </p:tavLst>
                                    </p:anim>
                                    <p:animEffect transition="in" filter="fade">
                                      <p:cBhvr>
                                        <p:cTn id="9" dur="500"/>
                                        <p:tgtEl>
                                          <p:spTgt spid="31"/>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32"/>
                                        </p:tgtEl>
                                        <p:attrNameLst>
                                          <p:attrName>style.visibility</p:attrName>
                                        </p:attrNameLst>
                                      </p:cBhvr>
                                      <p:to>
                                        <p:strVal val="visible"/>
                                      </p:to>
                                    </p:set>
                                    <p:anim calcmode="lin" valueType="num">
                                      <p:cBhvr>
                                        <p:cTn id="12" dur="500" fill="hold"/>
                                        <p:tgtEl>
                                          <p:spTgt spid="32"/>
                                        </p:tgtEl>
                                        <p:attrNameLst>
                                          <p:attrName>ppt_w</p:attrName>
                                        </p:attrNameLst>
                                      </p:cBhvr>
                                      <p:tavLst>
                                        <p:tav tm="0">
                                          <p:val>
                                            <p:fltVal val="0"/>
                                          </p:val>
                                        </p:tav>
                                        <p:tav tm="100000">
                                          <p:val>
                                            <p:strVal val="#ppt_w"/>
                                          </p:val>
                                        </p:tav>
                                      </p:tavLst>
                                    </p:anim>
                                    <p:anim calcmode="lin" valueType="num">
                                      <p:cBhvr>
                                        <p:cTn id="13" dur="500" fill="hold"/>
                                        <p:tgtEl>
                                          <p:spTgt spid="32"/>
                                        </p:tgtEl>
                                        <p:attrNameLst>
                                          <p:attrName>ppt_h</p:attrName>
                                        </p:attrNameLst>
                                      </p:cBhvr>
                                      <p:tavLst>
                                        <p:tav tm="0">
                                          <p:val>
                                            <p:fltVal val="0"/>
                                          </p:val>
                                        </p:tav>
                                        <p:tav tm="100000">
                                          <p:val>
                                            <p:strVal val="#ppt_h"/>
                                          </p:val>
                                        </p:tav>
                                      </p:tavLst>
                                    </p:anim>
                                    <p:animEffect transition="in" filter="fade">
                                      <p:cBhvr>
                                        <p:cTn id="14" dur="500"/>
                                        <p:tgtEl>
                                          <p:spTgt spid="32"/>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33"/>
                                        </p:tgtEl>
                                        <p:attrNameLst>
                                          <p:attrName>style.visibility</p:attrName>
                                        </p:attrNameLst>
                                      </p:cBhvr>
                                      <p:to>
                                        <p:strVal val="visible"/>
                                      </p:to>
                                    </p:set>
                                    <p:anim calcmode="lin" valueType="num">
                                      <p:cBhvr>
                                        <p:cTn id="17" dur="500" fill="hold"/>
                                        <p:tgtEl>
                                          <p:spTgt spid="33"/>
                                        </p:tgtEl>
                                        <p:attrNameLst>
                                          <p:attrName>ppt_w</p:attrName>
                                        </p:attrNameLst>
                                      </p:cBhvr>
                                      <p:tavLst>
                                        <p:tav tm="0">
                                          <p:val>
                                            <p:fltVal val="0"/>
                                          </p:val>
                                        </p:tav>
                                        <p:tav tm="100000">
                                          <p:val>
                                            <p:strVal val="#ppt_w"/>
                                          </p:val>
                                        </p:tav>
                                      </p:tavLst>
                                    </p:anim>
                                    <p:anim calcmode="lin" valueType="num">
                                      <p:cBhvr>
                                        <p:cTn id="18" dur="500" fill="hold"/>
                                        <p:tgtEl>
                                          <p:spTgt spid="33"/>
                                        </p:tgtEl>
                                        <p:attrNameLst>
                                          <p:attrName>ppt_h</p:attrName>
                                        </p:attrNameLst>
                                      </p:cBhvr>
                                      <p:tavLst>
                                        <p:tav tm="0">
                                          <p:val>
                                            <p:fltVal val="0"/>
                                          </p:val>
                                        </p:tav>
                                        <p:tav tm="100000">
                                          <p:val>
                                            <p:strVal val="#ppt_h"/>
                                          </p:val>
                                        </p:tav>
                                      </p:tavLst>
                                    </p:anim>
                                    <p:animEffect transition="in" filter="fade">
                                      <p:cBhvr>
                                        <p:cTn id="19" dur="500"/>
                                        <p:tgtEl>
                                          <p:spTgt spid="33"/>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35"/>
                                        </p:tgtEl>
                                        <p:attrNameLst>
                                          <p:attrName>style.visibility</p:attrName>
                                        </p:attrNameLst>
                                      </p:cBhvr>
                                      <p:to>
                                        <p:strVal val="visible"/>
                                      </p:to>
                                    </p:set>
                                    <p:anim calcmode="lin" valueType="num">
                                      <p:cBhvr>
                                        <p:cTn id="22" dur="500" fill="hold"/>
                                        <p:tgtEl>
                                          <p:spTgt spid="35"/>
                                        </p:tgtEl>
                                        <p:attrNameLst>
                                          <p:attrName>ppt_w</p:attrName>
                                        </p:attrNameLst>
                                      </p:cBhvr>
                                      <p:tavLst>
                                        <p:tav tm="0">
                                          <p:val>
                                            <p:fltVal val="0"/>
                                          </p:val>
                                        </p:tav>
                                        <p:tav tm="100000">
                                          <p:val>
                                            <p:strVal val="#ppt_w"/>
                                          </p:val>
                                        </p:tav>
                                      </p:tavLst>
                                    </p:anim>
                                    <p:anim calcmode="lin" valueType="num">
                                      <p:cBhvr>
                                        <p:cTn id="23" dur="500" fill="hold"/>
                                        <p:tgtEl>
                                          <p:spTgt spid="35"/>
                                        </p:tgtEl>
                                        <p:attrNameLst>
                                          <p:attrName>ppt_h</p:attrName>
                                        </p:attrNameLst>
                                      </p:cBhvr>
                                      <p:tavLst>
                                        <p:tav tm="0">
                                          <p:val>
                                            <p:fltVal val="0"/>
                                          </p:val>
                                        </p:tav>
                                        <p:tav tm="100000">
                                          <p:val>
                                            <p:strVal val="#ppt_h"/>
                                          </p:val>
                                        </p:tav>
                                      </p:tavLst>
                                    </p:anim>
                                    <p:animEffect transition="in" filter="fade">
                                      <p:cBhvr>
                                        <p:cTn id="24" dur="500"/>
                                        <p:tgtEl>
                                          <p:spTgt spid="35"/>
                                        </p:tgtEl>
                                      </p:cBhvr>
                                    </p:animEffect>
                                  </p:childTnLst>
                                </p:cTn>
                              </p:par>
                            </p:childTnLst>
                          </p:cTn>
                        </p:par>
                        <p:par>
                          <p:cTn id="25" fill="hold">
                            <p:stCondLst>
                              <p:cond delay="500"/>
                            </p:stCondLst>
                            <p:childTnLst>
                              <p:par>
                                <p:cTn id="26" presetID="10" presetClass="entr" presetSubtype="0" fill="hold" grpId="0" nodeType="afterEffect">
                                  <p:stCondLst>
                                    <p:cond delay="0"/>
                                  </p:stCondLst>
                                  <p:childTnLst>
                                    <p:set>
                                      <p:cBhvr>
                                        <p:cTn id="27" dur="1" fill="hold">
                                          <p:stCondLst>
                                            <p:cond delay="0"/>
                                          </p:stCondLst>
                                        </p:cTn>
                                        <p:tgtEl>
                                          <p:spTgt spid="34"/>
                                        </p:tgtEl>
                                        <p:attrNameLst>
                                          <p:attrName>style.visibility</p:attrName>
                                        </p:attrNameLst>
                                      </p:cBhvr>
                                      <p:to>
                                        <p:strVal val="visible"/>
                                      </p:to>
                                    </p:set>
                                    <p:animEffect transition="in" filter="fade">
                                      <p:cBhvr>
                                        <p:cTn id="28" dur="500"/>
                                        <p:tgtEl>
                                          <p:spTgt spid="34"/>
                                        </p:tgtEl>
                                      </p:cBhvr>
                                    </p:animEffect>
                                  </p:childTnLst>
                                </p:cTn>
                              </p:par>
                              <p:par>
                                <p:cTn id="29" presetID="42" presetClass="entr" presetSubtype="0" fill="hold" nodeType="withEffect">
                                  <p:stCondLst>
                                    <p:cond delay="500"/>
                                  </p:stCondLst>
                                  <p:childTnLst>
                                    <p:set>
                                      <p:cBhvr>
                                        <p:cTn id="30" dur="1" fill="hold">
                                          <p:stCondLst>
                                            <p:cond delay="0"/>
                                          </p:stCondLst>
                                        </p:cTn>
                                        <p:tgtEl>
                                          <p:spTgt spid="3"/>
                                        </p:tgtEl>
                                        <p:attrNameLst>
                                          <p:attrName>style.visibility</p:attrName>
                                        </p:attrNameLst>
                                      </p:cBhvr>
                                      <p:to>
                                        <p:strVal val="visible"/>
                                      </p:to>
                                    </p:set>
                                    <p:animEffect transition="in" filter="fade">
                                      <p:cBhvr>
                                        <p:cTn id="31" dur="1000"/>
                                        <p:tgtEl>
                                          <p:spTgt spid="3"/>
                                        </p:tgtEl>
                                      </p:cBhvr>
                                    </p:animEffect>
                                    <p:anim calcmode="lin" valueType="num">
                                      <p:cBhvr>
                                        <p:cTn id="32" dur="1000" fill="hold"/>
                                        <p:tgtEl>
                                          <p:spTgt spid="3"/>
                                        </p:tgtEl>
                                        <p:attrNameLst>
                                          <p:attrName>ppt_x</p:attrName>
                                        </p:attrNameLst>
                                      </p:cBhvr>
                                      <p:tavLst>
                                        <p:tav tm="0">
                                          <p:val>
                                            <p:strVal val="#ppt_x"/>
                                          </p:val>
                                        </p:tav>
                                        <p:tav tm="100000">
                                          <p:val>
                                            <p:strVal val="#ppt_x"/>
                                          </p:val>
                                        </p:tav>
                                      </p:tavLst>
                                    </p:anim>
                                    <p:anim calcmode="lin" valueType="num">
                                      <p:cBhvr>
                                        <p:cTn id="33"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bldLvl="0" animBg="1"/>
      <p:bldP spid="32" grpId="0" bldLvl="0" animBg="1"/>
      <p:bldP spid="33" grpId="0" bldLvl="0" animBg="1"/>
      <p:bldP spid="34" grpId="0"/>
      <p:bldP spid="35"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87"/>
          <p:cNvGrpSpPr/>
          <p:nvPr/>
        </p:nvGrpSpPr>
        <p:grpSpPr>
          <a:xfrm>
            <a:off x="791829" y="1323784"/>
            <a:ext cx="10153650" cy="3037026"/>
            <a:chOff x="946620" y="1670343"/>
            <a:chExt cx="10153650" cy="3037026"/>
          </a:xfrm>
        </p:grpSpPr>
        <p:grpSp>
          <p:nvGrpSpPr>
            <p:cNvPr id="4" name="Group 332"/>
            <p:cNvGrpSpPr>
              <a:grpSpLocks noChangeAspect="1"/>
            </p:cNvGrpSpPr>
            <p:nvPr/>
          </p:nvGrpSpPr>
          <p:grpSpPr>
            <a:xfrm>
              <a:off x="946620" y="1670343"/>
              <a:ext cx="540000" cy="540000"/>
              <a:chOff x="4421584" y="2527234"/>
              <a:chExt cx="288476" cy="288476"/>
            </a:xfrm>
          </p:grpSpPr>
          <p:sp>
            <p:nvSpPr>
              <p:cNvPr id="92" name="Oval 59"/>
              <p:cNvSpPr/>
              <p:nvPr/>
            </p:nvSpPr>
            <p:spPr>
              <a:xfrm>
                <a:off x="4421584" y="2527234"/>
                <a:ext cx="288476" cy="288476"/>
              </a:xfrm>
              <a:prstGeom prst="ellipse">
                <a:avLst/>
              </a:prstGeom>
              <a:gradFill flip="none" rotWithShape="1">
                <a:gsLst>
                  <a:gs pos="0">
                    <a:srgbClr val="F79646"/>
                  </a:gs>
                  <a:gs pos="100000">
                    <a:srgbClr val="F79646"/>
                  </a:gs>
                </a:gsLst>
                <a:lin ang="7200000" scaled="0"/>
                <a:tileRect/>
              </a:gradFill>
              <a:ln>
                <a:no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solidFill>
                    <a:prstClr val="white"/>
                  </a:solidFill>
                  <a:latin typeface="Agency FB" panose="020B0503020202020204" pitchFamily="34" charset="0"/>
                </a:endParaRPr>
              </a:p>
            </p:txBody>
          </p:sp>
          <p:sp>
            <p:nvSpPr>
              <p:cNvPr id="93" name="Freeform 26"/>
              <p:cNvSpPr/>
              <p:nvPr/>
            </p:nvSpPr>
            <p:spPr bwMode="auto">
              <a:xfrm>
                <a:off x="4513652" y="2612916"/>
                <a:ext cx="114518" cy="118766"/>
              </a:xfrm>
              <a:custGeom>
                <a:avLst/>
                <a:gdLst>
                  <a:gd name="T0" fmla="*/ 103 w 274"/>
                  <a:gd name="T1" fmla="*/ 284 h 284"/>
                  <a:gd name="T2" fmla="*/ 80 w 274"/>
                  <a:gd name="T3" fmla="*/ 273 h 284"/>
                  <a:gd name="T4" fmla="*/ 9 w 274"/>
                  <a:gd name="T5" fmla="*/ 178 h 284"/>
                  <a:gd name="T6" fmla="*/ 14 w 274"/>
                  <a:gd name="T7" fmla="*/ 139 h 284"/>
                  <a:gd name="T8" fmla="*/ 53 w 274"/>
                  <a:gd name="T9" fmla="*/ 145 h 284"/>
                  <a:gd name="T10" fmla="*/ 100 w 274"/>
                  <a:gd name="T11" fmla="*/ 207 h 284"/>
                  <a:gd name="T12" fmla="*/ 219 w 274"/>
                  <a:gd name="T13" fmla="*/ 17 h 284"/>
                  <a:gd name="T14" fmla="*/ 257 w 274"/>
                  <a:gd name="T15" fmla="*/ 8 h 284"/>
                  <a:gd name="T16" fmla="*/ 266 w 274"/>
                  <a:gd name="T17" fmla="*/ 47 h 284"/>
                  <a:gd name="T18" fmla="*/ 126 w 274"/>
                  <a:gd name="T19" fmla="*/ 271 h 284"/>
                  <a:gd name="T20" fmla="*/ 104 w 274"/>
                  <a:gd name="T21" fmla="*/ 284 h 284"/>
                  <a:gd name="T22" fmla="*/ 103 w 274"/>
                  <a:gd name="T23" fmla="*/ 284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chemeClr val="bg1"/>
              </a:solidFill>
              <a:ln>
                <a:noFill/>
              </a:ln>
            </p:spPr>
            <p:txBody>
              <a:bodyPr vert="horz" wrap="square" lIns="91440" tIns="45720" rIns="91440" bIns="45720" numCol="1" anchor="t" anchorCtr="0" compatLnSpc="1"/>
              <a:lstStyle/>
              <a:p>
                <a:endParaRPr lang="en-US" sz="1400" dirty="0">
                  <a:solidFill>
                    <a:prstClr val="black"/>
                  </a:solidFill>
                  <a:latin typeface="Agency FB" panose="020B0503020202020204" pitchFamily="34" charset="0"/>
                </a:endParaRPr>
              </a:p>
            </p:txBody>
          </p:sp>
        </p:grpSp>
        <p:sp>
          <p:nvSpPr>
            <p:cNvPr id="91" name="TextBox 90"/>
            <p:cNvSpPr txBox="1"/>
            <p:nvPr/>
          </p:nvSpPr>
          <p:spPr>
            <a:xfrm>
              <a:off x="1583525" y="1697648"/>
              <a:ext cx="9516745" cy="488950"/>
            </a:xfrm>
            <a:prstGeom prst="rect">
              <a:avLst/>
            </a:prstGeom>
            <a:noFill/>
          </p:spPr>
          <p:txBody>
            <a:bodyPr wrap="square" lIns="182843" tIns="91422" rIns="182843" bIns="91422" rtlCol="0">
              <a:spAutoFit/>
            </a:bodyPr>
            <a:lstStyle/>
            <a:p>
              <a:r>
                <a:rPr lang="zh-CN" altLang="en-US" sz="2000" b="1" dirty="0" smtClean="0">
                  <a:solidFill>
                    <a:srgbClr val="F79646"/>
                  </a:solidFill>
                  <a:latin typeface="微软雅黑" panose="020B0503020204020204" pitchFamily="34" charset="-122"/>
                  <a:ea typeface="微软雅黑" panose="020B0503020204020204" pitchFamily="34" charset="-122"/>
                  <a:cs typeface="Lato Regular"/>
                </a:rPr>
                <a:t>三、货币资金的内部控制与控制测试</a:t>
              </a:r>
              <a:endParaRPr lang="zh-CN" altLang="en-US" sz="2000" b="1" dirty="0">
                <a:solidFill>
                  <a:srgbClr val="F79646"/>
                </a:solidFill>
                <a:latin typeface="微软雅黑" panose="020B0503020204020204" pitchFamily="34" charset="-122"/>
                <a:ea typeface="微软雅黑" panose="020B0503020204020204" pitchFamily="34" charset="-122"/>
                <a:cs typeface="Lato Regular"/>
              </a:endParaRPr>
            </a:p>
          </p:txBody>
        </p:sp>
        <p:sp>
          <p:nvSpPr>
            <p:cNvPr id="2" name="TextBox 89"/>
            <p:cNvSpPr txBox="1"/>
            <p:nvPr/>
          </p:nvSpPr>
          <p:spPr>
            <a:xfrm>
              <a:off x="1582255" y="2953043"/>
              <a:ext cx="9517380" cy="1754326"/>
            </a:xfrm>
            <a:prstGeom prst="rect">
              <a:avLst/>
            </a:prstGeom>
            <a:noFill/>
          </p:spPr>
          <p:txBody>
            <a:bodyPr wrap="square" rtlCol="0">
              <a:spAutoFit/>
            </a:bodyPr>
            <a:lstStyle/>
            <a:p>
              <a:pPr indent="457200" algn="just" fontAlgn="auto">
                <a:lnSpc>
                  <a:spcPct val="150000"/>
                </a:lnSpc>
                <a:extLst>
                  <a:ext uri="{35155182-B16C-46BC-9424-99874614C6A1}">
                    <wpsdc:indentchars xmlns:wpsdc="http://www.wps.cn/officeDocument/2017/drawingmlCustomData" val="200" checksum="59296752"/>
                  </a:ext>
                </a:extLst>
              </a:pPr>
              <a:r>
                <a:rPr lang="en-US" altLang="zh-CN"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4. </a:t>
              </a:r>
              <a:r>
                <a:rPr lang="zh-CN" altLang="en-US"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监督检查</a:t>
              </a:r>
              <a:endParaRPr lang="zh-CN" altLang="en-US"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单位应当建立对货币资金业务的监督检查制度，明确监督检查机构或人员的</a:t>
              </a:r>
              <a:endParaRPr lang="zh-CN" altLang="en-US"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职责权限，定期和不定期地进行检查。对监督检查过程中发现的货币资金内部控</a:t>
              </a:r>
              <a:endParaRPr lang="zh-CN" altLang="en-US"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制中的薄弱环节，应当及时采取措施，加以纠正和完善。</a:t>
              </a:r>
              <a:endParaRPr lang="zh-CN" altLang="en-US"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endParaRPr>
            </a:p>
          </p:txBody>
        </p:sp>
      </p:grpSp>
      <p:sp>
        <p:nvSpPr>
          <p:cNvPr id="31" name="矩形 30"/>
          <p:cNvSpPr/>
          <p:nvPr/>
        </p:nvSpPr>
        <p:spPr>
          <a:xfrm>
            <a:off x="539638" y="368862"/>
            <a:ext cx="252028" cy="252028"/>
          </a:xfrm>
          <a:prstGeom prst="rect">
            <a:avLst/>
          </a:prstGeom>
          <a:noFill/>
          <a:ln w="9525">
            <a:solidFill>
              <a:srgbClr val="F79646"/>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矩形 31"/>
          <p:cNvSpPr/>
          <p:nvPr/>
        </p:nvSpPr>
        <p:spPr>
          <a:xfrm>
            <a:off x="190550" y="116632"/>
            <a:ext cx="185641" cy="185641"/>
          </a:xfrm>
          <a:prstGeom prst="rect">
            <a:avLst/>
          </a:prstGeom>
          <a:noFill/>
          <a:ln w="9525">
            <a:solidFill>
              <a:schemeClr val="bg1">
                <a:lumMod val="85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矩形 32"/>
          <p:cNvSpPr/>
          <p:nvPr/>
        </p:nvSpPr>
        <p:spPr>
          <a:xfrm>
            <a:off x="317993" y="188640"/>
            <a:ext cx="360040" cy="360040"/>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Shape 54"/>
          <p:cNvSpPr txBox="1"/>
          <p:nvPr/>
        </p:nvSpPr>
        <p:spPr>
          <a:xfrm>
            <a:off x="838622" y="188640"/>
            <a:ext cx="4464496" cy="504056"/>
          </a:xfrm>
          <a:prstGeom prst="rect">
            <a:avLst/>
          </a:prstGeom>
        </p:spPr>
        <p:txBody>
          <a:bodyPr anchor="ctr" anchorCtr="0"/>
          <a:lstStyle>
            <a:lvl1pPr algn="ctr" defTabSz="914400" rtl="0" eaLnBrk="1" latinLnBrk="0" hangingPunct="1">
              <a:spcBef>
                <a:spcPct val="0"/>
              </a:spcBef>
              <a:buNone/>
              <a:defRPr sz="4400" kern="1200">
                <a:solidFill>
                  <a:schemeClr val="tx1"/>
                </a:solidFill>
                <a:latin typeface="+mj-lt"/>
                <a:ea typeface="+mj-ea"/>
                <a:cs typeface="+mj-cs"/>
              </a:defRPr>
            </a:lvl1pPr>
          </a:lstStyle>
          <a:p>
            <a:pPr>
              <a:lnSpc>
                <a:spcPct val="100000"/>
              </a:lnSpc>
            </a:pPr>
            <a:r>
              <a:rPr lang="zh-CN" altLang="en-US" sz="2000" dirty="0" smtClean="0">
                <a:solidFill>
                  <a:srgbClr val="F79646"/>
                </a:solidFill>
                <a:latin typeface="微软雅黑" panose="020B0503020204020204" pitchFamily="34" charset="-122"/>
                <a:ea typeface="微软雅黑" panose="020B0503020204020204" pitchFamily="34" charset="-122"/>
                <a:cs typeface="+mn-ea"/>
                <a:sym typeface="+mn-lt"/>
              </a:rPr>
              <a:t>任务一 货币资金的内部控制及其测试</a:t>
            </a:r>
            <a:endParaRPr lang="zh-CN" altLang="en-GB" sz="2000" dirty="0">
              <a:solidFill>
                <a:srgbClr val="F79646"/>
              </a:solidFill>
              <a:latin typeface="微软雅黑" panose="020B0503020204020204" pitchFamily="34" charset="-122"/>
              <a:ea typeface="微软雅黑" panose="020B0503020204020204" pitchFamily="34" charset="-122"/>
              <a:cs typeface="+mn-ea"/>
              <a:sym typeface="+mn-lt"/>
            </a:endParaRPr>
          </a:p>
        </p:txBody>
      </p:sp>
      <p:sp>
        <p:nvSpPr>
          <p:cNvPr id="35" name="矩形 34"/>
          <p:cNvSpPr/>
          <p:nvPr/>
        </p:nvSpPr>
        <p:spPr>
          <a:xfrm>
            <a:off x="5375126" y="188595"/>
            <a:ext cx="6814969" cy="360045"/>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p:cTn id="7" dur="500" fill="hold"/>
                                        <p:tgtEl>
                                          <p:spTgt spid="31"/>
                                        </p:tgtEl>
                                        <p:attrNameLst>
                                          <p:attrName>ppt_w</p:attrName>
                                        </p:attrNameLst>
                                      </p:cBhvr>
                                      <p:tavLst>
                                        <p:tav tm="0">
                                          <p:val>
                                            <p:fltVal val="0"/>
                                          </p:val>
                                        </p:tav>
                                        <p:tav tm="100000">
                                          <p:val>
                                            <p:strVal val="#ppt_w"/>
                                          </p:val>
                                        </p:tav>
                                      </p:tavLst>
                                    </p:anim>
                                    <p:anim calcmode="lin" valueType="num">
                                      <p:cBhvr>
                                        <p:cTn id="8" dur="500" fill="hold"/>
                                        <p:tgtEl>
                                          <p:spTgt spid="31"/>
                                        </p:tgtEl>
                                        <p:attrNameLst>
                                          <p:attrName>ppt_h</p:attrName>
                                        </p:attrNameLst>
                                      </p:cBhvr>
                                      <p:tavLst>
                                        <p:tav tm="0">
                                          <p:val>
                                            <p:fltVal val="0"/>
                                          </p:val>
                                        </p:tav>
                                        <p:tav tm="100000">
                                          <p:val>
                                            <p:strVal val="#ppt_h"/>
                                          </p:val>
                                        </p:tav>
                                      </p:tavLst>
                                    </p:anim>
                                    <p:animEffect transition="in" filter="fade">
                                      <p:cBhvr>
                                        <p:cTn id="9" dur="500"/>
                                        <p:tgtEl>
                                          <p:spTgt spid="31"/>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32"/>
                                        </p:tgtEl>
                                        <p:attrNameLst>
                                          <p:attrName>style.visibility</p:attrName>
                                        </p:attrNameLst>
                                      </p:cBhvr>
                                      <p:to>
                                        <p:strVal val="visible"/>
                                      </p:to>
                                    </p:set>
                                    <p:anim calcmode="lin" valueType="num">
                                      <p:cBhvr>
                                        <p:cTn id="12" dur="500" fill="hold"/>
                                        <p:tgtEl>
                                          <p:spTgt spid="32"/>
                                        </p:tgtEl>
                                        <p:attrNameLst>
                                          <p:attrName>ppt_w</p:attrName>
                                        </p:attrNameLst>
                                      </p:cBhvr>
                                      <p:tavLst>
                                        <p:tav tm="0">
                                          <p:val>
                                            <p:fltVal val="0"/>
                                          </p:val>
                                        </p:tav>
                                        <p:tav tm="100000">
                                          <p:val>
                                            <p:strVal val="#ppt_w"/>
                                          </p:val>
                                        </p:tav>
                                      </p:tavLst>
                                    </p:anim>
                                    <p:anim calcmode="lin" valueType="num">
                                      <p:cBhvr>
                                        <p:cTn id="13" dur="500" fill="hold"/>
                                        <p:tgtEl>
                                          <p:spTgt spid="32"/>
                                        </p:tgtEl>
                                        <p:attrNameLst>
                                          <p:attrName>ppt_h</p:attrName>
                                        </p:attrNameLst>
                                      </p:cBhvr>
                                      <p:tavLst>
                                        <p:tav tm="0">
                                          <p:val>
                                            <p:fltVal val="0"/>
                                          </p:val>
                                        </p:tav>
                                        <p:tav tm="100000">
                                          <p:val>
                                            <p:strVal val="#ppt_h"/>
                                          </p:val>
                                        </p:tav>
                                      </p:tavLst>
                                    </p:anim>
                                    <p:animEffect transition="in" filter="fade">
                                      <p:cBhvr>
                                        <p:cTn id="14" dur="500"/>
                                        <p:tgtEl>
                                          <p:spTgt spid="32"/>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33"/>
                                        </p:tgtEl>
                                        <p:attrNameLst>
                                          <p:attrName>style.visibility</p:attrName>
                                        </p:attrNameLst>
                                      </p:cBhvr>
                                      <p:to>
                                        <p:strVal val="visible"/>
                                      </p:to>
                                    </p:set>
                                    <p:anim calcmode="lin" valueType="num">
                                      <p:cBhvr>
                                        <p:cTn id="17" dur="500" fill="hold"/>
                                        <p:tgtEl>
                                          <p:spTgt spid="33"/>
                                        </p:tgtEl>
                                        <p:attrNameLst>
                                          <p:attrName>ppt_w</p:attrName>
                                        </p:attrNameLst>
                                      </p:cBhvr>
                                      <p:tavLst>
                                        <p:tav tm="0">
                                          <p:val>
                                            <p:fltVal val="0"/>
                                          </p:val>
                                        </p:tav>
                                        <p:tav tm="100000">
                                          <p:val>
                                            <p:strVal val="#ppt_w"/>
                                          </p:val>
                                        </p:tav>
                                      </p:tavLst>
                                    </p:anim>
                                    <p:anim calcmode="lin" valueType="num">
                                      <p:cBhvr>
                                        <p:cTn id="18" dur="500" fill="hold"/>
                                        <p:tgtEl>
                                          <p:spTgt spid="33"/>
                                        </p:tgtEl>
                                        <p:attrNameLst>
                                          <p:attrName>ppt_h</p:attrName>
                                        </p:attrNameLst>
                                      </p:cBhvr>
                                      <p:tavLst>
                                        <p:tav tm="0">
                                          <p:val>
                                            <p:fltVal val="0"/>
                                          </p:val>
                                        </p:tav>
                                        <p:tav tm="100000">
                                          <p:val>
                                            <p:strVal val="#ppt_h"/>
                                          </p:val>
                                        </p:tav>
                                      </p:tavLst>
                                    </p:anim>
                                    <p:animEffect transition="in" filter="fade">
                                      <p:cBhvr>
                                        <p:cTn id="19" dur="500"/>
                                        <p:tgtEl>
                                          <p:spTgt spid="33"/>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35"/>
                                        </p:tgtEl>
                                        <p:attrNameLst>
                                          <p:attrName>style.visibility</p:attrName>
                                        </p:attrNameLst>
                                      </p:cBhvr>
                                      <p:to>
                                        <p:strVal val="visible"/>
                                      </p:to>
                                    </p:set>
                                    <p:anim calcmode="lin" valueType="num">
                                      <p:cBhvr>
                                        <p:cTn id="22" dur="500" fill="hold"/>
                                        <p:tgtEl>
                                          <p:spTgt spid="35"/>
                                        </p:tgtEl>
                                        <p:attrNameLst>
                                          <p:attrName>ppt_w</p:attrName>
                                        </p:attrNameLst>
                                      </p:cBhvr>
                                      <p:tavLst>
                                        <p:tav tm="0">
                                          <p:val>
                                            <p:fltVal val="0"/>
                                          </p:val>
                                        </p:tav>
                                        <p:tav tm="100000">
                                          <p:val>
                                            <p:strVal val="#ppt_w"/>
                                          </p:val>
                                        </p:tav>
                                      </p:tavLst>
                                    </p:anim>
                                    <p:anim calcmode="lin" valueType="num">
                                      <p:cBhvr>
                                        <p:cTn id="23" dur="500" fill="hold"/>
                                        <p:tgtEl>
                                          <p:spTgt spid="35"/>
                                        </p:tgtEl>
                                        <p:attrNameLst>
                                          <p:attrName>ppt_h</p:attrName>
                                        </p:attrNameLst>
                                      </p:cBhvr>
                                      <p:tavLst>
                                        <p:tav tm="0">
                                          <p:val>
                                            <p:fltVal val="0"/>
                                          </p:val>
                                        </p:tav>
                                        <p:tav tm="100000">
                                          <p:val>
                                            <p:strVal val="#ppt_h"/>
                                          </p:val>
                                        </p:tav>
                                      </p:tavLst>
                                    </p:anim>
                                    <p:animEffect transition="in" filter="fade">
                                      <p:cBhvr>
                                        <p:cTn id="24" dur="500"/>
                                        <p:tgtEl>
                                          <p:spTgt spid="35"/>
                                        </p:tgtEl>
                                      </p:cBhvr>
                                    </p:animEffect>
                                  </p:childTnLst>
                                </p:cTn>
                              </p:par>
                            </p:childTnLst>
                          </p:cTn>
                        </p:par>
                        <p:par>
                          <p:cTn id="25" fill="hold">
                            <p:stCondLst>
                              <p:cond delay="500"/>
                            </p:stCondLst>
                            <p:childTnLst>
                              <p:par>
                                <p:cTn id="26" presetID="10" presetClass="entr" presetSubtype="0" fill="hold" grpId="0" nodeType="afterEffect">
                                  <p:stCondLst>
                                    <p:cond delay="0"/>
                                  </p:stCondLst>
                                  <p:childTnLst>
                                    <p:set>
                                      <p:cBhvr>
                                        <p:cTn id="27" dur="1" fill="hold">
                                          <p:stCondLst>
                                            <p:cond delay="0"/>
                                          </p:stCondLst>
                                        </p:cTn>
                                        <p:tgtEl>
                                          <p:spTgt spid="34"/>
                                        </p:tgtEl>
                                        <p:attrNameLst>
                                          <p:attrName>style.visibility</p:attrName>
                                        </p:attrNameLst>
                                      </p:cBhvr>
                                      <p:to>
                                        <p:strVal val="visible"/>
                                      </p:to>
                                    </p:set>
                                    <p:animEffect transition="in" filter="fade">
                                      <p:cBhvr>
                                        <p:cTn id="28" dur="500"/>
                                        <p:tgtEl>
                                          <p:spTgt spid="34"/>
                                        </p:tgtEl>
                                      </p:cBhvr>
                                    </p:animEffect>
                                  </p:childTnLst>
                                </p:cTn>
                              </p:par>
                              <p:par>
                                <p:cTn id="29" presetID="42" presetClass="entr" presetSubtype="0" fill="hold" nodeType="withEffect">
                                  <p:stCondLst>
                                    <p:cond delay="500"/>
                                  </p:stCondLst>
                                  <p:childTnLst>
                                    <p:set>
                                      <p:cBhvr>
                                        <p:cTn id="30" dur="1" fill="hold">
                                          <p:stCondLst>
                                            <p:cond delay="0"/>
                                          </p:stCondLst>
                                        </p:cTn>
                                        <p:tgtEl>
                                          <p:spTgt spid="3"/>
                                        </p:tgtEl>
                                        <p:attrNameLst>
                                          <p:attrName>style.visibility</p:attrName>
                                        </p:attrNameLst>
                                      </p:cBhvr>
                                      <p:to>
                                        <p:strVal val="visible"/>
                                      </p:to>
                                    </p:set>
                                    <p:animEffect transition="in" filter="fade">
                                      <p:cBhvr>
                                        <p:cTn id="31" dur="1000"/>
                                        <p:tgtEl>
                                          <p:spTgt spid="3"/>
                                        </p:tgtEl>
                                      </p:cBhvr>
                                    </p:animEffect>
                                    <p:anim calcmode="lin" valueType="num">
                                      <p:cBhvr>
                                        <p:cTn id="32" dur="1000" fill="hold"/>
                                        <p:tgtEl>
                                          <p:spTgt spid="3"/>
                                        </p:tgtEl>
                                        <p:attrNameLst>
                                          <p:attrName>ppt_x</p:attrName>
                                        </p:attrNameLst>
                                      </p:cBhvr>
                                      <p:tavLst>
                                        <p:tav tm="0">
                                          <p:val>
                                            <p:strVal val="#ppt_x"/>
                                          </p:val>
                                        </p:tav>
                                        <p:tav tm="100000">
                                          <p:val>
                                            <p:strVal val="#ppt_x"/>
                                          </p:val>
                                        </p:tav>
                                      </p:tavLst>
                                    </p:anim>
                                    <p:anim calcmode="lin" valueType="num">
                                      <p:cBhvr>
                                        <p:cTn id="33"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bldLvl="0" animBg="1"/>
      <p:bldP spid="32" grpId="0" bldLvl="0" animBg="1"/>
      <p:bldP spid="33" grpId="0" bldLvl="0" animBg="1"/>
      <p:bldP spid="34" grpId="0"/>
      <p:bldP spid="35"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87"/>
          <p:cNvGrpSpPr/>
          <p:nvPr/>
        </p:nvGrpSpPr>
        <p:grpSpPr>
          <a:xfrm>
            <a:off x="791829" y="1323784"/>
            <a:ext cx="10153650" cy="3403602"/>
            <a:chOff x="946620" y="1670343"/>
            <a:chExt cx="10153650" cy="3403602"/>
          </a:xfrm>
        </p:grpSpPr>
        <p:grpSp>
          <p:nvGrpSpPr>
            <p:cNvPr id="4" name="Group 332"/>
            <p:cNvGrpSpPr>
              <a:grpSpLocks noChangeAspect="1"/>
            </p:cNvGrpSpPr>
            <p:nvPr/>
          </p:nvGrpSpPr>
          <p:grpSpPr>
            <a:xfrm>
              <a:off x="946620" y="1670343"/>
              <a:ext cx="540000" cy="540000"/>
              <a:chOff x="4421584" y="2527234"/>
              <a:chExt cx="288476" cy="288476"/>
            </a:xfrm>
          </p:grpSpPr>
          <p:sp>
            <p:nvSpPr>
              <p:cNvPr id="92" name="Oval 59"/>
              <p:cNvSpPr/>
              <p:nvPr/>
            </p:nvSpPr>
            <p:spPr>
              <a:xfrm>
                <a:off x="4421584" y="2527234"/>
                <a:ext cx="288476" cy="288476"/>
              </a:xfrm>
              <a:prstGeom prst="ellipse">
                <a:avLst/>
              </a:prstGeom>
              <a:gradFill flip="none" rotWithShape="1">
                <a:gsLst>
                  <a:gs pos="0">
                    <a:srgbClr val="F79646"/>
                  </a:gs>
                  <a:gs pos="100000">
                    <a:srgbClr val="F79646"/>
                  </a:gs>
                </a:gsLst>
                <a:lin ang="7200000" scaled="0"/>
                <a:tileRect/>
              </a:gradFill>
              <a:ln>
                <a:no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solidFill>
                    <a:prstClr val="white"/>
                  </a:solidFill>
                  <a:latin typeface="Agency FB" panose="020B0503020202020204" pitchFamily="34" charset="0"/>
                </a:endParaRPr>
              </a:p>
            </p:txBody>
          </p:sp>
          <p:sp>
            <p:nvSpPr>
              <p:cNvPr id="93" name="Freeform 26"/>
              <p:cNvSpPr/>
              <p:nvPr/>
            </p:nvSpPr>
            <p:spPr bwMode="auto">
              <a:xfrm>
                <a:off x="4513652" y="2612916"/>
                <a:ext cx="114518" cy="118766"/>
              </a:xfrm>
              <a:custGeom>
                <a:avLst/>
                <a:gdLst>
                  <a:gd name="T0" fmla="*/ 103 w 274"/>
                  <a:gd name="T1" fmla="*/ 284 h 284"/>
                  <a:gd name="T2" fmla="*/ 80 w 274"/>
                  <a:gd name="T3" fmla="*/ 273 h 284"/>
                  <a:gd name="T4" fmla="*/ 9 w 274"/>
                  <a:gd name="T5" fmla="*/ 178 h 284"/>
                  <a:gd name="T6" fmla="*/ 14 w 274"/>
                  <a:gd name="T7" fmla="*/ 139 h 284"/>
                  <a:gd name="T8" fmla="*/ 53 w 274"/>
                  <a:gd name="T9" fmla="*/ 145 h 284"/>
                  <a:gd name="T10" fmla="*/ 100 w 274"/>
                  <a:gd name="T11" fmla="*/ 207 h 284"/>
                  <a:gd name="T12" fmla="*/ 219 w 274"/>
                  <a:gd name="T13" fmla="*/ 17 h 284"/>
                  <a:gd name="T14" fmla="*/ 257 w 274"/>
                  <a:gd name="T15" fmla="*/ 8 h 284"/>
                  <a:gd name="T16" fmla="*/ 266 w 274"/>
                  <a:gd name="T17" fmla="*/ 47 h 284"/>
                  <a:gd name="T18" fmla="*/ 126 w 274"/>
                  <a:gd name="T19" fmla="*/ 271 h 284"/>
                  <a:gd name="T20" fmla="*/ 104 w 274"/>
                  <a:gd name="T21" fmla="*/ 284 h 284"/>
                  <a:gd name="T22" fmla="*/ 103 w 274"/>
                  <a:gd name="T23" fmla="*/ 284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chemeClr val="bg1"/>
              </a:solidFill>
              <a:ln>
                <a:noFill/>
              </a:ln>
            </p:spPr>
            <p:txBody>
              <a:bodyPr vert="horz" wrap="square" lIns="91440" tIns="45720" rIns="91440" bIns="45720" numCol="1" anchor="t" anchorCtr="0" compatLnSpc="1"/>
              <a:lstStyle/>
              <a:p>
                <a:endParaRPr lang="en-US" sz="1400" dirty="0">
                  <a:solidFill>
                    <a:prstClr val="black"/>
                  </a:solidFill>
                  <a:latin typeface="Agency FB" panose="020B0503020202020204" pitchFamily="34" charset="0"/>
                </a:endParaRPr>
              </a:p>
            </p:txBody>
          </p:sp>
        </p:grpSp>
        <p:sp>
          <p:nvSpPr>
            <p:cNvPr id="91" name="TextBox 90"/>
            <p:cNvSpPr txBox="1"/>
            <p:nvPr/>
          </p:nvSpPr>
          <p:spPr>
            <a:xfrm>
              <a:off x="1583525" y="1697648"/>
              <a:ext cx="9516745" cy="488950"/>
            </a:xfrm>
            <a:prstGeom prst="rect">
              <a:avLst/>
            </a:prstGeom>
            <a:noFill/>
          </p:spPr>
          <p:txBody>
            <a:bodyPr wrap="square" lIns="182843" tIns="91422" rIns="182843" bIns="91422" rtlCol="0">
              <a:spAutoFit/>
            </a:bodyPr>
            <a:lstStyle/>
            <a:p>
              <a:r>
                <a:rPr lang="zh-CN" altLang="en-US" sz="2000" b="1" dirty="0" smtClean="0">
                  <a:solidFill>
                    <a:srgbClr val="F79646"/>
                  </a:solidFill>
                  <a:latin typeface="微软雅黑" panose="020B0503020204020204" pitchFamily="34" charset="-122"/>
                  <a:ea typeface="微软雅黑" panose="020B0503020204020204" pitchFamily="34" charset="-122"/>
                  <a:cs typeface="Lato Regular"/>
                </a:rPr>
                <a:t>三、货币资金的内部控制与控制测试</a:t>
              </a:r>
              <a:endParaRPr lang="zh-CN" altLang="en-US" sz="2000" b="1" dirty="0">
                <a:solidFill>
                  <a:srgbClr val="F79646"/>
                </a:solidFill>
                <a:latin typeface="微软雅黑" panose="020B0503020204020204" pitchFamily="34" charset="-122"/>
                <a:ea typeface="微软雅黑" panose="020B0503020204020204" pitchFamily="34" charset="-122"/>
                <a:cs typeface="Lato Regular"/>
              </a:endParaRPr>
            </a:p>
          </p:txBody>
        </p:sp>
        <p:sp>
          <p:nvSpPr>
            <p:cNvPr id="2" name="TextBox 89"/>
            <p:cNvSpPr txBox="1"/>
            <p:nvPr/>
          </p:nvSpPr>
          <p:spPr>
            <a:xfrm>
              <a:off x="1582255" y="2953043"/>
              <a:ext cx="9517380" cy="2120902"/>
            </a:xfrm>
            <a:prstGeom prst="rect">
              <a:avLst/>
            </a:prstGeom>
            <a:noFill/>
          </p:spPr>
          <p:txBody>
            <a:bodyPr wrap="square" rtlCol="0">
              <a:spAutoFit/>
            </a:bodyPr>
            <a:lstStyle/>
            <a:p>
              <a:pPr indent="457200" algn="just" fontAlgn="auto">
                <a:lnSpc>
                  <a:spcPct val="150000"/>
                </a:lnSpc>
                <a:extLst>
                  <a:ext uri="{35155182-B16C-46BC-9424-99874614C6A1}">
                    <wpsdc:indentchars xmlns:wpsdc="http://www.wps.cn/officeDocument/2017/drawingmlCustomData" val="200" checksum="59296752"/>
                  </a:ext>
                </a:extLst>
              </a:pPr>
              <a:r>
                <a:rPr lang="zh-CN" altLang="en-US"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（二）货币资金内部控制的测试</a:t>
              </a:r>
              <a:endParaRPr lang="zh-CN" altLang="en-US"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endParaRPr>
            </a:p>
            <a:p>
              <a:pPr indent="457200" algn="just" fontAlgn="auto">
                <a:lnSpc>
                  <a:spcPct val="150000"/>
                </a:lnSpc>
                <a:extLst>
                  <a:ext uri="{35155182-B16C-46BC-9424-99874614C6A1}">
                    <wpsdc:indentchars xmlns:wpsdc="http://www.wps.cn/officeDocument/2017/drawingmlCustomData" val="200" checksum="59296752"/>
                  </a:ext>
                </a:extLst>
              </a:pPr>
              <a:r>
                <a:rPr lang="en-US" altLang="zh-CN"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1. </a:t>
              </a:r>
              <a:r>
                <a:rPr lang="zh-CN" altLang="en-US"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了解内部控制</a:t>
              </a:r>
              <a:endParaRPr lang="zh-CN" altLang="en-US"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注册会计师可以根据实际情况采用不同方法事先对货币资金内部控制进行了</a:t>
              </a:r>
              <a:endParaRPr lang="zh-CN" altLang="en-US"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解。一般而言，注册会计师可以采用编制流程图的方法。编制货币资金内部控制</a:t>
              </a:r>
              <a:endParaRPr lang="zh-CN" altLang="en-US"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流程图是货币资金控制测试的重要步骤。</a:t>
              </a:r>
              <a:endParaRPr lang="zh-CN" altLang="en-US"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endParaRPr>
            </a:p>
          </p:txBody>
        </p:sp>
      </p:grpSp>
      <p:sp>
        <p:nvSpPr>
          <p:cNvPr id="31" name="矩形 30"/>
          <p:cNvSpPr/>
          <p:nvPr/>
        </p:nvSpPr>
        <p:spPr>
          <a:xfrm>
            <a:off x="539638" y="368862"/>
            <a:ext cx="252028" cy="252028"/>
          </a:xfrm>
          <a:prstGeom prst="rect">
            <a:avLst/>
          </a:prstGeom>
          <a:noFill/>
          <a:ln w="9525">
            <a:solidFill>
              <a:srgbClr val="F79646"/>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矩形 31"/>
          <p:cNvSpPr/>
          <p:nvPr/>
        </p:nvSpPr>
        <p:spPr>
          <a:xfrm>
            <a:off x="190550" y="116632"/>
            <a:ext cx="185641" cy="185641"/>
          </a:xfrm>
          <a:prstGeom prst="rect">
            <a:avLst/>
          </a:prstGeom>
          <a:noFill/>
          <a:ln w="9525">
            <a:solidFill>
              <a:schemeClr val="bg1">
                <a:lumMod val="85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矩形 32"/>
          <p:cNvSpPr/>
          <p:nvPr/>
        </p:nvSpPr>
        <p:spPr>
          <a:xfrm>
            <a:off x="317993" y="188640"/>
            <a:ext cx="360040" cy="360040"/>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Shape 54"/>
          <p:cNvSpPr txBox="1"/>
          <p:nvPr/>
        </p:nvSpPr>
        <p:spPr>
          <a:xfrm>
            <a:off x="838622" y="188640"/>
            <a:ext cx="4464496" cy="504056"/>
          </a:xfrm>
          <a:prstGeom prst="rect">
            <a:avLst/>
          </a:prstGeom>
        </p:spPr>
        <p:txBody>
          <a:bodyPr anchor="ctr" anchorCtr="0"/>
          <a:lstStyle>
            <a:lvl1pPr algn="ctr" defTabSz="914400" rtl="0" eaLnBrk="1" latinLnBrk="0" hangingPunct="1">
              <a:spcBef>
                <a:spcPct val="0"/>
              </a:spcBef>
              <a:buNone/>
              <a:defRPr sz="4400" kern="1200">
                <a:solidFill>
                  <a:schemeClr val="tx1"/>
                </a:solidFill>
                <a:latin typeface="+mj-lt"/>
                <a:ea typeface="+mj-ea"/>
                <a:cs typeface="+mj-cs"/>
              </a:defRPr>
            </a:lvl1pPr>
          </a:lstStyle>
          <a:p>
            <a:pPr>
              <a:lnSpc>
                <a:spcPct val="100000"/>
              </a:lnSpc>
            </a:pPr>
            <a:r>
              <a:rPr lang="zh-CN" altLang="en-US" sz="2000" dirty="0" smtClean="0">
                <a:solidFill>
                  <a:srgbClr val="F79646"/>
                </a:solidFill>
                <a:latin typeface="微软雅黑" panose="020B0503020204020204" pitchFamily="34" charset="-122"/>
                <a:ea typeface="微软雅黑" panose="020B0503020204020204" pitchFamily="34" charset="-122"/>
                <a:cs typeface="+mn-ea"/>
                <a:sym typeface="+mn-lt"/>
              </a:rPr>
              <a:t>任务一 货币资金的内部控制及其测试</a:t>
            </a:r>
            <a:endParaRPr lang="zh-CN" altLang="en-GB" sz="2000" dirty="0">
              <a:solidFill>
                <a:srgbClr val="F79646"/>
              </a:solidFill>
              <a:latin typeface="微软雅黑" panose="020B0503020204020204" pitchFamily="34" charset="-122"/>
              <a:ea typeface="微软雅黑" panose="020B0503020204020204" pitchFamily="34" charset="-122"/>
              <a:cs typeface="+mn-ea"/>
              <a:sym typeface="+mn-lt"/>
            </a:endParaRPr>
          </a:p>
        </p:txBody>
      </p:sp>
      <p:sp>
        <p:nvSpPr>
          <p:cNvPr id="35" name="矩形 34"/>
          <p:cNvSpPr/>
          <p:nvPr/>
        </p:nvSpPr>
        <p:spPr>
          <a:xfrm>
            <a:off x="5375126" y="188595"/>
            <a:ext cx="6814969" cy="360045"/>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p:cTn id="7" dur="500" fill="hold"/>
                                        <p:tgtEl>
                                          <p:spTgt spid="31"/>
                                        </p:tgtEl>
                                        <p:attrNameLst>
                                          <p:attrName>ppt_w</p:attrName>
                                        </p:attrNameLst>
                                      </p:cBhvr>
                                      <p:tavLst>
                                        <p:tav tm="0">
                                          <p:val>
                                            <p:fltVal val="0"/>
                                          </p:val>
                                        </p:tav>
                                        <p:tav tm="100000">
                                          <p:val>
                                            <p:strVal val="#ppt_w"/>
                                          </p:val>
                                        </p:tav>
                                      </p:tavLst>
                                    </p:anim>
                                    <p:anim calcmode="lin" valueType="num">
                                      <p:cBhvr>
                                        <p:cTn id="8" dur="500" fill="hold"/>
                                        <p:tgtEl>
                                          <p:spTgt spid="31"/>
                                        </p:tgtEl>
                                        <p:attrNameLst>
                                          <p:attrName>ppt_h</p:attrName>
                                        </p:attrNameLst>
                                      </p:cBhvr>
                                      <p:tavLst>
                                        <p:tav tm="0">
                                          <p:val>
                                            <p:fltVal val="0"/>
                                          </p:val>
                                        </p:tav>
                                        <p:tav tm="100000">
                                          <p:val>
                                            <p:strVal val="#ppt_h"/>
                                          </p:val>
                                        </p:tav>
                                      </p:tavLst>
                                    </p:anim>
                                    <p:animEffect transition="in" filter="fade">
                                      <p:cBhvr>
                                        <p:cTn id="9" dur="500"/>
                                        <p:tgtEl>
                                          <p:spTgt spid="31"/>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32"/>
                                        </p:tgtEl>
                                        <p:attrNameLst>
                                          <p:attrName>style.visibility</p:attrName>
                                        </p:attrNameLst>
                                      </p:cBhvr>
                                      <p:to>
                                        <p:strVal val="visible"/>
                                      </p:to>
                                    </p:set>
                                    <p:anim calcmode="lin" valueType="num">
                                      <p:cBhvr>
                                        <p:cTn id="12" dur="500" fill="hold"/>
                                        <p:tgtEl>
                                          <p:spTgt spid="32"/>
                                        </p:tgtEl>
                                        <p:attrNameLst>
                                          <p:attrName>ppt_w</p:attrName>
                                        </p:attrNameLst>
                                      </p:cBhvr>
                                      <p:tavLst>
                                        <p:tav tm="0">
                                          <p:val>
                                            <p:fltVal val="0"/>
                                          </p:val>
                                        </p:tav>
                                        <p:tav tm="100000">
                                          <p:val>
                                            <p:strVal val="#ppt_w"/>
                                          </p:val>
                                        </p:tav>
                                      </p:tavLst>
                                    </p:anim>
                                    <p:anim calcmode="lin" valueType="num">
                                      <p:cBhvr>
                                        <p:cTn id="13" dur="500" fill="hold"/>
                                        <p:tgtEl>
                                          <p:spTgt spid="32"/>
                                        </p:tgtEl>
                                        <p:attrNameLst>
                                          <p:attrName>ppt_h</p:attrName>
                                        </p:attrNameLst>
                                      </p:cBhvr>
                                      <p:tavLst>
                                        <p:tav tm="0">
                                          <p:val>
                                            <p:fltVal val="0"/>
                                          </p:val>
                                        </p:tav>
                                        <p:tav tm="100000">
                                          <p:val>
                                            <p:strVal val="#ppt_h"/>
                                          </p:val>
                                        </p:tav>
                                      </p:tavLst>
                                    </p:anim>
                                    <p:animEffect transition="in" filter="fade">
                                      <p:cBhvr>
                                        <p:cTn id="14" dur="500"/>
                                        <p:tgtEl>
                                          <p:spTgt spid="32"/>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33"/>
                                        </p:tgtEl>
                                        <p:attrNameLst>
                                          <p:attrName>style.visibility</p:attrName>
                                        </p:attrNameLst>
                                      </p:cBhvr>
                                      <p:to>
                                        <p:strVal val="visible"/>
                                      </p:to>
                                    </p:set>
                                    <p:anim calcmode="lin" valueType="num">
                                      <p:cBhvr>
                                        <p:cTn id="17" dur="500" fill="hold"/>
                                        <p:tgtEl>
                                          <p:spTgt spid="33"/>
                                        </p:tgtEl>
                                        <p:attrNameLst>
                                          <p:attrName>ppt_w</p:attrName>
                                        </p:attrNameLst>
                                      </p:cBhvr>
                                      <p:tavLst>
                                        <p:tav tm="0">
                                          <p:val>
                                            <p:fltVal val="0"/>
                                          </p:val>
                                        </p:tav>
                                        <p:tav tm="100000">
                                          <p:val>
                                            <p:strVal val="#ppt_w"/>
                                          </p:val>
                                        </p:tav>
                                      </p:tavLst>
                                    </p:anim>
                                    <p:anim calcmode="lin" valueType="num">
                                      <p:cBhvr>
                                        <p:cTn id="18" dur="500" fill="hold"/>
                                        <p:tgtEl>
                                          <p:spTgt spid="33"/>
                                        </p:tgtEl>
                                        <p:attrNameLst>
                                          <p:attrName>ppt_h</p:attrName>
                                        </p:attrNameLst>
                                      </p:cBhvr>
                                      <p:tavLst>
                                        <p:tav tm="0">
                                          <p:val>
                                            <p:fltVal val="0"/>
                                          </p:val>
                                        </p:tav>
                                        <p:tav tm="100000">
                                          <p:val>
                                            <p:strVal val="#ppt_h"/>
                                          </p:val>
                                        </p:tav>
                                      </p:tavLst>
                                    </p:anim>
                                    <p:animEffect transition="in" filter="fade">
                                      <p:cBhvr>
                                        <p:cTn id="19" dur="500"/>
                                        <p:tgtEl>
                                          <p:spTgt spid="33"/>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35"/>
                                        </p:tgtEl>
                                        <p:attrNameLst>
                                          <p:attrName>style.visibility</p:attrName>
                                        </p:attrNameLst>
                                      </p:cBhvr>
                                      <p:to>
                                        <p:strVal val="visible"/>
                                      </p:to>
                                    </p:set>
                                    <p:anim calcmode="lin" valueType="num">
                                      <p:cBhvr>
                                        <p:cTn id="22" dur="500" fill="hold"/>
                                        <p:tgtEl>
                                          <p:spTgt spid="35"/>
                                        </p:tgtEl>
                                        <p:attrNameLst>
                                          <p:attrName>ppt_w</p:attrName>
                                        </p:attrNameLst>
                                      </p:cBhvr>
                                      <p:tavLst>
                                        <p:tav tm="0">
                                          <p:val>
                                            <p:fltVal val="0"/>
                                          </p:val>
                                        </p:tav>
                                        <p:tav tm="100000">
                                          <p:val>
                                            <p:strVal val="#ppt_w"/>
                                          </p:val>
                                        </p:tav>
                                      </p:tavLst>
                                    </p:anim>
                                    <p:anim calcmode="lin" valueType="num">
                                      <p:cBhvr>
                                        <p:cTn id="23" dur="500" fill="hold"/>
                                        <p:tgtEl>
                                          <p:spTgt spid="35"/>
                                        </p:tgtEl>
                                        <p:attrNameLst>
                                          <p:attrName>ppt_h</p:attrName>
                                        </p:attrNameLst>
                                      </p:cBhvr>
                                      <p:tavLst>
                                        <p:tav tm="0">
                                          <p:val>
                                            <p:fltVal val="0"/>
                                          </p:val>
                                        </p:tav>
                                        <p:tav tm="100000">
                                          <p:val>
                                            <p:strVal val="#ppt_h"/>
                                          </p:val>
                                        </p:tav>
                                      </p:tavLst>
                                    </p:anim>
                                    <p:animEffect transition="in" filter="fade">
                                      <p:cBhvr>
                                        <p:cTn id="24" dur="500"/>
                                        <p:tgtEl>
                                          <p:spTgt spid="35"/>
                                        </p:tgtEl>
                                      </p:cBhvr>
                                    </p:animEffect>
                                  </p:childTnLst>
                                </p:cTn>
                              </p:par>
                            </p:childTnLst>
                          </p:cTn>
                        </p:par>
                        <p:par>
                          <p:cTn id="25" fill="hold">
                            <p:stCondLst>
                              <p:cond delay="500"/>
                            </p:stCondLst>
                            <p:childTnLst>
                              <p:par>
                                <p:cTn id="26" presetID="10" presetClass="entr" presetSubtype="0" fill="hold" grpId="0" nodeType="afterEffect">
                                  <p:stCondLst>
                                    <p:cond delay="0"/>
                                  </p:stCondLst>
                                  <p:childTnLst>
                                    <p:set>
                                      <p:cBhvr>
                                        <p:cTn id="27" dur="1" fill="hold">
                                          <p:stCondLst>
                                            <p:cond delay="0"/>
                                          </p:stCondLst>
                                        </p:cTn>
                                        <p:tgtEl>
                                          <p:spTgt spid="34"/>
                                        </p:tgtEl>
                                        <p:attrNameLst>
                                          <p:attrName>style.visibility</p:attrName>
                                        </p:attrNameLst>
                                      </p:cBhvr>
                                      <p:to>
                                        <p:strVal val="visible"/>
                                      </p:to>
                                    </p:set>
                                    <p:animEffect transition="in" filter="fade">
                                      <p:cBhvr>
                                        <p:cTn id="28" dur="500"/>
                                        <p:tgtEl>
                                          <p:spTgt spid="34"/>
                                        </p:tgtEl>
                                      </p:cBhvr>
                                    </p:animEffect>
                                  </p:childTnLst>
                                </p:cTn>
                              </p:par>
                              <p:par>
                                <p:cTn id="29" presetID="42" presetClass="entr" presetSubtype="0" fill="hold" nodeType="withEffect">
                                  <p:stCondLst>
                                    <p:cond delay="500"/>
                                  </p:stCondLst>
                                  <p:childTnLst>
                                    <p:set>
                                      <p:cBhvr>
                                        <p:cTn id="30" dur="1" fill="hold">
                                          <p:stCondLst>
                                            <p:cond delay="0"/>
                                          </p:stCondLst>
                                        </p:cTn>
                                        <p:tgtEl>
                                          <p:spTgt spid="3"/>
                                        </p:tgtEl>
                                        <p:attrNameLst>
                                          <p:attrName>style.visibility</p:attrName>
                                        </p:attrNameLst>
                                      </p:cBhvr>
                                      <p:to>
                                        <p:strVal val="visible"/>
                                      </p:to>
                                    </p:set>
                                    <p:animEffect transition="in" filter="fade">
                                      <p:cBhvr>
                                        <p:cTn id="31" dur="1000"/>
                                        <p:tgtEl>
                                          <p:spTgt spid="3"/>
                                        </p:tgtEl>
                                      </p:cBhvr>
                                    </p:animEffect>
                                    <p:anim calcmode="lin" valueType="num">
                                      <p:cBhvr>
                                        <p:cTn id="32" dur="1000" fill="hold"/>
                                        <p:tgtEl>
                                          <p:spTgt spid="3"/>
                                        </p:tgtEl>
                                        <p:attrNameLst>
                                          <p:attrName>ppt_x</p:attrName>
                                        </p:attrNameLst>
                                      </p:cBhvr>
                                      <p:tavLst>
                                        <p:tav tm="0">
                                          <p:val>
                                            <p:strVal val="#ppt_x"/>
                                          </p:val>
                                        </p:tav>
                                        <p:tav tm="100000">
                                          <p:val>
                                            <p:strVal val="#ppt_x"/>
                                          </p:val>
                                        </p:tav>
                                      </p:tavLst>
                                    </p:anim>
                                    <p:anim calcmode="lin" valueType="num">
                                      <p:cBhvr>
                                        <p:cTn id="33"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bldLvl="0" animBg="1"/>
      <p:bldP spid="32" grpId="0" bldLvl="0" animBg="1"/>
      <p:bldP spid="33" grpId="0" bldLvl="0" animBg="1"/>
      <p:bldP spid="34" grpId="0"/>
      <p:bldP spid="35"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87"/>
          <p:cNvGrpSpPr/>
          <p:nvPr/>
        </p:nvGrpSpPr>
        <p:grpSpPr>
          <a:xfrm>
            <a:off x="791829" y="1323784"/>
            <a:ext cx="10153650" cy="3819100"/>
            <a:chOff x="946620" y="1670343"/>
            <a:chExt cx="10153650" cy="3819100"/>
          </a:xfrm>
        </p:grpSpPr>
        <p:grpSp>
          <p:nvGrpSpPr>
            <p:cNvPr id="4" name="Group 332"/>
            <p:cNvGrpSpPr>
              <a:grpSpLocks noChangeAspect="1"/>
            </p:cNvGrpSpPr>
            <p:nvPr/>
          </p:nvGrpSpPr>
          <p:grpSpPr>
            <a:xfrm>
              <a:off x="946620" y="1670343"/>
              <a:ext cx="540000" cy="540000"/>
              <a:chOff x="4421584" y="2527234"/>
              <a:chExt cx="288476" cy="288476"/>
            </a:xfrm>
          </p:grpSpPr>
          <p:sp>
            <p:nvSpPr>
              <p:cNvPr id="92" name="Oval 59"/>
              <p:cNvSpPr/>
              <p:nvPr/>
            </p:nvSpPr>
            <p:spPr>
              <a:xfrm>
                <a:off x="4421584" y="2527234"/>
                <a:ext cx="288476" cy="288476"/>
              </a:xfrm>
              <a:prstGeom prst="ellipse">
                <a:avLst/>
              </a:prstGeom>
              <a:gradFill flip="none" rotWithShape="1">
                <a:gsLst>
                  <a:gs pos="0">
                    <a:srgbClr val="F79646"/>
                  </a:gs>
                  <a:gs pos="100000">
                    <a:srgbClr val="F79646"/>
                  </a:gs>
                </a:gsLst>
                <a:lin ang="7200000" scaled="0"/>
                <a:tileRect/>
              </a:gradFill>
              <a:ln>
                <a:no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solidFill>
                    <a:prstClr val="white"/>
                  </a:solidFill>
                  <a:latin typeface="Agency FB" panose="020B0503020202020204" pitchFamily="34" charset="0"/>
                </a:endParaRPr>
              </a:p>
            </p:txBody>
          </p:sp>
          <p:sp>
            <p:nvSpPr>
              <p:cNvPr id="93" name="Freeform 26"/>
              <p:cNvSpPr/>
              <p:nvPr/>
            </p:nvSpPr>
            <p:spPr bwMode="auto">
              <a:xfrm>
                <a:off x="4513652" y="2612916"/>
                <a:ext cx="114518" cy="118766"/>
              </a:xfrm>
              <a:custGeom>
                <a:avLst/>
                <a:gdLst>
                  <a:gd name="T0" fmla="*/ 103 w 274"/>
                  <a:gd name="T1" fmla="*/ 284 h 284"/>
                  <a:gd name="T2" fmla="*/ 80 w 274"/>
                  <a:gd name="T3" fmla="*/ 273 h 284"/>
                  <a:gd name="T4" fmla="*/ 9 w 274"/>
                  <a:gd name="T5" fmla="*/ 178 h 284"/>
                  <a:gd name="T6" fmla="*/ 14 w 274"/>
                  <a:gd name="T7" fmla="*/ 139 h 284"/>
                  <a:gd name="T8" fmla="*/ 53 w 274"/>
                  <a:gd name="T9" fmla="*/ 145 h 284"/>
                  <a:gd name="T10" fmla="*/ 100 w 274"/>
                  <a:gd name="T11" fmla="*/ 207 h 284"/>
                  <a:gd name="T12" fmla="*/ 219 w 274"/>
                  <a:gd name="T13" fmla="*/ 17 h 284"/>
                  <a:gd name="T14" fmla="*/ 257 w 274"/>
                  <a:gd name="T15" fmla="*/ 8 h 284"/>
                  <a:gd name="T16" fmla="*/ 266 w 274"/>
                  <a:gd name="T17" fmla="*/ 47 h 284"/>
                  <a:gd name="T18" fmla="*/ 126 w 274"/>
                  <a:gd name="T19" fmla="*/ 271 h 284"/>
                  <a:gd name="T20" fmla="*/ 104 w 274"/>
                  <a:gd name="T21" fmla="*/ 284 h 284"/>
                  <a:gd name="T22" fmla="*/ 103 w 274"/>
                  <a:gd name="T23" fmla="*/ 284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chemeClr val="bg1"/>
              </a:solidFill>
              <a:ln>
                <a:noFill/>
              </a:ln>
            </p:spPr>
            <p:txBody>
              <a:bodyPr vert="horz" wrap="square" lIns="91440" tIns="45720" rIns="91440" bIns="45720" numCol="1" anchor="t" anchorCtr="0" compatLnSpc="1"/>
              <a:lstStyle/>
              <a:p>
                <a:endParaRPr lang="en-US" sz="1400" dirty="0">
                  <a:solidFill>
                    <a:prstClr val="black"/>
                  </a:solidFill>
                  <a:latin typeface="Agency FB" panose="020B0503020202020204" pitchFamily="34" charset="0"/>
                </a:endParaRPr>
              </a:p>
            </p:txBody>
          </p:sp>
        </p:grpSp>
        <p:sp>
          <p:nvSpPr>
            <p:cNvPr id="91" name="TextBox 90"/>
            <p:cNvSpPr txBox="1"/>
            <p:nvPr/>
          </p:nvSpPr>
          <p:spPr>
            <a:xfrm>
              <a:off x="1583525" y="1697648"/>
              <a:ext cx="9516745" cy="488950"/>
            </a:xfrm>
            <a:prstGeom prst="rect">
              <a:avLst/>
            </a:prstGeom>
            <a:noFill/>
          </p:spPr>
          <p:txBody>
            <a:bodyPr wrap="square" lIns="182843" tIns="91422" rIns="182843" bIns="91422" rtlCol="0">
              <a:spAutoFit/>
            </a:bodyPr>
            <a:lstStyle/>
            <a:p>
              <a:r>
                <a:rPr lang="zh-CN" altLang="en-US" sz="2000" b="1" dirty="0" smtClean="0">
                  <a:solidFill>
                    <a:srgbClr val="F79646"/>
                  </a:solidFill>
                  <a:latin typeface="微软雅黑" panose="020B0503020204020204" pitchFamily="34" charset="-122"/>
                  <a:ea typeface="微软雅黑" panose="020B0503020204020204" pitchFamily="34" charset="-122"/>
                  <a:cs typeface="Lato Regular"/>
                </a:rPr>
                <a:t>三、货币资金的内部控制与控制测试</a:t>
              </a:r>
              <a:endParaRPr lang="zh-CN" altLang="en-US" sz="2000" b="1" dirty="0">
                <a:solidFill>
                  <a:srgbClr val="F79646"/>
                </a:solidFill>
                <a:latin typeface="微软雅黑" panose="020B0503020204020204" pitchFamily="34" charset="-122"/>
                <a:ea typeface="微软雅黑" panose="020B0503020204020204" pitchFamily="34" charset="-122"/>
                <a:cs typeface="Lato Regular"/>
              </a:endParaRPr>
            </a:p>
          </p:txBody>
        </p:sp>
        <p:sp>
          <p:nvSpPr>
            <p:cNvPr id="2" name="TextBox 89"/>
            <p:cNvSpPr txBox="1"/>
            <p:nvPr/>
          </p:nvSpPr>
          <p:spPr>
            <a:xfrm>
              <a:off x="1582255" y="2953043"/>
              <a:ext cx="9517380" cy="2536400"/>
            </a:xfrm>
            <a:prstGeom prst="rect">
              <a:avLst/>
            </a:prstGeom>
            <a:noFill/>
          </p:spPr>
          <p:txBody>
            <a:bodyPr wrap="square" rtlCol="0">
              <a:spAutoFit/>
            </a:bodyPr>
            <a:lstStyle/>
            <a:p>
              <a:pPr indent="457200" algn="just" fontAlgn="auto">
                <a:lnSpc>
                  <a:spcPct val="150000"/>
                </a:lnSpc>
                <a:extLst>
                  <a:ext uri="{35155182-B16C-46BC-9424-99874614C6A1}">
                    <wpsdc:indentchars xmlns:wpsdc="http://www.wps.cn/officeDocument/2017/drawingmlCustomData" val="200" checksum="59296752"/>
                  </a:ext>
                </a:extLst>
              </a:pPr>
              <a:r>
                <a:rPr lang="en-US" altLang="zh-CN"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2. </a:t>
              </a:r>
              <a:r>
                <a:rPr lang="zh-CN" altLang="en-US"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抽取并检查收款凭证</a:t>
              </a:r>
              <a:endParaRPr lang="zh-CN" altLang="en-US"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为了测试货币资金收款的内部控制，注册会计师应当选择适当样本的收款</a:t>
              </a:r>
              <a:endParaRPr lang="zh-CN" altLang="en-US"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凭证，进行如下检查：①核对收款凭证与存入银行账户的日期和金额是否相符。</a:t>
              </a:r>
              <a:endParaRPr lang="zh-CN" altLang="en-US"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②核对库存现金、银行存款日记账的收入金额是否正确。③核对收款凭证和银行</a:t>
              </a:r>
              <a:endParaRPr lang="zh-CN" altLang="en-US"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对账单是否相符。④核对收款凭证与应收账款等相关明细账的有关记录是否相符。</a:t>
              </a:r>
              <a:endParaRPr lang="zh-CN" altLang="en-US"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⑤核对实收金额与销货发票等相关凭据是否一致等。</a:t>
              </a:r>
              <a:endParaRPr lang="zh-CN" altLang="en-US"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endParaRPr>
            </a:p>
          </p:txBody>
        </p:sp>
      </p:grpSp>
      <p:sp>
        <p:nvSpPr>
          <p:cNvPr id="31" name="矩形 30"/>
          <p:cNvSpPr/>
          <p:nvPr/>
        </p:nvSpPr>
        <p:spPr>
          <a:xfrm>
            <a:off x="539638" y="368862"/>
            <a:ext cx="252028" cy="252028"/>
          </a:xfrm>
          <a:prstGeom prst="rect">
            <a:avLst/>
          </a:prstGeom>
          <a:noFill/>
          <a:ln w="9525">
            <a:solidFill>
              <a:srgbClr val="F79646"/>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矩形 31"/>
          <p:cNvSpPr/>
          <p:nvPr/>
        </p:nvSpPr>
        <p:spPr>
          <a:xfrm>
            <a:off x="190550" y="116632"/>
            <a:ext cx="185641" cy="185641"/>
          </a:xfrm>
          <a:prstGeom prst="rect">
            <a:avLst/>
          </a:prstGeom>
          <a:noFill/>
          <a:ln w="9525">
            <a:solidFill>
              <a:schemeClr val="bg1">
                <a:lumMod val="85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矩形 32"/>
          <p:cNvSpPr/>
          <p:nvPr/>
        </p:nvSpPr>
        <p:spPr>
          <a:xfrm>
            <a:off x="317993" y="188640"/>
            <a:ext cx="360040" cy="360040"/>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Shape 54"/>
          <p:cNvSpPr txBox="1"/>
          <p:nvPr/>
        </p:nvSpPr>
        <p:spPr>
          <a:xfrm>
            <a:off x="838622" y="188640"/>
            <a:ext cx="4464496" cy="504056"/>
          </a:xfrm>
          <a:prstGeom prst="rect">
            <a:avLst/>
          </a:prstGeom>
        </p:spPr>
        <p:txBody>
          <a:bodyPr anchor="ctr" anchorCtr="0"/>
          <a:lstStyle>
            <a:lvl1pPr algn="ctr" defTabSz="914400" rtl="0" eaLnBrk="1" latinLnBrk="0" hangingPunct="1">
              <a:spcBef>
                <a:spcPct val="0"/>
              </a:spcBef>
              <a:buNone/>
              <a:defRPr sz="4400" kern="1200">
                <a:solidFill>
                  <a:schemeClr val="tx1"/>
                </a:solidFill>
                <a:latin typeface="+mj-lt"/>
                <a:ea typeface="+mj-ea"/>
                <a:cs typeface="+mj-cs"/>
              </a:defRPr>
            </a:lvl1pPr>
          </a:lstStyle>
          <a:p>
            <a:pPr>
              <a:lnSpc>
                <a:spcPct val="100000"/>
              </a:lnSpc>
            </a:pPr>
            <a:r>
              <a:rPr lang="zh-CN" altLang="en-US" sz="2000" dirty="0" smtClean="0">
                <a:solidFill>
                  <a:srgbClr val="F79646"/>
                </a:solidFill>
                <a:latin typeface="微软雅黑" panose="020B0503020204020204" pitchFamily="34" charset="-122"/>
                <a:ea typeface="微软雅黑" panose="020B0503020204020204" pitchFamily="34" charset="-122"/>
                <a:cs typeface="+mn-ea"/>
                <a:sym typeface="+mn-lt"/>
              </a:rPr>
              <a:t>任务一 货币资金的内部控制及其测试</a:t>
            </a:r>
            <a:endParaRPr lang="zh-CN" altLang="en-GB" sz="2000" dirty="0">
              <a:solidFill>
                <a:srgbClr val="F79646"/>
              </a:solidFill>
              <a:latin typeface="微软雅黑" panose="020B0503020204020204" pitchFamily="34" charset="-122"/>
              <a:ea typeface="微软雅黑" panose="020B0503020204020204" pitchFamily="34" charset="-122"/>
              <a:cs typeface="+mn-ea"/>
              <a:sym typeface="+mn-lt"/>
            </a:endParaRPr>
          </a:p>
        </p:txBody>
      </p:sp>
      <p:sp>
        <p:nvSpPr>
          <p:cNvPr id="35" name="矩形 34"/>
          <p:cNvSpPr/>
          <p:nvPr/>
        </p:nvSpPr>
        <p:spPr>
          <a:xfrm>
            <a:off x="5375126" y="188595"/>
            <a:ext cx="6814969" cy="360045"/>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p:cTn id="7" dur="500" fill="hold"/>
                                        <p:tgtEl>
                                          <p:spTgt spid="31"/>
                                        </p:tgtEl>
                                        <p:attrNameLst>
                                          <p:attrName>ppt_w</p:attrName>
                                        </p:attrNameLst>
                                      </p:cBhvr>
                                      <p:tavLst>
                                        <p:tav tm="0">
                                          <p:val>
                                            <p:fltVal val="0"/>
                                          </p:val>
                                        </p:tav>
                                        <p:tav tm="100000">
                                          <p:val>
                                            <p:strVal val="#ppt_w"/>
                                          </p:val>
                                        </p:tav>
                                      </p:tavLst>
                                    </p:anim>
                                    <p:anim calcmode="lin" valueType="num">
                                      <p:cBhvr>
                                        <p:cTn id="8" dur="500" fill="hold"/>
                                        <p:tgtEl>
                                          <p:spTgt spid="31"/>
                                        </p:tgtEl>
                                        <p:attrNameLst>
                                          <p:attrName>ppt_h</p:attrName>
                                        </p:attrNameLst>
                                      </p:cBhvr>
                                      <p:tavLst>
                                        <p:tav tm="0">
                                          <p:val>
                                            <p:fltVal val="0"/>
                                          </p:val>
                                        </p:tav>
                                        <p:tav tm="100000">
                                          <p:val>
                                            <p:strVal val="#ppt_h"/>
                                          </p:val>
                                        </p:tav>
                                      </p:tavLst>
                                    </p:anim>
                                    <p:animEffect transition="in" filter="fade">
                                      <p:cBhvr>
                                        <p:cTn id="9" dur="500"/>
                                        <p:tgtEl>
                                          <p:spTgt spid="31"/>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32"/>
                                        </p:tgtEl>
                                        <p:attrNameLst>
                                          <p:attrName>style.visibility</p:attrName>
                                        </p:attrNameLst>
                                      </p:cBhvr>
                                      <p:to>
                                        <p:strVal val="visible"/>
                                      </p:to>
                                    </p:set>
                                    <p:anim calcmode="lin" valueType="num">
                                      <p:cBhvr>
                                        <p:cTn id="12" dur="500" fill="hold"/>
                                        <p:tgtEl>
                                          <p:spTgt spid="32"/>
                                        </p:tgtEl>
                                        <p:attrNameLst>
                                          <p:attrName>ppt_w</p:attrName>
                                        </p:attrNameLst>
                                      </p:cBhvr>
                                      <p:tavLst>
                                        <p:tav tm="0">
                                          <p:val>
                                            <p:fltVal val="0"/>
                                          </p:val>
                                        </p:tav>
                                        <p:tav tm="100000">
                                          <p:val>
                                            <p:strVal val="#ppt_w"/>
                                          </p:val>
                                        </p:tav>
                                      </p:tavLst>
                                    </p:anim>
                                    <p:anim calcmode="lin" valueType="num">
                                      <p:cBhvr>
                                        <p:cTn id="13" dur="500" fill="hold"/>
                                        <p:tgtEl>
                                          <p:spTgt spid="32"/>
                                        </p:tgtEl>
                                        <p:attrNameLst>
                                          <p:attrName>ppt_h</p:attrName>
                                        </p:attrNameLst>
                                      </p:cBhvr>
                                      <p:tavLst>
                                        <p:tav tm="0">
                                          <p:val>
                                            <p:fltVal val="0"/>
                                          </p:val>
                                        </p:tav>
                                        <p:tav tm="100000">
                                          <p:val>
                                            <p:strVal val="#ppt_h"/>
                                          </p:val>
                                        </p:tav>
                                      </p:tavLst>
                                    </p:anim>
                                    <p:animEffect transition="in" filter="fade">
                                      <p:cBhvr>
                                        <p:cTn id="14" dur="500"/>
                                        <p:tgtEl>
                                          <p:spTgt spid="32"/>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33"/>
                                        </p:tgtEl>
                                        <p:attrNameLst>
                                          <p:attrName>style.visibility</p:attrName>
                                        </p:attrNameLst>
                                      </p:cBhvr>
                                      <p:to>
                                        <p:strVal val="visible"/>
                                      </p:to>
                                    </p:set>
                                    <p:anim calcmode="lin" valueType="num">
                                      <p:cBhvr>
                                        <p:cTn id="17" dur="500" fill="hold"/>
                                        <p:tgtEl>
                                          <p:spTgt spid="33"/>
                                        </p:tgtEl>
                                        <p:attrNameLst>
                                          <p:attrName>ppt_w</p:attrName>
                                        </p:attrNameLst>
                                      </p:cBhvr>
                                      <p:tavLst>
                                        <p:tav tm="0">
                                          <p:val>
                                            <p:fltVal val="0"/>
                                          </p:val>
                                        </p:tav>
                                        <p:tav tm="100000">
                                          <p:val>
                                            <p:strVal val="#ppt_w"/>
                                          </p:val>
                                        </p:tav>
                                      </p:tavLst>
                                    </p:anim>
                                    <p:anim calcmode="lin" valueType="num">
                                      <p:cBhvr>
                                        <p:cTn id="18" dur="500" fill="hold"/>
                                        <p:tgtEl>
                                          <p:spTgt spid="33"/>
                                        </p:tgtEl>
                                        <p:attrNameLst>
                                          <p:attrName>ppt_h</p:attrName>
                                        </p:attrNameLst>
                                      </p:cBhvr>
                                      <p:tavLst>
                                        <p:tav tm="0">
                                          <p:val>
                                            <p:fltVal val="0"/>
                                          </p:val>
                                        </p:tav>
                                        <p:tav tm="100000">
                                          <p:val>
                                            <p:strVal val="#ppt_h"/>
                                          </p:val>
                                        </p:tav>
                                      </p:tavLst>
                                    </p:anim>
                                    <p:animEffect transition="in" filter="fade">
                                      <p:cBhvr>
                                        <p:cTn id="19" dur="500"/>
                                        <p:tgtEl>
                                          <p:spTgt spid="33"/>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35"/>
                                        </p:tgtEl>
                                        <p:attrNameLst>
                                          <p:attrName>style.visibility</p:attrName>
                                        </p:attrNameLst>
                                      </p:cBhvr>
                                      <p:to>
                                        <p:strVal val="visible"/>
                                      </p:to>
                                    </p:set>
                                    <p:anim calcmode="lin" valueType="num">
                                      <p:cBhvr>
                                        <p:cTn id="22" dur="500" fill="hold"/>
                                        <p:tgtEl>
                                          <p:spTgt spid="35"/>
                                        </p:tgtEl>
                                        <p:attrNameLst>
                                          <p:attrName>ppt_w</p:attrName>
                                        </p:attrNameLst>
                                      </p:cBhvr>
                                      <p:tavLst>
                                        <p:tav tm="0">
                                          <p:val>
                                            <p:fltVal val="0"/>
                                          </p:val>
                                        </p:tav>
                                        <p:tav tm="100000">
                                          <p:val>
                                            <p:strVal val="#ppt_w"/>
                                          </p:val>
                                        </p:tav>
                                      </p:tavLst>
                                    </p:anim>
                                    <p:anim calcmode="lin" valueType="num">
                                      <p:cBhvr>
                                        <p:cTn id="23" dur="500" fill="hold"/>
                                        <p:tgtEl>
                                          <p:spTgt spid="35"/>
                                        </p:tgtEl>
                                        <p:attrNameLst>
                                          <p:attrName>ppt_h</p:attrName>
                                        </p:attrNameLst>
                                      </p:cBhvr>
                                      <p:tavLst>
                                        <p:tav tm="0">
                                          <p:val>
                                            <p:fltVal val="0"/>
                                          </p:val>
                                        </p:tav>
                                        <p:tav tm="100000">
                                          <p:val>
                                            <p:strVal val="#ppt_h"/>
                                          </p:val>
                                        </p:tav>
                                      </p:tavLst>
                                    </p:anim>
                                    <p:animEffect transition="in" filter="fade">
                                      <p:cBhvr>
                                        <p:cTn id="24" dur="500"/>
                                        <p:tgtEl>
                                          <p:spTgt spid="35"/>
                                        </p:tgtEl>
                                      </p:cBhvr>
                                    </p:animEffect>
                                  </p:childTnLst>
                                </p:cTn>
                              </p:par>
                            </p:childTnLst>
                          </p:cTn>
                        </p:par>
                        <p:par>
                          <p:cTn id="25" fill="hold">
                            <p:stCondLst>
                              <p:cond delay="500"/>
                            </p:stCondLst>
                            <p:childTnLst>
                              <p:par>
                                <p:cTn id="26" presetID="10" presetClass="entr" presetSubtype="0" fill="hold" grpId="0" nodeType="afterEffect">
                                  <p:stCondLst>
                                    <p:cond delay="0"/>
                                  </p:stCondLst>
                                  <p:childTnLst>
                                    <p:set>
                                      <p:cBhvr>
                                        <p:cTn id="27" dur="1" fill="hold">
                                          <p:stCondLst>
                                            <p:cond delay="0"/>
                                          </p:stCondLst>
                                        </p:cTn>
                                        <p:tgtEl>
                                          <p:spTgt spid="34"/>
                                        </p:tgtEl>
                                        <p:attrNameLst>
                                          <p:attrName>style.visibility</p:attrName>
                                        </p:attrNameLst>
                                      </p:cBhvr>
                                      <p:to>
                                        <p:strVal val="visible"/>
                                      </p:to>
                                    </p:set>
                                    <p:animEffect transition="in" filter="fade">
                                      <p:cBhvr>
                                        <p:cTn id="28" dur="500"/>
                                        <p:tgtEl>
                                          <p:spTgt spid="34"/>
                                        </p:tgtEl>
                                      </p:cBhvr>
                                    </p:animEffect>
                                  </p:childTnLst>
                                </p:cTn>
                              </p:par>
                              <p:par>
                                <p:cTn id="29" presetID="42" presetClass="entr" presetSubtype="0" fill="hold" nodeType="withEffect">
                                  <p:stCondLst>
                                    <p:cond delay="500"/>
                                  </p:stCondLst>
                                  <p:childTnLst>
                                    <p:set>
                                      <p:cBhvr>
                                        <p:cTn id="30" dur="1" fill="hold">
                                          <p:stCondLst>
                                            <p:cond delay="0"/>
                                          </p:stCondLst>
                                        </p:cTn>
                                        <p:tgtEl>
                                          <p:spTgt spid="3"/>
                                        </p:tgtEl>
                                        <p:attrNameLst>
                                          <p:attrName>style.visibility</p:attrName>
                                        </p:attrNameLst>
                                      </p:cBhvr>
                                      <p:to>
                                        <p:strVal val="visible"/>
                                      </p:to>
                                    </p:set>
                                    <p:animEffect transition="in" filter="fade">
                                      <p:cBhvr>
                                        <p:cTn id="31" dur="1000"/>
                                        <p:tgtEl>
                                          <p:spTgt spid="3"/>
                                        </p:tgtEl>
                                      </p:cBhvr>
                                    </p:animEffect>
                                    <p:anim calcmode="lin" valueType="num">
                                      <p:cBhvr>
                                        <p:cTn id="32" dur="1000" fill="hold"/>
                                        <p:tgtEl>
                                          <p:spTgt spid="3"/>
                                        </p:tgtEl>
                                        <p:attrNameLst>
                                          <p:attrName>ppt_x</p:attrName>
                                        </p:attrNameLst>
                                      </p:cBhvr>
                                      <p:tavLst>
                                        <p:tav tm="0">
                                          <p:val>
                                            <p:strVal val="#ppt_x"/>
                                          </p:val>
                                        </p:tav>
                                        <p:tav tm="100000">
                                          <p:val>
                                            <p:strVal val="#ppt_x"/>
                                          </p:val>
                                        </p:tav>
                                      </p:tavLst>
                                    </p:anim>
                                    <p:anim calcmode="lin" valueType="num">
                                      <p:cBhvr>
                                        <p:cTn id="33"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bldLvl="0" animBg="1"/>
      <p:bldP spid="32" grpId="0" bldLvl="0" animBg="1"/>
      <p:bldP spid="33" grpId="0" bldLvl="0" animBg="1"/>
      <p:bldP spid="34" grpId="0"/>
      <p:bldP spid="35"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1" name="矩形 140"/>
          <p:cNvSpPr/>
          <p:nvPr/>
        </p:nvSpPr>
        <p:spPr>
          <a:xfrm>
            <a:off x="1587" y="2313153"/>
            <a:ext cx="12188825" cy="2339010"/>
          </a:xfrm>
          <a:prstGeom prst="rect">
            <a:avLst/>
          </a:prstGeom>
          <a:gradFill flip="none" rotWithShape="1">
            <a:gsLst>
              <a:gs pos="0">
                <a:srgbClr val="F79646"/>
              </a:gs>
              <a:gs pos="21000">
                <a:srgbClr val="F79646"/>
              </a:gs>
            </a:gsLst>
            <a:lin ang="7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6" name="TextBox 64"/>
          <p:cNvSpPr>
            <a:spLocks noChangeArrowheads="1"/>
          </p:cNvSpPr>
          <p:nvPr/>
        </p:nvSpPr>
        <p:spPr bwMode="auto">
          <a:xfrm>
            <a:off x="4799062" y="3021648"/>
            <a:ext cx="4633662" cy="9220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nchorCtr="0">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lnSpc>
                <a:spcPct val="100000"/>
              </a:lnSpc>
            </a:pPr>
            <a:r>
              <a:rPr lang="zh-CN" altLang="en-US" sz="5400" dirty="0" smtClean="0">
                <a:solidFill>
                  <a:schemeClr val="bg1"/>
                </a:solidFill>
                <a:latin typeface="微软雅黑" panose="020B0503020204020204" pitchFamily="34" charset="-122"/>
                <a:ea typeface="微软雅黑" panose="020B0503020204020204" pitchFamily="34" charset="-122"/>
                <a:sym typeface="Arial" panose="020B0604020202020204" pitchFamily="34" charset="0"/>
              </a:rPr>
              <a:t>货币资金审计</a:t>
            </a:r>
            <a:endParaRPr lang="zh-CN" altLang="en-US" sz="5400" dirty="0">
              <a:solidFill>
                <a:schemeClr val="bg1"/>
              </a:solidFill>
              <a:latin typeface="微软雅黑" panose="020B0503020204020204" pitchFamily="34" charset="-122"/>
              <a:ea typeface="微软雅黑" panose="020B0503020204020204" pitchFamily="34" charset="-122"/>
              <a:sym typeface="Arial" panose="020B0604020202020204" pitchFamily="34" charset="0"/>
            </a:endParaRPr>
          </a:p>
        </p:txBody>
      </p:sp>
      <p:cxnSp>
        <p:nvCxnSpPr>
          <p:cNvPr id="147" name="直接连接符 146"/>
          <p:cNvCxnSpPr/>
          <p:nvPr/>
        </p:nvCxnSpPr>
        <p:spPr>
          <a:xfrm>
            <a:off x="4655046" y="2834585"/>
            <a:ext cx="0" cy="1296144"/>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sp>
        <p:nvSpPr>
          <p:cNvPr id="2" name="矩形 1"/>
          <p:cNvSpPr>
            <a:spLocks noChangeAspect="1"/>
          </p:cNvSpPr>
          <p:nvPr/>
        </p:nvSpPr>
        <p:spPr>
          <a:xfrm>
            <a:off x="604520" y="2874328"/>
            <a:ext cx="3549015" cy="1216660"/>
          </a:xfrm>
          <a:prstGeom prst="rect">
            <a:avLst/>
          </a:prstGeom>
          <a:gradFill flip="none" rotWithShape="1">
            <a:gsLst>
              <a:gs pos="0">
                <a:srgbClr val="F79646"/>
              </a:gs>
              <a:gs pos="100000">
                <a:srgbClr val="F79646"/>
              </a:gs>
            </a:gsLst>
            <a:lin ang="7200000" scaled="0"/>
            <a:tileRect/>
          </a:gra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5" name="文本框 4"/>
          <p:cNvSpPr txBox="1"/>
          <p:nvPr/>
        </p:nvSpPr>
        <p:spPr>
          <a:xfrm>
            <a:off x="604520" y="3067685"/>
            <a:ext cx="3549015" cy="829945"/>
          </a:xfrm>
          <a:prstGeom prst="rect">
            <a:avLst/>
          </a:prstGeom>
          <a:noFill/>
        </p:spPr>
        <p:txBody>
          <a:bodyPr wrap="square" rtlCol="0">
            <a:spAutoFit/>
          </a:bodyPr>
          <a:lstStyle/>
          <a:p>
            <a:pPr algn="ctr"/>
            <a:r>
              <a:rPr lang="zh-CN" altLang="en-US" sz="4800" b="1" dirty="0" smtClean="0">
                <a:solidFill>
                  <a:schemeClr val="bg1"/>
                </a:solidFill>
              </a:rPr>
              <a:t>项目五</a:t>
            </a:r>
            <a:endParaRPr lang="zh-CN" altLang="en-US" sz="4800" b="1" dirty="0">
              <a:solidFill>
                <a:schemeClr val="bg1"/>
              </a:solidFill>
            </a:endParaRPr>
          </a:p>
        </p:txBody>
      </p: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41"/>
                                        </p:tgtEl>
                                        <p:attrNameLst>
                                          <p:attrName>style.visibility</p:attrName>
                                        </p:attrNameLst>
                                      </p:cBhvr>
                                      <p:to>
                                        <p:strVal val="visible"/>
                                      </p:to>
                                    </p:set>
                                    <p:animEffect transition="in" filter="wipe(left)">
                                      <p:cBhvr>
                                        <p:cTn id="7" dur="500"/>
                                        <p:tgtEl>
                                          <p:spTgt spid="141"/>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p:cTn id="11" dur="500" fill="hold"/>
                                        <p:tgtEl>
                                          <p:spTgt spid="2"/>
                                        </p:tgtEl>
                                        <p:attrNameLst>
                                          <p:attrName>ppt_w</p:attrName>
                                        </p:attrNameLst>
                                      </p:cBhvr>
                                      <p:tavLst>
                                        <p:tav tm="0">
                                          <p:val>
                                            <p:fltVal val="0"/>
                                          </p:val>
                                        </p:tav>
                                        <p:tav tm="100000">
                                          <p:val>
                                            <p:strVal val="#ppt_w"/>
                                          </p:val>
                                        </p:tav>
                                      </p:tavLst>
                                    </p:anim>
                                    <p:anim calcmode="lin" valueType="num">
                                      <p:cBhvr>
                                        <p:cTn id="12" dur="500" fill="hold"/>
                                        <p:tgtEl>
                                          <p:spTgt spid="2"/>
                                        </p:tgtEl>
                                        <p:attrNameLst>
                                          <p:attrName>ppt_h</p:attrName>
                                        </p:attrNameLst>
                                      </p:cBhvr>
                                      <p:tavLst>
                                        <p:tav tm="0">
                                          <p:val>
                                            <p:fltVal val="0"/>
                                          </p:val>
                                        </p:tav>
                                        <p:tav tm="100000">
                                          <p:val>
                                            <p:strVal val="#ppt_h"/>
                                          </p:val>
                                        </p:tav>
                                      </p:tavLst>
                                    </p:anim>
                                    <p:animEffect transition="in" filter="fade">
                                      <p:cBhvr>
                                        <p:cTn id="13" dur="500"/>
                                        <p:tgtEl>
                                          <p:spTgt spid="2"/>
                                        </p:tgtEl>
                                      </p:cBhvr>
                                    </p:animEffect>
                                  </p:childTnLst>
                                </p:cTn>
                              </p:par>
                            </p:childTnLst>
                          </p:cTn>
                        </p:par>
                        <p:par>
                          <p:cTn id="14" fill="hold">
                            <p:stCondLst>
                              <p:cond delay="1000"/>
                            </p:stCondLst>
                            <p:childTnLst>
                              <p:par>
                                <p:cTn id="15" presetID="23" presetClass="entr" presetSubtype="272" fill="hold" grpId="0" nodeType="afterEffect">
                                  <p:stCondLst>
                                    <p:cond delay="0"/>
                                  </p:stCondLst>
                                  <p:childTnLst>
                                    <p:set>
                                      <p:cBhvr>
                                        <p:cTn id="16" dur="1" fill="hold">
                                          <p:stCondLst>
                                            <p:cond delay="0"/>
                                          </p:stCondLst>
                                        </p:cTn>
                                        <p:tgtEl>
                                          <p:spTgt spid="5"/>
                                        </p:tgtEl>
                                        <p:attrNameLst>
                                          <p:attrName>style.visibility</p:attrName>
                                        </p:attrNameLst>
                                      </p:cBhvr>
                                      <p:to>
                                        <p:strVal val="visible"/>
                                      </p:to>
                                    </p:set>
                                    <p:anim calcmode="lin" valueType="num">
                                      <p:cBhvr>
                                        <p:cTn id="17" dur="500" fill="hold"/>
                                        <p:tgtEl>
                                          <p:spTgt spid="5"/>
                                        </p:tgtEl>
                                        <p:attrNameLst>
                                          <p:attrName>ppt_w</p:attrName>
                                        </p:attrNameLst>
                                      </p:cBhvr>
                                      <p:tavLst>
                                        <p:tav tm="0">
                                          <p:val>
                                            <p:strVal val="2/3*#ppt_w"/>
                                          </p:val>
                                        </p:tav>
                                        <p:tav tm="100000">
                                          <p:val>
                                            <p:strVal val="#ppt_w"/>
                                          </p:val>
                                        </p:tav>
                                      </p:tavLst>
                                    </p:anim>
                                    <p:anim calcmode="lin" valueType="num">
                                      <p:cBhvr>
                                        <p:cTn id="18" dur="500" fill="hold"/>
                                        <p:tgtEl>
                                          <p:spTgt spid="5"/>
                                        </p:tgtEl>
                                        <p:attrNameLst>
                                          <p:attrName>ppt_h</p:attrName>
                                        </p:attrNameLst>
                                      </p:cBhvr>
                                      <p:tavLst>
                                        <p:tav tm="0">
                                          <p:val>
                                            <p:strVal val="2/3*#ppt_h"/>
                                          </p:val>
                                        </p:tav>
                                        <p:tav tm="100000">
                                          <p:val>
                                            <p:strVal val="#ppt_h"/>
                                          </p:val>
                                        </p:tav>
                                      </p:tavLst>
                                    </p:anim>
                                  </p:childTnLst>
                                </p:cTn>
                              </p:par>
                            </p:childTnLst>
                          </p:cTn>
                        </p:par>
                        <p:par>
                          <p:cTn id="19" fill="hold">
                            <p:stCondLst>
                              <p:cond delay="1500"/>
                            </p:stCondLst>
                            <p:childTnLst>
                              <p:par>
                                <p:cTn id="20" presetID="53" presetClass="entr" presetSubtype="16" fill="hold" grpId="0" nodeType="afterEffect">
                                  <p:stCondLst>
                                    <p:cond delay="0"/>
                                  </p:stCondLst>
                                  <p:childTnLst>
                                    <p:set>
                                      <p:cBhvr>
                                        <p:cTn id="21" dur="1" fill="hold">
                                          <p:stCondLst>
                                            <p:cond delay="0"/>
                                          </p:stCondLst>
                                        </p:cTn>
                                        <p:tgtEl>
                                          <p:spTgt spid="146"/>
                                        </p:tgtEl>
                                        <p:attrNameLst>
                                          <p:attrName>style.visibility</p:attrName>
                                        </p:attrNameLst>
                                      </p:cBhvr>
                                      <p:to>
                                        <p:strVal val="visible"/>
                                      </p:to>
                                    </p:set>
                                    <p:anim calcmode="lin" valueType="num">
                                      <p:cBhvr>
                                        <p:cTn id="22" dur="500" fill="hold"/>
                                        <p:tgtEl>
                                          <p:spTgt spid="146"/>
                                        </p:tgtEl>
                                        <p:attrNameLst>
                                          <p:attrName>ppt_w</p:attrName>
                                        </p:attrNameLst>
                                      </p:cBhvr>
                                      <p:tavLst>
                                        <p:tav tm="0">
                                          <p:val>
                                            <p:fltVal val="0"/>
                                          </p:val>
                                        </p:tav>
                                        <p:tav tm="100000">
                                          <p:val>
                                            <p:strVal val="#ppt_w"/>
                                          </p:val>
                                        </p:tav>
                                      </p:tavLst>
                                    </p:anim>
                                    <p:anim calcmode="lin" valueType="num">
                                      <p:cBhvr>
                                        <p:cTn id="23" dur="500" fill="hold"/>
                                        <p:tgtEl>
                                          <p:spTgt spid="146"/>
                                        </p:tgtEl>
                                        <p:attrNameLst>
                                          <p:attrName>ppt_h</p:attrName>
                                        </p:attrNameLst>
                                      </p:cBhvr>
                                      <p:tavLst>
                                        <p:tav tm="0">
                                          <p:val>
                                            <p:fltVal val="0"/>
                                          </p:val>
                                        </p:tav>
                                        <p:tav tm="100000">
                                          <p:val>
                                            <p:strVal val="#ppt_h"/>
                                          </p:val>
                                        </p:tav>
                                      </p:tavLst>
                                    </p:anim>
                                    <p:animEffect transition="in" filter="fade">
                                      <p:cBhvr>
                                        <p:cTn id="24" dur="500"/>
                                        <p:tgtEl>
                                          <p:spTgt spid="146"/>
                                        </p:tgtEl>
                                      </p:cBhvr>
                                    </p:animEffect>
                                  </p:childTnLst>
                                </p:cTn>
                              </p:par>
                            </p:childTnLst>
                          </p:cTn>
                        </p:par>
                        <p:par>
                          <p:cTn id="25" fill="hold">
                            <p:stCondLst>
                              <p:cond delay="2000"/>
                            </p:stCondLst>
                            <p:childTnLst>
                              <p:par>
                                <p:cTn id="26" presetID="16" presetClass="entr" presetSubtype="42" fill="hold" nodeType="afterEffect">
                                  <p:stCondLst>
                                    <p:cond delay="0"/>
                                  </p:stCondLst>
                                  <p:childTnLst>
                                    <p:set>
                                      <p:cBhvr>
                                        <p:cTn id="27" dur="1" fill="hold">
                                          <p:stCondLst>
                                            <p:cond delay="0"/>
                                          </p:stCondLst>
                                        </p:cTn>
                                        <p:tgtEl>
                                          <p:spTgt spid="147"/>
                                        </p:tgtEl>
                                        <p:attrNameLst>
                                          <p:attrName>style.visibility</p:attrName>
                                        </p:attrNameLst>
                                      </p:cBhvr>
                                      <p:to>
                                        <p:strVal val="visible"/>
                                      </p:to>
                                    </p:set>
                                    <p:animEffect transition="in" filter="barn(outHorizontal)">
                                      <p:cBhvr>
                                        <p:cTn id="28" dur="1000"/>
                                        <p:tgtEl>
                                          <p:spTgt spid="1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1" grpId="0" bldLvl="0" animBg="1"/>
      <p:bldP spid="146" grpId="0"/>
      <p:bldP spid="2" grpId="0" bldLvl="0" animBg="1"/>
      <p:bldP spid="5"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87"/>
          <p:cNvGrpSpPr/>
          <p:nvPr/>
        </p:nvGrpSpPr>
        <p:grpSpPr>
          <a:xfrm>
            <a:off x="791829" y="1323784"/>
            <a:ext cx="10153650" cy="3819100"/>
            <a:chOff x="946620" y="1670343"/>
            <a:chExt cx="10153650" cy="3819100"/>
          </a:xfrm>
        </p:grpSpPr>
        <p:grpSp>
          <p:nvGrpSpPr>
            <p:cNvPr id="4" name="Group 332"/>
            <p:cNvGrpSpPr>
              <a:grpSpLocks noChangeAspect="1"/>
            </p:cNvGrpSpPr>
            <p:nvPr/>
          </p:nvGrpSpPr>
          <p:grpSpPr>
            <a:xfrm>
              <a:off x="946620" y="1670343"/>
              <a:ext cx="540000" cy="540000"/>
              <a:chOff x="4421584" y="2527234"/>
              <a:chExt cx="288476" cy="288476"/>
            </a:xfrm>
          </p:grpSpPr>
          <p:sp>
            <p:nvSpPr>
              <p:cNvPr id="92" name="Oval 59"/>
              <p:cNvSpPr/>
              <p:nvPr/>
            </p:nvSpPr>
            <p:spPr>
              <a:xfrm>
                <a:off x="4421584" y="2527234"/>
                <a:ext cx="288476" cy="288476"/>
              </a:xfrm>
              <a:prstGeom prst="ellipse">
                <a:avLst/>
              </a:prstGeom>
              <a:gradFill flip="none" rotWithShape="1">
                <a:gsLst>
                  <a:gs pos="0">
                    <a:srgbClr val="F79646"/>
                  </a:gs>
                  <a:gs pos="100000">
                    <a:srgbClr val="F79646"/>
                  </a:gs>
                </a:gsLst>
                <a:lin ang="7200000" scaled="0"/>
                <a:tileRect/>
              </a:gradFill>
              <a:ln>
                <a:no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solidFill>
                    <a:prstClr val="white"/>
                  </a:solidFill>
                  <a:latin typeface="Agency FB" panose="020B0503020202020204" pitchFamily="34" charset="0"/>
                </a:endParaRPr>
              </a:p>
            </p:txBody>
          </p:sp>
          <p:sp>
            <p:nvSpPr>
              <p:cNvPr id="93" name="Freeform 26"/>
              <p:cNvSpPr/>
              <p:nvPr/>
            </p:nvSpPr>
            <p:spPr bwMode="auto">
              <a:xfrm>
                <a:off x="4513652" y="2612916"/>
                <a:ext cx="114518" cy="118766"/>
              </a:xfrm>
              <a:custGeom>
                <a:avLst/>
                <a:gdLst>
                  <a:gd name="T0" fmla="*/ 103 w 274"/>
                  <a:gd name="T1" fmla="*/ 284 h 284"/>
                  <a:gd name="T2" fmla="*/ 80 w 274"/>
                  <a:gd name="T3" fmla="*/ 273 h 284"/>
                  <a:gd name="T4" fmla="*/ 9 w 274"/>
                  <a:gd name="T5" fmla="*/ 178 h 284"/>
                  <a:gd name="T6" fmla="*/ 14 w 274"/>
                  <a:gd name="T7" fmla="*/ 139 h 284"/>
                  <a:gd name="T8" fmla="*/ 53 w 274"/>
                  <a:gd name="T9" fmla="*/ 145 h 284"/>
                  <a:gd name="T10" fmla="*/ 100 w 274"/>
                  <a:gd name="T11" fmla="*/ 207 h 284"/>
                  <a:gd name="T12" fmla="*/ 219 w 274"/>
                  <a:gd name="T13" fmla="*/ 17 h 284"/>
                  <a:gd name="T14" fmla="*/ 257 w 274"/>
                  <a:gd name="T15" fmla="*/ 8 h 284"/>
                  <a:gd name="T16" fmla="*/ 266 w 274"/>
                  <a:gd name="T17" fmla="*/ 47 h 284"/>
                  <a:gd name="T18" fmla="*/ 126 w 274"/>
                  <a:gd name="T19" fmla="*/ 271 h 284"/>
                  <a:gd name="T20" fmla="*/ 104 w 274"/>
                  <a:gd name="T21" fmla="*/ 284 h 284"/>
                  <a:gd name="T22" fmla="*/ 103 w 274"/>
                  <a:gd name="T23" fmla="*/ 284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chemeClr val="bg1"/>
              </a:solidFill>
              <a:ln>
                <a:noFill/>
              </a:ln>
            </p:spPr>
            <p:txBody>
              <a:bodyPr vert="horz" wrap="square" lIns="91440" tIns="45720" rIns="91440" bIns="45720" numCol="1" anchor="t" anchorCtr="0" compatLnSpc="1"/>
              <a:lstStyle/>
              <a:p>
                <a:endParaRPr lang="en-US" sz="1400" dirty="0">
                  <a:solidFill>
                    <a:prstClr val="black"/>
                  </a:solidFill>
                  <a:latin typeface="Agency FB" panose="020B0503020202020204" pitchFamily="34" charset="0"/>
                </a:endParaRPr>
              </a:p>
            </p:txBody>
          </p:sp>
        </p:grpSp>
        <p:sp>
          <p:nvSpPr>
            <p:cNvPr id="91" name="TextBox 90"/>
            <p:cNvSpPr txBox="1"/>
            <p:nvPr/>
          </p:nvSpPr>
          <p:spPr>
            <a:xfrm>
              <a:off x="1583525" y="1697648"/>
              <a:ext cx="9516745" cy="488950"/>
            </a:xfrm>
            <a:prstGeom prst="rect">
              <a:avLst/>
            </a:prstGeom>
            <a:noFill/>
          </p:spPr>
          <p:txBody>
            <a:bodyPr wrap="square" lIns="182843" tIns="91422" rIns="182843" bIns="91422" rtlCol="0">
              <a:spAutoFit/>
            </a:bodyPr>
            <a:lstStyle/>
            <a:p>
              <a:r>
                <a:rPr lang="zh-CN" altLang="en-US" sz="2000" b="1" dirty="0" smtClean="0">
                  <a:solidFill>
                    <a:srgbClr val="F79646"/>
                  </a:solidFill>
                  <a:latin typeface="微软雅黑" panose="020B0503020204020204" pitchFamily="34" charset="-122"/>
                  <a:ea typeface="微软雅黑" panose="020B0503020204020204" pitchFamily="34" charset="-122"/>
                  <a:cs typeface="Lato Regular"/>
                </a:rPr>
                <a:t>三、货币资金的内部控制与控制测试</a:t>
              </a:r>
              <a:endParaRPr lang="zh-CN" altLang="en-US" sz="2000" b="1" dirty="0">
                <a:solidFill>
                  <a:srgbClr val="F79646"/>
                </a:solidFill>
                <a:latin typeface="微软雅黑" panose="020B0503020204020204" pitchFamily="34" charset="-122"/>
                <a:ea typeface="微软雅黑" panose="020B0503020204020204" pitchFamily="34" charset="-122"/>
                <a:cs typeface="Lato Regular"/>
              </a:endParaRPr>
            </a:p>
          </p:txBody>
        </p:sp>
        <p:sp>
          <p:nvSpPr>
            <p:cNvPr id="2" name="TextBox 89"/>
            <p:cNvSpPr txBox="1"/>
            <p:nvPr/>
          </p:nvSpPr>
          <p:spPr>
            <a:xfrm>
              <a:off x="1582255" y="2953043"/>
              <a:ext cx="9517380" cy="2536400"/>
            </a:xfrm>
            <a:prstGeom prst="rect">
              <a:avLst/>
            </a:prstGeom>
            <a:noFill/>
          </p:spPr>
          <p:txBody>
            <a:bodyPr wrap="square" rtlCol="0">
              <a:spAutoFit/>
            </a:bodyPr>
            <a:lstStyle/>
            <a:p>
              <a:pPr indent="457200" algn="just" fontAlgn="auto">
                <a:lnSpc>
                  <a:spcPct val="150000"/>
                </a:lnSpc>
                <a:extLst>
                  <a:ext uri="{35155182-B16C-46BC-9424-99874614C6A1}">
                    <wpsdc:indentchars xmlns:wpsdc="http://www.wps.cn/officeDocument/2017/drawingmlCustomData" val="200" checksum="59296752"/>
                  </a:ext>
                </a:extLst>
              </a:pPr>
              <a:r>
                <a:rPr lang="en-US" altLang="zh-CN"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3. </a:t>
              </a:r>
              <a:r>
                <a:rPr lang="zh-CN" altLang="en-US"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抽取并检查付款凭证</a:t>
              </a:r>
              <a:endParaRPr lang="zh-CN" altLang="en-US"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为了测试货币资金付款的内部控制，注册会计师应选取适当的样本的付款凭</a:t>
              </a:r>
              <a:endParaRPr lang="zh-CN" altLang="en-US"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证，进行如下检查：①检查付款的授权是否正确。②核对库存现金、银行存款日</a:t>
              </a:r>
              <a:endParaRPr lang="zh-CN" altLang="en-US"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记账的付出金额是否正确。③核对付款凭证和银行对账单是否相符。④核对付款</a:t>
              </a:r>
              <a:endParaRPr lang="zh-CN" altLang="en-US"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凭证与应付账款等相关明细账的有关记录是否相符。⑤核对实付金额与购货发票</a:t>
              </a:r>
              <a:endParaRPr lang="zh-CN" altLang="en-US"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等相关凭据是否一致。</a:t>
              </a:r>
              <a:endParaRPr lang="zh-CN" altLang="en-US"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endParaRPr>
            </a:p>
          </p:txBody>
        </p:sp>
      </p:grpSp>
      <p:sp>
        <p:nvSpPr>
          <p:cNvPr id="31" name="矩形 30"/>
          <p:cNvSpPr/>
          <p:nvPr/>
        </p:nvSpPr>
        <p:spPr>
          <a:xfrm>
            <a:off x="539638" y="368862"/>
            <a:ext cx="252028" cy="252028"/>
          </a:xfrm>
          <a:prstGeom prst="rect">
            <a:avLst/>
          </a:prstGeom>
          <a:noFill/>
          <a:ln w="9525">
            <a:solidFill>
              <a:srgbClr val="F79646"/>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矩形 31"/>
          <p:cNvSpPr/>
          <p:nvPr/>
        </p:nvSpPr>
        <p:spPr>
          <a:xfrm>
            <a:off x="190550" y="116632"/>
            <a:ext cx="185641" cy="185641"/>
          </a:xfrm>
          <a:prstGeom prst="rect">
            <a:avLst/>
          </a:prstGeom>
          <a:noFill/>
          <a:ln w="9525">
            <a:solidFill>
              <a:schemeClr val="bg1">
                <a:lumMod val="85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矩形 32"/>
          <p:cNvSpPr/>
          <p:nvPr/>
        </p:nvSpPr>
        <p:spPr>
          <a:xfrm>
            <a:off x="317993" y="188640"/>
            <a:ext cx="360040" cy="360040"/>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Shape 54"/>
          <p:cNvSpPr txBox="1"/>
          <p:nvPr/>
        </p:nvSpPr>
        <p:spPr>
          <a:xfrm>
            <a:off x="838622" y="188640"/>
            <a:ext cx="4464496" cy="504056"/>
          </a:xfrm>
          <a:prstGeom prst="rect">
            <a:avLst/>
          </a:prstGeom>
        </p:spPr>
        <p:txBody>
          <a:bodyPr anchor="ctr" anchorCtr="0"/>
          <a:lstStyle>
            <a:lvl1pPr algn="ctr" defTabSz="914400" rtl="0" eaLnBrk="1" latinLnBrk="0" hangingPunct="1">
              <a:spcBef>
                <a:spcPct val="0"/>
              </a:spcBef>
              <a:buNone/>
              <a:defRPr sz="4400" kern="1200">
                <a:solidFill>
                  <a:schemeClr val="tx1"/>
                </a:solidFill>
                <a:latin typeface="+mj-lt"/>
                <a:ea typeface="+mj-ea"/>
                <a:cs typeface="+mj-cs"/>
              </a:defRPr>
            </a:lvl1pPr>
          </a:lstStyle>
          <a:p>
            <a:pPr>
              <a:lnSpc>
                <a:spcPct val="100000"/>
              </a:lnSpc>
            </a:pPr>
            <a:r>
              <a:rPr lang="zh-CN" altLang="en-US" sz="2000" dirty="0" smtClean="0">
                <a:solidFill>
                  <a:srgbClr val="F79646"/>
                </a:solidFill>
                <a:latin typeface="微软雅黑" panose="020B0503020204020204" pitchFamily="34" charset="-122"/>
                <a:ea typeface="微软雅黑" panose="020B0503020204020204" pitchFamily="34" charset="-122"/>
                <a:cs typeface="+mn-ea"/>
                <a:sym typeface="+mn-lt"/>
              </a:rPr>
              <a:t>任务一 货币资金的内部控制及其测试</a:t>
            </a:r>
            <a:endParaRPr lang="zh-CN" altLang="en-GB" sz="2000" dirty="0">
              <a:solidFill>
                <a:srgbClr val="F79646"/>
              </a:solidFill>
              <a:latin typeface="微软雅黑" panose="020B0503020204020204" pitchFamily="34" charset="-122"/>
              <a:ea typeface="微软雅黑" panose="020B0503020204020204" pitchFamily="34" charset="-122"/>
              <a:cs typeface="+mn-ea"/>
              <a:sym typeface="+mn-lt"/>
            </a:endParaRPr>
          </a:p>
        </p:txBody>
      </p:sp>
      <p:sp>
        <p:nvSpPr>
          <p:cNvPr id="35" name="矩形 34"/>
          <p:cNvSpPr/>
          <p:nvPr/>
        </p:nvSpPr>
        <p:spPr>
          <a:xfrm>
            <a:off x="5375126" y="188595"/>
            <a:ext cx="6814969" cy="360045"/>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p:cTn id="7" dur="500" fill="hold"/>
                                        <p:tgtEl>
                                          <p:spTgt spid="31"/>
                                        </p:tgtEl>
                                        <p:attrNameLst>
                                          <p:attrName>ppt_w</p:attrName>
                                        </p:attrNameLst>
                                      </p:cBhvr>
                                      <p:tavLst>
                                        <p:tav tm="0">
                                          <p:val>
                                            <p:fltVal val="0"/>
                                          </p:val>
                                        </p:tav>
                                        <p:tav tm="100000">
                                          <p:val>
                                            <p:strVal val="#ppt_w"/>
                                          </p:val>
                                        </p:tav>
                                      </p:tavLst>
                                    </p:anim>
                                    <p:anim calcmode="lin" valueType="num">
                                      <p:cBhvr>
                                        <p:cTn id="8" dur="500" fill="hold"/>
                                        <p:tgtEl>
                                          <p:spTgt spid="31"/>
                                        </p:tgtEl>
                                        <p:attrNameLst>
                                          <p:attrName>ppt_h</p:attrName>
                                        </p:attrNameLst>
                                      </p:cBhvr>
                                      <p:tavLst>
                                        <p:tav tm="0">
                                          <p:val>
                                            <p:fltVal val="0"/>
                                          </p:val>
                                        </p:tav>
                                        <p:tav tm="100000">
                                          <p:val>
                                            <p:strVal val="#ppt_h"/>
                                          </p:val>
                                        </p:tav>
                                      </p:tavLst>
                                    </p:anim>
                                    <p:animEffect transition="in" filter="fade">
                                      <p:cBhvr>
                                        <p:cTn id="9" dur="500"/>
                                        <p:tgtEl>
                                          <p:spTgt spid="31"/>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32"/>
                                        </p:tgtEl>
                                        <p:attrNameLst>
                                          <p:attrName>style.visibility</p:attrName>
                                        </p:attrNameLst>
                                      </p:cBhvr>
                                      <p:to>
                                        <p:strVal val="visible"/>
                                      </p:to>
                                    </p:set>
                                    <p:anim calcmode="lin" valueType="num">
                                      <p:cBhvr>
                                        <p:cTn id="12" dur="500" fill="hold"/>
                                        <p:tgtEl>
                                          <p:spTgt spid="32"/>
                                        </p:tgtEl>
                                        <p:attrNameLst>
                                          <p:attrName>ppt_w</p:attrName>
                                        </p:attrNameLst>
                                      </p:cBhvr>
                                      <p:tavLst>
                                        <p:tav tm="0">
                                          <p:val>
                                            <p:fltVal val="0"/>
                                          </p:val>
                                        </p:tav>
                                        <p:tav tm="100000">
                                          <p:val>
                                            <p:strVal val="#ppt_w"/>
                                          </p:val>
                                        </p:tav>
                                      </p:tavLst>
                                    </p:anim>
                                    <p:anim calcmode="lin" valueType="num">
                                      <p:cBhvr>
                                        <p:cTn id="13" dur="500" fill="hold"/>
                                        <p:tgtEl>
                                          <p:spTgt spid="32"/>
                                        </p:tgtEl>
                                        <p:attrNameLst>
                                          <p:attrName>ppt_h</p:attrName>
                                        </p:attrNameLst>
                                      </p:cBhvr>
                                      <p:tavLst>
                                        <p:tav tm="0">
                                          <p:val>
                                            <p:fltVal val="0"/>
                                          </p:val>
                                        </p:tav>
                                        <p:tav tm="100000">
                                          <p:val>
                                            <p:strVal val="#ppt_h"/>
                                          </p:val>
                                        </p:tav>
                                      </p:tavLst>
                                    </p:anim>
                                    <p:animEffect transition="in" filter="fade">
                                      <p:cBhvr>
                                        <p:cTn id="14" dur="500"/>
                                        <p:tgtEl>
                                          <p:spTgt spid="32"/>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33"/>
                                        </p:tgtEl>
                                        <p:attrNameLst>
                                          <p:attrName>style.visibility</p:attrName>
                                        </p:attrNameLst>
                                      </p:cBhvr>
                                      <p:to>
                                        <p:strVal val="visible"/>
                                      </p:to>
                                    </p:set>
                                    <p:anim calcmode="lin" valueType="num">
                                      <p:cBhvr>
                                        <p:cTn id="17" dur="500" fill="hold"/>
                                        <p:tgtEl>
                                          <p:spTgt spid="33"/>
                                        </p:tgtEl>
                                        <p:attrNameLst>
                                          <p:attrName>ppt_w</p:attrName>
                                        </p:attrNameLst>
                                      </p:cBhvr>
                                      <p:tavLst>
                                        <p:tav tm="0">
                                          <p:val>
                                            <p:fltVal val="0"/>
                                          </p:val>
                                        </p:tav>
                                        <p:tav tm="100000">
                                          <p:val>
                                            <p:strVal val="#ppt_w"/>
                                          </p:val>
                                        </p:tav>
                                      </p:tavLst>
                                    </p:anim>
                                    <p:anim calcmode="lin" valueType="num">
                                      <p:cBhvr>
                                        <p:cTn id="18" dur="500" fill="hold"/>
                                        <p:tgtEl>
                                          <p:spTgt spid="33"/>
                                        </p:tgtEl>
                                        <p:attrNameLst>
                                          <p:attrName>ppt_h</p:attrName>
                                        </p:attrNameLst>
                                      </p:cBhvr>
                                      <p:tavLst>
                                        <p:tav tm="0">
                                          <p:val>
                                            <p:fltVal val="0"/>
                                          </p:val>
                                        </p:tav>
                                        <p:tav tm="100000">
                                          <p:val>
                                            <p:strVal val="#ppt_h"/>
                                          </p:val>
                                        </p:tav>
                                      </p:tavLst>
                                    </p:anim>
                                    <p:animEffect transition="in" filter="fade">
                                      <p:cBhvr>
                                        <p:cTn id="19" dur="500"/>
                                        <p:tgtEl>
                                          <p:spTgt spid="33"/>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35"/>
                                        </p:tgtEl>
                                        <p:attrNameLst>
                                          <p:attrName>style.visibility</p:attrName>
                                        </p:attrNameLst>
                                      </p:cBhvr>
                                      <p:to>
                                        <p:strVal val="visible"/>
                                      </p:to>
                                    </p:set>
                                    <p:anim calcmode="lin" valueType="num">
                                      <p:cBhvr>
                                        <p:cTn id="22" dur="500" fill="hold"/>
                                        <p:tgtEl>
                                          <p:spTgt spid="35"/>
                                        </p:tgtEl>
                                        <p:attrNameLst>
                                          <p:attrName>ppt_w</p:attrName>
                                        </p:attrNameLst>
                                      </p:cBhvr>
                                      <p:tavLst>
                                        <p:tav tm="0">
                                          <p:val>
                                            <p:fltVal val="0"/>
                                          </p:val>
                                        </p:tav>
                                        <p:tav tm="100000">
                                          <p:val>
                                            <p:strVal val="#ppt_w"/>
                                          </p:val>
                                        </p:tav>
                                      </p:tavLst>
                                    </p:anim>
                                    <p:anim calcmode="lin" valueType="num">
                                      <p:cBhvr>
                                        <p:cTn id="23" dur="500" fill="hold"/>
                                        <p:tgtEl>
                                          <p:spTgt spid="35"/>
                                        </p:tgtEl>
                                        <p:attrNameLst>
                                          <p:attrName>ppt_h</p:attrName>
                                        </p:attrNameLst>
                                      </p:cBhvr>
                                      <p:tavLst>
                                        <p:tav tm="0">
                                          <p:val>
                                            <p:fltVal val="0"/>
                                          </p:val>
                                        </p:tav>
                                        <p:tav tm="100000">
                                          <p:val>
                                            <p:strVal val="#ppt_h"/>
                                          </p:val>
                                        </p:tav>
                                      </p:tavLst>
                                    </p:anim>
                                    <p:animEffect transition="in" filter="fade">
                                      <p:cBhvr>
                                        <p:cTn id="24" dur="500"/>
                                        <p:tgtEl>
                                          <p:spTgt spid="35"/>
                                        </p:tgtEl>
                                      </p:cBhvr>
                                    </p:animEffect>
                                  </p:childTnLst>
                                </p:cTn>
                              </p:par>
                            </p:childTnLst>
                          </p:cTn>
                        </p:par>
                        <p:par>
                          <p:cTn id="25" fill="hold">
                            <p:stCondLst>
                              <p:cond delay="500"/>
                            </p:stCondLst>
                            <p:childTnLst>
                              <p:par>
                                <p:cTn id="26" presetID="10" presetClass="entr" presetSubtype="0" fill="hold" grpId="0" nodeType="afterEffect">
                                  <p:stCondLst>
                                    <p:cond delay="0"/>
                                  </p:stCondLst>
                                  <p:childTnLst>
                                    <p:set>
                                      <p:cBhvr>
                                        <p:cTn id="27" dur="1" fill="hold">
                                          <p:stCondLst>
                                            <p:cond delay="0"/>
                                          </p:stCondLst>
                                        </p:cTn>
                                        <p:tgtEl>
                                          <p:spTgt spid="34"/>
                                        </p:tgtEl>
                                        <p:attrNameLst>
                                          <p:attrName>style.visibility</p:attrName>
                                        </p:attrNameLst>
                                      </p:cBhvr>
                                      <p:to>
                                        <p:strVal val="visible"/>
                                      </p:to>
                                    </p:set>
                                    <p:animEffect transition="in" filter="fade">
                                      <p:cBhvr>
                                        <p:cTn id="28" dur="500"/>
                                        <p:tgtEl>
                                          <p:spTgt spid="34"/>
                                        </p:tgtEl>
                                      </p:cBhvr>
                                    </p:animEffect>
                                  </p:childTnLst>
                                </p:cTn>
                              </p:par>
                              <p:par>
                                <p:cTn id="29" presetID="42" presetClass="entr" presetSubtype="0" fill="hold" nodeType="withEffect">
                                  <p:stCondLst>
                                    <p:cond delay="500"/>
                                  </p:stCondLst>
                                  <p:childTnLst>
                                    <p:set>
                                      <p:cBhvr>
                                        <p:cTn id="30" dur="1" fill="hold">
                                          <p:stCondLst>
                                            <p:cond delay="0"/>
                                          </p:stCondLst>
                                        </p:cTn>
                                        <p:tgtEl>
                                          <p:spTgt spid="3"/>
                                        </p:tgtEl>
                                        <p:attrNameLst>
                                          <p:attrName>style.visibility</p:attrName>
                                        </p:attrNameLst>
                                      </p:cBhvr>
                                      <p:to>
                                        <p:strVal val="visible"/>
                                      </p:to>
                                    </p:set>
                                    <p:animEffect transition="in" filter="fade">
                                      <p:cBhvr>
                                        <p:cTn id="31" dur="1000"/>
                                        <p:tgtEl>
                                          <p:spTgt spid="3"/>
                                        </p:tgtEl>
                                      </p:cBhvr>
                                    </p:animEffect>
                                    <p:anim calcmode="lin" valueType="num">
                                      <p:cBhvr>
                                        <p:cTn id="32" dur="1000" fill="hold"/>
                                        <p:tgtEl>
                                          <p:spTgt spid="3"/>
                                        </p:tgtEl>
                                        <p:attrNameLst>
                                          <p:attrName>ppt_x</p:attrName>
                                        </p:attrNameLst>
                                      </p:cBhvr>
                                      <p:tavLst>
                                        <p:tav tm="0">
                                          <p:val>
                                            <p:strVal val="#ppt_x"/>
                                          </p:val>
                                        </p:tav>
                                        <p:tav tm="100000">
                                          <p:val>
                                            <p:strVal val="#ppt_x"/>
                                          </p:val>
                                        </p:tav>
                                      </p:tavLst>
                                    </p:anim>
                                    <p:anim calcmode="lin" valueType="num">
                                      <p:cBhvr>
                                        <p:cTn id="33"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bldLvl="0" animBg="1"/>
      <p:bldP spid="32" grpId="0" bldLvl="0" animBg="1"/>
      <p:bldP spid="33" grpId="0" bldLvl="0" animBg="1"/>
      <p:bldP spid="34" grpId="0"/>
      <p:bldP spid="35"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87"/>
          <p:cNvGrpSpPr/>
          <p:nvPr/>
        </p:nvGrpSpPr>
        <p:grpSpPr>
          <a:xfrm>
            <a:off x="791829" y="1323784"/>
            <a:ext cx="10153650" cy="2988103"/>
            <a:chOff x="946620" y="1670343"/>
            <a:chExt cx="10153650" cy="2988103"/>
          </a:xfrm>
        </p:grpSpPr>
        <p:grpSp>
          <p:nvGrpSpPr>
            <p:cNvPr id="4" name="Group 332"/>
            <p:cNvGrpSpPr>
              <a:grpSpLocks noChangeAspect="1"/>
            </p:cNvGrpSpPr>
            <p:nvPr/>
          </p:nvGrpSpPr>
          <p:grpSpPr>
            <a:xfrm>
              <a:off x="946620" y="1670343"/>
              <a:ext cx="540000" cy="540000"/>
              <a:chOff x="4421584" y="2527234"/>
              <a:chExt cx="288476" cy="288476"/>
            </a:xfrm>
          </p:grpSpPr>
          <p:sp>
            <p:nvSpPr>
              <p:cNvPr id="92" name="Oval 59"/>
              <p:cNvSpPr/>
              <p:nvPr/>
            </p:nvSpPr>
            <p:spPr>
              <a:xfrm>
                <a:off x="4421584" y="2527234"/>
                <a:ext cx="288476" cy="288476"/>
              </a:xfrm>
              <a:prstGeom prst="ellipse">
                <a:avLst/>
              </a:prstGeom>
              <a:gradFill flip="none" rotWithShape="1">
                <a:gsLst>
                  <a:gs pos="0">
                    <a:srgbClr val="F79646"/>
                  </a:gs>
                  <a:gs pos="100000">
                    <a:srgbClr val="F79646"/>
                  </a:gs>
                </a:gsLst>
                <a:lin ang="7200000" scaled="0"/>
                <a:tileRect/>
              </a:gradFill>
              <a:ln>
                <a:no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solidFill>
                    <a:prstClr val="white"/>
                  </a:solidFill>
                  <a:latin typeface="Agency FB" panose="020B0503020202020204" pitchFamily="34" charset="0"/>
                </a:endParaRPr>
              </a:p>
            </p:txBody>
          </p:sp>
          <p:sp>
            <p:nvSpPr>
              <p:cNvPr id="93" name="Freeform 26"/>
              <p:cNvSpPr/>
              <p:nvPr/>
            </p:nvSpPr>
            <p:spPr bwMode="auto">
              <a:xfrm>
                <a:off x="4513652" y="2612916"/>
                <a:ext cx="114518" cy="118766"/>
              </a:xfrm>
              <a:custGeom>
                <a:avLst/>
                <a:gdLst>
                  <a:gd name="T0" fmla="*/ 103 w 274"/>
                  <a:gd name="T1" fmla="*/ 284 h 284"/>
                  <a:gd name="T2" fmla="*/ 80 w 274"/>
                  <a:gd name="T3" fmla="*/ 273 h 284"/>
                  <a:gd name="T4" fmla="*/ 9 w 274"/>
                  <a:gd name="T5" fmla="*/ 178 h 284"/>
                  <a:gd name="T6" fmla="*/ 14 w 274"/>
                  <a:gd name="T7" fmla="*/ 139 h 284"/>
                  <a:gd name="T8" fmla="*/ 53 w 274"/>
                  <a:gd name="T9" fmla="*/ 145 h 284"/>
                  <a:gd name="T10" fmla="*/ 100 w 274"/>
                  <a:gd name="T11" fmla="*/ 207 h 284"/>
                  <a:gd name="T12" fmla="*/ 219 w 274"/>
                  <a:gd name="T13" fmla="*/ 17 h 284"/>
                  <a:gd name="T14" fmla="*/ 257 w 274"/>
                  <a:gd name="T15" fmla="*/ 8 h 284"/>
                  <a:gd name="T16" fmla="*/ 266 w 274"/>
                  <a:gd name="T17" fmla="*/ 47 h 284"/>
                  <a:gd name="T18" fmla="*/ 126 w 274"/>
                  <a:gd name="T19" fmla="*/ 271 h 284"/>
                  <a:gd name="T20" fmla="*/ 104 w 274"/>
                  <a:gd name="T21" fmla="*/ 284 h 284"/>
                  <a:gd name="T22" fmla="*/ 103 w 274"/>
                  <a:gd name="T23" fmla="*/ 284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chemeClr val="bg1"/>
              </a:solidFill>
              <a:ln>
                <a:noFill/>
              </a:ln>
            </p:spPr>
            <p:txBody>
              <a:bodyPr vert="horz" wrap="square" lIns="91440" tIns="45720" rIns="91440" bIns="45720" numCol="1" anchor="t" anchorCtr="0" compatLnSpc="1"/>
              <a:lstStyle/>
              <a:p>
                <a:endParaRPr lang="en-US" sz="1400" dirty="0">
                  <a:solidFill>
                    <a:prstClr val="black"/>
                  </a:solidFill>
                  <a:latin typeface="Agency FB" panose="020B0503020202020204" pitchFamily="34" charset="0"/>
                </a:endParaRPr>
              </a:p>
            </p:txBody>
          </p:sp>
        </p:grpSp>
        <p:sp>
          <p:nvSpPr>
            <p:cNvPr id="91" name="TextBox 90"/>
            <p:cNvSpPr txBox="1"/>
            <p:nvPr/>
          </p:nvSpPr>
          <p:spPr>
            <a:xfrm>
              <a:off x="1583525" y="1697648"/>
              <a:ext cx="9516745" cy="488950"/>
            </a:xfrm>
            <a:prstGeom prst="rect">
              <a:avLst/>
            </a:prstGeom>
            <a:noFill/>
          </p:spPr>
          <p:txBody>
            <a:bodyPr wrap="square" lIns="182843" tIns="91422" rIns="182843" bIns="91422" rtlCol="0">
              <a:spAutoFit/>
            </a:bodyPr>
            <a:lstStyle/>
            <a:p>
              <a:r>
                <a:rPr lang="zh-CN" altLang="en-US" sz="2000" b="1" dirty="0" smtClean="0">
                  <a:solidFill>
                    <a:srgbClr val="F79646"/>
                  </a:solidFill>
                  <a:latin typeface="微软雅黑" panose="020B0503020204020204" pitchFamily="34" charset="-122"/>
                  <a:ea typeface="微软雅黑" panose="020B0503020204020204" pitchFamily="34" charset="-122"/>
                  <a:cs typeface="Lato Regular"/>
                </a:rPr>
                <a:t>三、货币资金的内部控制与控制测试</a:t>
              </a:r>
              <a:endParaRPr lang="zh-CN" altLang="en-US" sz="2000" b="1" dirty="0">
                <a:solidFill>
                  <a:srgbClr val="F79646"/>
                </a:solidFill>
                <a:latin typeface="微软雅黑" panose="020B0503020204020204" pitchFamily="34" charset="-122"/>
                <a:ea typeface="微软雅黑" panose="020B0503020204020204" pitchFamily="34" charset="-122"/>
                <a:cs typeface="Lato Regular"/>
              </a:endParaRPr>
            </a:p>
          </p:txBody>
        </p:sp>
        <p:sp>
          <p:nvSpPr>
            <p:cNvPr id="2" name="TextBox 89"/>
            <p:cNvSpPr txBox="1"/>
            <p:nvPr/>
          </p:nvSpPr>
          <p:spPr>
            <a:xfrm>
              <a:off x="1582255" y="2953043"/>
              <a:ext cx="9517380" cy="1705403"/>
            </a:xfrm>
            <a:prstGeom prst="rect">
              <a:avLst/>
            </a:prstGeom>
            <a:noFill/>
          </p:spPr>
          <p:txBody>
            <a:bodyPr wrap="square" rtlCol="0">
              <a:spAutoFit/>
            </a:bodyPr>
            <a:lstStyle/>
            <a:p>
              <a:pPr indent="457200" algn="just" fontAlgn="auto">
                <a:lnSpc>
                  <a:spcPct val="150000"/>
                </a:lnSpc>
                <a:extLst>
                  <a:ext uri="{35155182-B16C-46BC-9424-99874614C6A1}">
                    <wpsdc:indentchars xmlns:wpsdc="http://www.wps.cn/officeDocument/2017/drawingmlCustomData" val="200" checksum="59296752"/>
                  </a:ext>
                </a:extLst>
              </a:pPr>
              <a:r>
                <a:rPr lang="en-US" altLang="zh-CN"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4. </a:t>
              </a:r>
              <a:r>
                <a:rPr lang="zh-CN" altLang="en-US"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抽取一定期间的库存现金、银行存款日记账与总账核对</a:t>
              </a:r>
              <a:endParaRPr lang="zh-CN" altLang="en-US"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首先，注册会计师应抽取一定期间的库存现金、银行存款日记账，检查其有</a:t>
              </a:r>
              <a:endParaRPr lang="zh-CN" altLang="en-US"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无计算错误，加总是否正确无误。其次，注册会计师应根据日记账提供的线索，</a:t>
              </a:r>
              <a:endParaRPr lang="zh-CN" altLang="en-US"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核对总账中的库存现金、银行存款、应收账款、应付账款等相关账户的记录。</a:t>
              </a:r>
              <a:endParaRPr lang="zh-CN" altLang="en-US"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endParaRPr>
            </a:p>
          </p:txBody>
        </p:sp>
      </p:grpSp>
      <p:sp>
        <p:nvSpPr>
          <p:cNvPr id="31" name="矩形 30"/>
          <p:cNvSpPr/>
          <p:nvPr/>
        </p:nvSpPr>
        <p:spPr>
          <a:xfrm>
            <a:off x="539638" y="368862"/>
            <a:ext cx="252028" cy="252028"/>
          </a:xfrm>
          <a:prstGeom prst="rect">
            <a:avLst/>
          </a:prstGeom>
          <a:noFill/>
          <a:ln w="9525">
            <a:solidFill>
              <a:srgbClr val="F79646"/>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矩形 31"/>
          <p:cNvSpPr/>
          <p:nvPr/>
        </p:nvSpPr>
        <p:spPr>
          <a:xfrm>
            <a:off x="190550" y="116632"/>
            <a:ext cx="185641" cy="185641"/>
          </a:xfrm>
          <a:prstGeom prst="rect">
            <a:avLst/>
          </a:prstGeom>
          <a:noFill/>
          <a:ln w="9525">
            <a:solidFill>
              <a:schemeClr val="bg1">
                <a:lumMod val="85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矩形 32"/>
          <p:cNvSpPr/>
          <p:nvPr/>
        </p:nvSpPr>
        <p:spPr>
          <a:xfrm>
            <a:off x="317993" y="188640"/>
            <a:ext cx="360040" cy="360040"/>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Shape 54"/>
          <p:cNvSpPr txBox="1"/>
          <p:nvPr/>
        </p:nvSpPr>
        <p:spPr>
          <a:xfrm>
            <a:off x="838622" y="188640"/>
            <a:ext cx="4464496" cy="504056"/>
          </a:xfrm>
          <a:prstGeom prst="rect">
            <a:avLst/>
          </a:prstGeom>
        </p:spPr>
        <p:txBody>
          <a:bodyPr anchor="ctr" anchorCtr="0"/>
          <a:lstStyle>
            <a:lvl1pPr algn="ctr" defTabSz="914400" rtl="0" eaLnBrk="1" latinLnBrk="0" hangingPunct="1">
              <a:spcBef>
                <a:spcPct val="0"/>
              </a:spcBef>
              <a:buNone/>
              <a:defRPr sz="4400" kern="1200">
                <a:solidFill>
                  <a:schemeClr val="tx1"/>
                </a:solidFill>
                <a:latin typeface="+mj-lt"/>
                <a:ea typeface="+mj-ea"/>
                <a:cs typeface="+mj-cs"/>
              </a:defRPr>
            </a:lvl1pPr>
          </a:lstStyle>
          <a:p>
            <a:pPr>
              <a:lnSpc>
                <a:spcPct val="100000"/>
              </a:lnSpc>
            </a:pPr>
            <a:r>
              <a:rPr lang="zh-CN" altLang="en-US" sz="2000" dirty="0" smtClean="0">
                <a:solidFill>
                  <a:srgbClr val="F79646"/>
                </a:solidFill>
                <a:latin typeface="微软雅黑" panose="020B0503020204020204" pitchFamily="34" charset="-122"/>
                <a:ea typeface="微软雅黑" panose="020B0503020204020204" pitchFamily="34" charset="-122"/>
                <a:cs typeface="+mn-ea"/>
                <a:sym typeface="+mn-lt"/>
              </a:rPr>
              <a:t>任务一 货币资金的内部控制及其测试</a:t>
            </a:r>
            <a:endParaRPr lang="zh-CN" altLang="en-GB" sz="2000" dirty="0">
              <a:solidFill>
                <a:srgbClr val="F79646"/>
              </a:solidFill>
              <a:latin typeface="微软雅黑" panose="020B0503020204020204" pitchFamily="34" charset="-122"/>
              <a:ea typeface="微软雅黑" panose="020B0503020204020204" pitchFamily="34" charset="-122"/>
              <a:cs typeface="+mn-ea"/>
              <a:sym typeface="+mn-lt"/>
            </a:endParaRPr>
          </a:p>
        </p:txBody>
      </p:sp>
      <p:sp>
        <p:nvSpPr>
          <p:cNvPr id="35" name="矩形 34"/>
          <p:cNvSpPr/>
          <p:nvPr/>
        </p:nvSpPr>
        <p:spPr>
          <a:xfrm>
            <a:off x="5375126" y="188595"/>
            <a:ext cx="6814969" cy="360045"/>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p:cTn id="7" dur="500" fill="hold"/>
                                        <p:tgtEl>
                                          <p:spTgt spid="31"/>
                                        </p:tgtEl>
                                        <p:attrNameLst>
                                          <p:attrName>ppt_w</p:attrName>
                                        </p:attrNameLst>
                                      </p:cBhvr>
                                      <p:tavLst>
                                        <p:tav tm="0">
                                          <p:val>
                                            <p:fltVal val="0"/>
                                          </p:val>
                                        </p:tav>
                                        <p:tav tm="100000">
                                          <p:val>
                                            <p:strVal val="#ppt_w"/>
                                          </p:val>
                                        </p:tav>
                                      </p:tavLst>
                                    </p:anim>
                                    <p:anim calcmode="lin" valueType="num">
                                      <p:cBhvr>
                                        <p:cTn id="8" dur="500" fill="hold"/>
                                        <p:tgtEl>
                                          <p:spTgt spid="31"/>
                                        </p:tgtEl>
                                        <p:attrNameLst>
                                          <p:attrName>ppt_h</p:attrName>
                                        </p:attrNameLst>
                                      </p:cBhvr>
                                      <p:tavLst>
                                        <p:tav tm="0">
                                          <p:val>
                                            <p:fltVal val="0"/>
                                          </p:val>
                                        </p:tav>
                                        <p:tav tm="100000">
                                          <p:val>
                                            <p:strVal val="#ppt_h"/>
                                          </p:val>
                                        </p:tav>
                                      </p:tavLst>
                                    </p:anim>
                                    <p:animEffect transition="in" filter="fade">
                                      <p:cBhvr>
                                        <p:cTn id="9" dur="500"/>
                                        <p:tgtEl>
                                          <p:spTgt spid="31"/>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32"/>
                                        </p:tgtEl>
                                        <p:attrNameLst>
                                          <p:attrName>style.visibility</p:attrName>
                                        </p:attrNameLst>
                                      </p:cBhvr>
                                      <p:to>
                                        <p:strVal val="visible"/>
                                      </p:to>
                                    </p:set>
                                    <p:anim calcmode="lin" valueType="num">
                                      <p:cBhvr>
                                        <p:cTn id="12" dur="500" fill="hold"/>
                                        <p:tgtEl>
                                          <p:spTgt spid="32"/>
                                        </p:tgtEl>
                                        <p:attrNameLst>
                                          <p:attrName>ppt_w</p:attrName>
                                        </p:attrNameLst>
                                      </p:cBhvr>
                                      <p:tavLst>
                                        <p:tav tm="0">
                                          <p:val>
                                            <p:fltVal val="0"/>
                                          </p:val>
                                        </p:tav>
                                        <p:tav tm="100000">
                                          <p:val>
                                            <p:strVal val="#ppt_w"/>
                                          </p:val>
                                        </p:tav>
                                      </p:tavLst>
                                    </p:anim>
                                    <p:anim calcmode="lin" valueType="num">
                                      <p:cBhvr>
                                        <p:cTn id="13" dur="500" fill="hold"/>
                                        <p:tgtEl>
                                          <p:spTgt spid="32"/>
                                        </p:tgtEl>
                                        <p:attrNameLst>
                                          <p:attrName>ppt_h</p:attrName>
                                        </p:attrNameLst>
                                      </p:cBhvr>
                                      <p:tavLst>
                                        <p:tav tm="0">
                                          <p:val>
                                            <p:fltVal val="0"/>
                                          </p:val>
                                        </p:tav>
                                        <p:tav tm="100000">
                                          <p:val>
                                            <p:strVal val="#ppt_h"/>
                                          </p:val>
                                        </p:tav>
                                      </p:tavLst>
                                    </p:anim>
                                    <p:animEffect transition="in" filter="fade">
                                      <p:cBhvr>
                                        <p:cTn id="14" dur="500"/>
                                        <p:tgtEl>
                                          <p:spTgt spid="32"/>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33"/>
                                        </p:tgtEl>
                                        <p:attrNameLst>
                                          <p:attrName>style.visibility</p:attrName>
                                        </p:attrNameLst>
                                      </p:cBhvr>
                                      <p:to>
                                        <p:strVal val="visible"/>
                                      </p:to>
                                    </p:set>
                                    <p:anim calcmode="lin" valueType="num">
                                      <p:cBhvr>
                                        <p:cTn id="17" dur="500" fill="hold"/>
                                        <p:tgtEl>
                                          <p:spTgt spid="33"/>
                                        </p:tgtEl>
                                        <p:attrNameLst>
                                          <p:attrName>ppt_w</p:attrName>
                                        </p:attrNameLst>
                                      </p:cBhvr>
                                      <p:tavLst>
                                        <p:tav tm="0">
                                          <p:val>
                                            <p:fltVal val="0"/>
                                          </p:val>
                                        </p:tav>
                                        <p:tav tm="100000">
                                          <p:val>
                                            <p:strVal val="#ppt_w"/>
                                          </p:val>
                                        </p:tav>
                                      </p:tavLst>
                                    </p:anim>
                                    <p:anim calcmode="lin" valueType="num">
                                      <p:cBhvr>
                                        <p:cTn id="18" dur="500" fill="hold"/>
                                        <p:tgtEl>
                                          <p:spTgt spid="33"/>
                                        </p:tgtEl>
                                        <p:attrNameLst>
                                          <p:attrName>ppt_h</p:attrName>
                                        </p:attrNameLst>
                                      </p:cBhvr>
                                      <p:tavLst>
                                        <p:tav tm="0">
                                          <p:val>
                                            <p:fltVal val="0"/>
                                          </p:val>
                                        </p:tav>
                                        <p:tav tm="100000">
                                          <p:val>
                                            <p:strVal val="#ppt_h"/>
                                          </p:val>
                                        </p:tav>
                                      </p:tavLst>
                                    </p:anim>
                                    <p:animEffect transition="in" filter="fade">
                                      <p:cBhvr>
                                        <p:cTn id="19" dur="500"/>
                                        <p:tgtEl>
                                          <p:spTgt spid="33"/>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35"/>
                                        </p:tgtEl>
                                        <p:attrNameLst>
                                          <p:attrName>style.visibility</p:attrName>
                                        </p:attrNameLst>
                                      </p:cBhvr>
                                      <p:to>
                                        <p:strVal val="visible"/>
                                      </p:to>
                                    </p:set>
                                    <p:anim calcmode="lin" valueType="num">
                                      <p:cBhvr>
                                        <p:cTn id="22" dur="500" fill="hold"/>
                                        <p:tgtEl>
                                          <p:spTgt spid="35"/>
                                        </p:tgtEl>
                                        <p:attrNameLst>
                                          <p:attrName>ppt_w</p:attrName>
                                        </p:attrNameLst>
                                      </p:cBhvr>
                                      <p:tavLst>
                                        <p:tav tm="0">
                                          <p:val>
                                            <p:fltVal val="0"/>
                                          </p:val>
                                        </p:tav>
                                        <p:tav tm="100000">
                                          <p:val>
                                            <p:strVal val="#ppt_w"/>
                                          </p:val>
                                        </p:tav>
                                      </p:tavLst>
                                    </p:anim>
                                    <p:anim calcmode="lin" valueType="num">
                                      <p:cBhvr>
                                        <p:cTn id="23" dur="500" fill="hold"/>
                                        <p:tgtEl>
                                          <p:spTgt spid="35"/>
                                        </p:tgtEl>
                                        <p:attrNameLst>
                                          <p:attrName>ppt_h</p:attrName>
                                        </p:attrNameLst>
                                      </p:cBhvr>
                                      <p:tavLst>
                                        <p:tav tm="0">
                                          <p:val>
                                            <p:fltVal val="0"/>
                                          </p:val>
                                        </p:tav>
                                        <p:tav tm="100000">
                                          <p:val>
                                            <p:strVal val="#ppt_h"/>
                                          </p:val>
                                        </p:tav>
                                      </p:tavLst>
                                    </p:anim>
                                    <p:animEffect transition="in" filter="fade">
                                      <p:cBhvr>
                                        <p:cTn id="24" dur="500"/>
                                        <p:tgtEl>
                                          <p:spTgt spid="35"/>
                                        </p:tgtEl>
                                      </p:cBhvr>
                                    </p:animEffect>
                                  </p:childTnLst>
                                </p:cTn>
                              </p:par>
                            </p:childTnLst>
                          </p:cTn>
                        </p:par>
                        <p:par>
                          <p:cTn id="25" fill="hold">
                            <p:stCondLst>
                              <p:cond delay="500"/>
                            </p:stCondLst>
                            <p:childTnLst>
                              <p:par>
                                <p:cTn id="26" presetID="10" presetClass="entr" presetSubtype="0" fill="hold" grpId="0" nodeType="afterEffect">
                                  <p:stCondLst>
                                    <p:cond delay="0"/>
                                  </p:stCondLst>
                                  <p:childTnLst>
                                    <p:set>
                                      <p:cBhvr>
                                        <p:cTn id="27" dur="1" fill="hold">
                                          <p:stCondLst>
                                            <p:cond delay="0"/>
                                          </p:stCondLst>
                                        </p:cTn>
                                        <p:tgtEl>
                                          <p:spTgt spid="34"/>
                                        </p:tgtEl>
                                        <p:attrNameLst>
                                          <p:attrName>style.visibility</p:attrName>
                                        </p:attrNameLst>
                                      </p:cBhvr>
                                      <p:to>
                                        <p:strVal val="visible"/>
                                      </p:to>
                                    </p:set>
                                    <p:animEffect transition="in" filter="fade">
                                      <p:cBhvr>
                                        <p:cTn id="28" dur="500"/>
                                        <p:tgtEl>
                                          <p:spTgt spid="34"/>
                                        </p:tgtEl>
                                      </p:cBhvr>
                                    </p:animEffect>
                                  </p:childTnLst>
                                </p:cTn>
                              </p:par>
                              <p:par>
                                <p:cTn id="29" presetID="42" presetClass="entr" presetSubtype="0" fill="hold" nodeType="withEffect">
                                  <p:stCondLst>
                                    <p:cond delay="500"/>
                                  </p:stCondLst>
                                  <p:childTnLst>
                                    <p:set>
                                      <p:cBhvr>
                                        <p:cTn id="30" dur="1" fill="hold">
                                          <p:stCondLst>
                                            <p:cond delay="0"/>
                                          </p:stCondLst>
                                        </p:cTn>
                                        <p:tgtEl>
                                          <p:spTgt spid="3"/>
                                        </p:tgtEl>
                                        <p:attrNameLst>
                                          <p:attrName>style.visibility</p:attrName>
                                        </p:attrNameLst>
                                      </p:cBhvr>
                                      <p:to>
                                        <p:strVal val="visible"/>
                                      </p:to>
                                    </p:set>
                                    <p:animEffect transition="in" filter="fade">
                                      <p:cBhvr>
                                        <p:cTn id="31" dur="1000"/>
                                        <p:tgtEl>
                                          <p:spTgt spid="3"/>
                                        </p:tgtEl>
                                      </p:cBhvr>
                                    </p:animEffect>
                                    <p:anim calcmode="lin" valueType="num">
                                      <p:cBhvr>
                                        <p:cTn id="32" dur="1000" fill="hold"/>
                                        <p:tgtEl>
                                          <p:spTgt spid="3"/>
                                        </p:tgtEl>
                                        <p:attrNameLst>
                                          <p:attrName>ppt_x</p:attrName>
                                        </p:attrNameLst>
                                      </p:cBhvr>
                                      <p:tavLst>
                                        <p:tav tm="0">
                                          <p:val>
                                            <p:strVal val="#ppt_x"/>
                                          </p:val>
                                        </p:tav>
                                        <p:tav tm="100000">
                                          <p:val>
                                            <p:strVal val="#ppt_x"/>
                                          </p:val>
                                        </p:tav>
                                      </p:tavLst>
                                    </p:anim>
                                    <p:anim calcmode="lin" valueType="num">
                                      <p:cBhvr>
                                        <p:cTn id="33"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bldLvl="0" animBg="1"/>
      <p:bldP spid="32" grpId="0" bldLvl="0" animBg="1"/>
      <p:bldP spid="33" grpId="0" bldLvl="0" animBg="1"/>
      <p:bldP spid="34" grpId="0"/>
      <p:bldP spid="35"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87"/>
          <p:cNvGrpSpPr/>
          <p:nvPr/>
        </p:nvGrpSpPr>
        <p:grpSpPr>
          <a:xfrm>
            <a:off x="791829" y="1323784"/>
            <a:ext cx="10153650" cy="2988103"/>
            <a:chOff x="946620" y="1670343"/>
            <a:chExt cx="10153650" cy="2988103"/>
          </a:xfrm>
        </p:grpSpPr>
        <p:grpSp>
          <p:nvGrpSpPr>
            <p:cNvPr id="4" name="Group 332"/>
            <p:cNvGrpSpPr>
              <a:grpSpLocks noChangeAspect="1"/>
            </p:cNvGrpSpPr>
            <p:nvPr/>
          </p:nvGrpSpPr>
          <p:grpSpPr>
            <a:xfrm>
              <a:off x="946620" y="1670343"/>
              <a:ext cx="540000" cy="540000"/>
              <a:chOff x="4421584" y="2527234"/>
              <a:chExt cx="288476" cy="288476"/>
            </a:xfrm>
          </p:grpSpPr>
          <p:sp>
            <p:nvSpPr>
              <p:cNvPr id="92" name="Oval 59"/>
              <p:cNvSpPr/>
              <p:nvPr/>
            </p:nvSpPr>
            <p:spPr>
              <a:xfrm>
                <a:off x="4421584" y="2527234"/>
                <a:ext cx="288476" cy="288476"/>
              </a:xfrm>
              <a:prstGeom prst="ellipse">
                <a:avLst/>
              </a:prstGeom>
              <a:gradFill flip="none" rotWithShape="1">
                <a:gsLst>
                  <a:gs pos="0">
                    <a:srgbClr val="F79646"/>
                  </a:gs>
                  <a:gs pos="100000">
                    <a:srgbClr val="F79646"/>
                  </a:gs>
                </a:gsLst>
                <a:lin ang="7200000" scaled="0"/>
                <a:tileRect/>
              </a:gradFill>
              <a:ln>
                <a:no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solidFill>
                    <a:prstClr val="white"/>
                  </a:solidFill>
                  <a:latin typeface="Agency FB" panose="020B0503020202020204" pitchFamily="34" charset="0"/>
                </a:endParaRPr>
              </a:p>
            </p:txBody>
          </p:sp>
          <p:sp>
            <p:nvSpPr>
              <p:cNvPr id="93" name="Freeform 26"/>
              <p:cNvSpPr/>
              <p:nvPr/>
            </p:nvSpPr>
            <p:spPr bwMode="auto">
              <a:xfrm>
                <a:off x="4513652" y="2612916"/>
                <a:ext cx="114518" cy="118766"/>
              </a:xfrm>
              <a:custGeom>
                <a:avLst/>
                <a:gdLst>
                  <a:gd name="T0" fmla="*/ 103 w 274"/>
                  <a:gd name="T1" fmla="*/ 284 h 284"/>
                  <a:gd name="T2" fmla="*/ 80 w 274"/>
                  <a:gd name="T3" fmla="*/ 273 h 284"/>
                  <a:gd name="T4" fmla="*/ 9 w 274"/>
                  <a:gd name="T5" fmla="*/ 178 h 284"/>
                  <a:gd name="T6" fmla="*/ 14 w 274"/>
                  <a:gd name="T7" fmla="*/ 139 h 284"/>
                  <a:gd name="T8" fmla="*/ 53 w 274"/>
                  <a:gd name="T9" fmla="*/ 145 h 284"/>
                  <a:gd name="T10" fmla="*/ 100 w 274"/>
                  <a:gd name="T11" fmla="*/ 207 h 284"/>
                  <a:gd name="T12" fmla="*/ 219 w 274"/>
                  <a:gd name="T13" fmla="*/ 17 h 284"/>
                  <a:gd name="T14" fmla="*/ 257 w 274"/>
                  <a:gd name="T15" fmla="*/ 8 h 284"/>
                  <a:gd name="T16" fmla="*/ 266 w 274"/>
                  <a:gd name="T17" fmla="*/ 47 h 284"/>
                  <a:gd name="T18" fmla="*/ 126 w 274"/>
                  <a:gd name="T19" fmla="*/ 271 h 284"/>
                  <a:gd name="T20" fmla="*/ 104 w 274"/>
                  <a:gd name="T21" fmla="*/ 284 h 284"/>
                  <a:gd name="T22" fmla="*/ 103 w 274"/>
                  <a:gd name="T23" fmla="*/ 284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chemeClr val="bg1"/>
              </a:solidFill>
              <a:ln>
                <a:noFill/>
              </a:ln>
            </p:spPr>
            <p:txBody>
              <a:bodyPr vert="horz" wrap="square" lIns="91440" tIns="45720" rIns="91440" bIns="45720" numCol="1" anchor="t" anchorCtr="0" compatLnSpc="1"/>
              <a:lstStyle/>
              <a:p>
                <a:endParaRPr lang="en-US" sz="1400" dirty="0">
                  <a:solidFill>
                    <a:prstClr val="black"/>
                  </a:solidFill>
                  <a:latin typeface="Agency FB" panose="020B0503020202020204" pitchFamily="34" charset="0"/>
                </a:endParaRPr>
              </a:p>
            </p:txBody>
          </p:sp>
        </p:grpSp>
        <p:sp>
          <p:nvSpPr>
            <p:cNvPr id="91" name="TextBox 90"/>
            <p:cNvSpPr txBox="1"/>
            <p:nvPr/>
          </p:nvSpPr>
          <p:spPr>
            <a:xfrm>
              <a:off x="1583525" y="1697648"/>
              <a:ext cx="9516745" cy="488950"/>
            </a:xfrm>
            <a:prstGeom prst="rect">
              <a:avLst/>
            </a:prstGeom>
            <a:noFill/>
          </p:spPr>
          <p:txBody>
            <a:bodyPr wrap="square" lIns="182843" tIns="91422" rIns="182843" bIns="91422" rtlCol="0">
              <a:spAutoFit/>
            </a:bodyPr>
            <a:lstStyle/>
            <a:p>
              <a:r>
                <a:rPr lang="zh-CN" altLang="en-US" sz="2000" b="1" dirty="0" smtClean="0">
                  <a:solidFill>
                    <a:srgbClr val="F79646"/>
                  </a:solidFill>
                  <a:latin typeface="微软雅黑" panose="020B0503020204020204" pitchFamily="34" charset="-122"/>
                  <a:ea typeface="微软雅黑" panose="020B0503020204020204" pitchFamily="34" charset="-122"/>
                  <a:cs typeface="Lato Regular"/>
                </a:rPr>
                <a:t>三、货币资金的内部控制与控制测试</a:t>
              </a:r>
              <a:endParaRPr lang="zh-CN" altLang="en-US" sz="2000" b="1" dirty="0">
                <a:solidFill>
                  <a:srgbClr val="F79646"/>
                </a:solidFill>
                <a:latin typeface="微软雅黑" panose="020B0503020204020204" pitchFamily="34" charset="-122"/>
                <a:ea typeface="微软雅黑" panose="020B0503020204020204" pitchFamily="34" charset="-122"/>
                <a:cs typeface="Lato Regular"/>
              </a:endParaRPr>
            </a:p>
          </p:txBody>
        </p:sp>
        <p:sp>
          <p:nvSpPr>
            <p:cNvPr id="2" name="TextBox 89"/>
            <p:cNvSpPr txBox="1"/>
            <p:nvPr/>
          </p:nvSpPr>
          <p:spPr>
            <a:xfrm>
              <a:off x="1582255" y="2953043"/>
              <a:ext cx="9517380" cy="1705403"/>
            </a:xfrm>
            <a:prstGeom prst="rect">
              <a:avLst/>
            </a:prstGeom>
            <a:noFill/>
          </p:spPr>
          <p:txBody>
            <a:bodyPr wrap="square" rtlCol="0">
              <a:spAutoFit/>
            </a:bodyPr>
            <a:lstStyle/>
            <a:p>
              <a:pPr indent="457200" algn="just" fontAlgn="auto">
                <a:lnSpc>
                  <a:spcPct val="150000"/>
                </a:lnSpc>
                <a:extLst>
                  <a:ext uri="{35155182-B16C-46BC-9424-99874614C6A1}">
                    <wpsdc:indentchars xmlns:wpsdc="http://www.wps.cn/officeDocument/2017/drawingmlCustomData" val="200" checksum="59296752"/>
                  </a:ext>
                </a:extLst>
              </a:pPr>
              <a:r>
                <a:rPr lang="en-US" altLang="zh-CN"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5. </a:t>
              </a:r>
              <a:r>
                <a:rPr lang="zh-CN" altLang="en-US"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抽取一定期间的银行存款余额调节表，查验其是否按月正确编制并经复核</a:t>
              </a:r>
              <a:endParaRPr lang="zh-CN" altLang="en-US"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为证实银行存款记录的正确性，注册会计师必须抽取一定期间的银行存款余</a:t>
              </a:r>
              <a:endParaRPr lang="zh-CN" altLang="en-US"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额调节表与银行对账单、银行存款日记账及总账进行核对，确定被审计单位是否</a:t>
              </a:r>
              <a:endParaRPr lang="zh-CN" altLang="en-US"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按月编制并复核银行存款余额调节表。</a:t>
              </a:r>
              <a:endParaRPr lang="zh-CN" altLang="en-US"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endParaRPr>
            </a:p>
          </p:txBody>
        </p:sp>
      </p:grpSp>
      <p:sp>
        <p:nvSpPr>
          <p:cNvPr id="31" name="矩形 30"/>
          <p:cNvSpPr/>
          <p:nvPr/>
        </p:nvSpPr>
        <p:spPr>
          <a:xfrm>
            <a:off x="539638" y="368862"/>
            <a:ext cx="252028" cy="252028"/>
          </a:xfrm>
          <a:prstGeom prst="rect">
            <a:avLst/>
          </a:prstGeom>
          <a:noFill/>
          <a:ln w="9525">
            <a:solidFill>
              <a:srgbClr val="F79646"/>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矩形 31"/>
          <p:cNvSpPr/>
          <p:nvPr/>
        </p:nvSpPr>
        <p:spPr>
          <a:xfrm>
            <a:off x="190550" y="116632"/>
            <a:ext cx="185641" cy="185641"/>
          </a:xfrm>
          <a:prstGeom prst="rect">
            <a:avLst/>
          </a:prstGeom>
          <a:noFill/>
          <a:ln w="9525">
            <a:solidFill>
              <a:schemeClr val="bg1">
                <a:lumMod val="85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矩形 32"/>
          <p:cNvSpPr/>
          <p:nvPr/>
        </p:nvSpPr>
        <p:spPr>
          <a:xfrm>
            <a:off x="317993" y="188640"/>
            <a:ext cx="360040" cy="360040"/>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Shape 54"/>
          <p:cNvSpPr txBox="1"/>
          <p:nvPr/>
        </p:nvSpPr>
        <p:spPr>
          <a:xfrm>
            <a:off x="838622" y="188640"/>
            <a:ext cx="4464496" cy="504056"/>
          </a:xfrm>
          <a:prstGeom prst="rect">
            <a:avLst/>
          </a:prstGeom>
        </p:spPr>
        <p:txBody>
          <a:bodyPr anchor="ctr" anchorCtr="0"/>
          <a:lstStyle>
            <a:lvl1pPr algn="ctr" defTabSz="914400" rtl="0" eaLnBrk="1" latinLnBrk="0" hangingPunct="1">
              <a:spcBef>
                <a:spcPct val="0"/>
              </a:spcBef>
              <a:buNone/>
              <a:defRPr sz="4400" kern="1200">
                <a:solidFill>
                  <a:schemeClr val="tx1"/>
                </a:solidFill>
                <a:latin typeface="+mj-lt"/>
                <a:ea typeface="+mj-ea"/>
                <a:cs typeface="+mj-cs"/>
              </a:defRPr>
            </a:lvl1pPr>
          </a:lstStyle>
          <a:p>
            <a:pPr>
              <a:lnSpc>
                <a:spcPct val="100000"/>
              </a:lnSpc>
            </a:pPr>
            <a:r>
              <a:rPr lang="zh-CN" altLang="en-US" sz="2000" dirty="0" smtClean="0">
                <a:solidFill>
                  <a:srgbClr val="F79646"/>
                </a:solidFill>
                <a:latin typeface="微软雅黑" panose="020B0503020204020204" pitchFamily="34" charset="-122"/>
                <a:ea typeface="微软雅黑" panose="020B0503020204020204" pitchFamily="34" charset="-122"/>
                <a:cs typeface="+mn-ea"/>
                <a:sym typeface="+mn-lt"/>
              </a:rPr>
              <a:t>任务一 货币资金的内部控制及其测试</a:t>
            </a:r>
            <a:endParaRPr lang="zh-CN" altLang="en-GB" sz="2000" dirty="0">
              <a:solidFill>
                <a:srgbClr val="F79646"/>
              </a:solidFill>
              <a:latin typeface="微软雅黑" panose="020B0503020204020204" pitchFamily="34" charset="-122"/>
              <a:ea typeface="微软雅黑" panose="020B0503020204020204" pitchFamily="34" charset="-122"/>
              <a:cs typeface="+mn-ea"/>
              <a:sym typeface="+mn-lt"/>
            </a:endParaRPr>
          </a:p>
        </p:txBody>
      </p:sp>
      <p:sp>
        <p:nvSpPr>
          <p:cNvPr id="35" name="矩形 34"/>
          <p:cNvSpPr/>
          <p:nvPr/>
        </p:nvSpPr>
        <p:spPr>
          <a:xfrm>
            <a:off x="5375126" y="188595"/>
            <a:ext cx="6814969" cy="360045"/>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p:cTn id="7" dur="500" fill="hold"/>
                                        <p:tgtEl>
                                          <p:spTgt spid="31"/>
                                        </p:tgtEl>
                                        <p:attrNameLst>
                                          <p:attrName>ppt_w</p:attrName>
                                        </p:attrNameLst>
                                      </p:cBhvr>
                                      <p:tavLst>
                                        <p:tav tm="0">
                                          <p:val>
                                            <p:fltVal val="0"/>
                                          </p:val>
                                        </p:tav>
                                        <p:tav tm="100000">
                                          <p:val>
                                            <p:strVal val="#ppt_w"/>
                                          </p:val>
                                        </p:tav>
                                      </p:tavLst>
                                    </p:anim>
                                    <p:anim calcmode="lin" valueType="num">
                                      <p:cBhvr>
                                        <p:cTn id="8" dur="500" fill="hold"/>
                                        <p:tgtEl>
                                          <p:spTgt spid="31"/>
                                        </p:tgtEl>
                                        <p:attrNameLst>
                                          <p:attrName>ppt_h</p:attrName>
                                        </p:attrNameLst>
                                      </p:cBhvr>
                                      <p:tavLst>
                                        <p:tav tm="0">
                                          <p:val>
                                            <p:fltVal val="0"/>
                                          </p:val>
                                        </p:tav>
                                        <p:tav tm="100000">
                                          <p:val>
                                            <p:strVal val="#ppt_h"/>
                                          </p:val>
                                        </p:tav>
                                      </p:tavLst>
                                    </p:anim>
                                    <p:animEffect transition="in" filter="fade">
                                      <p:cBhvr>
                                        <p:cTn id="9" dur="500"/>
                                        <p:tgtEl>
                                          <p:spTgt spid="31"/>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32"/>
                                        </p:tgtEl>
                                        <p:attrNameLst>
                                          <p:attrName>style.visibility</p:attrName>
                                        </p:attrNameLst>
                                      </p:cBhvr>
                                      <p:to>
                                        <p:strVal val="visible"/>
                                      </p:to>
                                    </p:set>
                                    <p:anim calcmode="lin" valueType="num">
                                      <p:cBhvr>
                                        <p:cTn id="12" dur="500" fill="hold"/>
                                        <p:tgtEl>
                                          <p:spTgt spid="32"/>
                                        </p:tgtEl>
                                        <p:attrNameLst>
                                          <p:attrName>ppt_w</p:attrName>
                                        </p:attrNameLst>
                                      </p:cBhvr>
                                      <p:tavLst>
                                        <p:tav tm="0">
                                          <p:val>
                                            <p:fltVal val="0"/>
                                          </p:val>
                                        </p:tav>
                                        <p:tav tm="100000">
                                          <p:val>
                                            <p:strVal val="#ppt_w"/>
                                          </p:val>
                                        </p:tav>
                                      </p:tavLst>
                                    </p:anim>
                                    <p:anim calcmode="lin" valueType="num">
                                      <p:cBhvr>
                                        <p:cTn id="13" dur="500" fill="hold"/>
                                        <p:tgtEl>
                                          <p:spTgt spid="32"/>
                                        </p:tgtEl>
                                        <p:attrNameLst>
                                          <p:attrName>ppt_h</p:attrName>
                                        </p:attrNameLst>
                                      </p:cBhvr>
                                      <p:tavLst>
                                        <p:tav tm="0">
                                          <p:val>
                                            <p:fltVal val="0"/>
                                          </p:val>
                                        </p:tav>
                                        <p:tav tm="100000">
                                          <p:val>
                                            <p:strVal val="#ppt_h"/>
                                          </p:val>
                                        </p:tav>
                                      </p:tavLst>
                                    </p:anim>
                                    <p:animEffect transition="in" filter="fade">
                                      <p:cBhvr>
                                        <p:cTn id="14" dur="500"/>
                                        <p:tgtEl>
                                          <p:spTgt spid="32"/>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33"/>
                                        </p:tgtEl>
                                        <p:attrNameLst>
                                          <p:attrName>style.visibility</p:attrName>
                                        </p:attrNameLst>
                                      </p:cBhvr>
                                      <p:to>
                                        <p:strVal val="visible"/>
                                      </p:to>
                                    </p:set>
                                    <p:anim calcmode="lin" valueType="num">
                                      <p:cBhvr>
                                        <p:cTn id="17" dur="500" fill="hold"/>
                                        <p:tgtEl>
                                          <p:spTgt spid="33"/>
                                        </p:tgtEl>
                                        <p:attrNameLst>
                                          <p:attrName>ppt_w</p:attrName>
                                        </p:attrNameLst>
                                      </p:cBhvr>
                                      <p:tavLst>
                                        <p:tav tm="0">
                                          <p:val>
                                            <p:fltVal val="0"/>
                                          </p:val>
                                        </p:tav>
                                        <p:tav tm="100000">
                                          <p:val>
                                            <p:strVal val="#ppt_w"/>
                                          </p:val>
                                        </p:tav>
                                      </p:tavLst>
                                    </p:anim>
                                    <p:anim calcmode="lin" valueType="num">
                                      <p:cBhvr>
                                        <p:cTn id="18" dur="500" fill="hold"/>
                                        <p:tgtEl>
                                          <p:spTgt spid="33"/>
                                        </p:tgtEl>
                                        <p:attrNameLst>
                                          <p:attrName>ppt_h</p:attrName>
                                        </p:attrNameLst>
                                      </p:cBhvr>
                                      <p:tavLst>
                                        <p:tav tm="0">
                                          <p:val>
                                            <p:fltVal val="0"/>
                                          </p:val>
                                        </p:tav>
                                        <p:tav tm="100000">
                                          <p:val>
                                            <p:strVal val="#ppt_h"/>
                                          </p:val>
                                        </p:tav>
                                      </p:tavLst>
                                    </p:anim>
                                    <p:animEffect transition="in" filter="fade">
                                      <p:cBhvr>
                                        <p:cTn id="19" dur="500"/>
                                        <p:tgtEl>
                                          <p:spTgt spid="33"/>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35"/>
                                        </p:tgtEl>
                                        <p:attrNameLst>
                                          <p:attrName>style.visibility</p:attrName>
                                        </p:attrNameLst>
                                      </p:cBhvr>
                                      <p:to>
                                        <p:strVal val="visible"/>
                                      </p:to>
                                    </p:set>
                                    <p:anim calcmode="lin" valueType="num">
                                      <p:cBhvr>
                                        <p:cTn id="22" dur="500" fill="hold"/>
                                        <p:tgtEl>
                                          <p:spTgt spid="35"/>
                                        </p:tgtEl>
                                        <p:attrNameLst>
                                          <p:attrName>ppt_w</p:attrName>
                                        </p:attrNameLst>
                                      </p:cBhvr>
                                      <p:tavLst>
                                        <p:tav tm="0">
                                          <p:val>
                                            <p:fltVal val="0"/>
                                          </p:val>
                                        </p:tav>
                                        <p:tav tm="100000">
                                          <p:val>
                                            <p:strVal val="#ppt_w"/>
                                          </p:val>
                                        </p:tav>
                                      </p:tavLst>
                                    </p:anim>
                                    <p:anim calcmode="lin" valueType="num">
                                      <p:cBhvr>
                                        <p:cTn id="23" dur="500" fill="hold"/>
                                        <p:tgtEl>
                                          <p:spTgt spid="35"/>
                                        </p:tgtEl>
                                        <p:attrNameLst>
                                          <p:attrName>ppt_h</p:attrName>
                                        </p:attrNameLst>
                                      </p:cBhvr>
                                      <p:tavLst>
                                        <p:tav tm="0">
                                          <p:val>
                                            <p:fltVal val="0"/>
                                          </p:val>
                                        </p:tav>
                                        <p:tav tm="100000">
                                          <p:val>
                                            <p:strVal val="#ppt_h"/>
                                          </p:val>
                                        </p:tav>
                                      </p:tavLst>
                                    </p:anim>
                                    <p:animEffect transition="in" filter="fade">
                                      <p:cBhvr>
                                        <p:cTn id="24" dur="500"/>
                                        <p:tgtEl>
                                          <p:spTgt spid="35"/>
                                        </p:tgtEl>
                                      </p:cBhvr>
                                    </p:animEffect>
                                  </p:childTnLst>
                                </p:cTn>
                              </p:par>
                            </p:childTnLst>
                          </p:cTn>
                        </p:par>
                        <p:par>
                          <p:cTn id="25" fill="hold">
                            <p:stCondLst>
                              <p:cond delay="500"/>
                            </p:stCondLst>
                            <p:childTnLst>
                              <p:par>
                                <p:cTn id="26" presetID="10" presetClass="entr" presetSubtype="0" fill="hold" grpId="0" nodeType="afterEffect">
                                  <p:stCondLst>
                                    <p:cond delay="0"/>
                                  </p:stCondLst>
                                  <p:childTnLst>
                                    <p:set>
                                      <p:cBhvr>
                                        <p:cTn id="27" dur="1" fill="hold">
                                          <p:stCondLst>
                                            <p:cond delay="0"/>
                                          </p:stCondLst>
                                        </p:cTn>
                                        <p:tgtEl>
                                          <p:spTgt spid="34"/>
                                        </p:tgtEl>
                                        <p:attrNameLst>
                                          <p:attrName>style.visibility</p:attrName>
                                        </p:attrNameLst>
                                      </p:cBhvr>
                                      <p:to>
                                        <p:strVal val="visible"/>
                                      </p:to>
                                    </p:set>
                                    <p:animEffect transition="in" filter="fade">
                                      <p:cBhvr>
                                        <p:cTn id="28" dur="500"/>
                                        <p:tgtEl>
                                          <p:spTgt spid="34"/>
                                        </p:tgtEl>
                                      </p:cBhvr>
                                    </p:animEffect>
                                  </p:childTnLst>
                                </p:cTn>
                              </p:par>
                              <p:par>
                                <p:cTn id="29" presetID="42" presetClass="entr" presetSubtype="0" fill="hold" nodeType="withEffect">
                                  <p:stCondLst>
                                    <p:cond delay="500"/>
                                  </p:stCondLst>
                                  <p:childTnLst>
                                    <p:set>
                                      <p:cBhvr>
                                        <p:cTn id="30" dur="1" fill="hold">
                                          <p:stCondLst>
                                            <p:cond delay="0"/>
                                          </p:stCondLst>
                                        </p:cTn>
                                        <p:tgtEl>
                                          <p:spTgt spid="3"/>
                                        </p:tgtEl>
                                        <p:attrNameLst>
                                          <p:attrName>style.visibility</p:attrName>
                                        </p:attrNameLst>
                                      </p:cBhvr>
                                      <p:to>
                                        <p:strVal val="visible"/>
                                      </p:to>
                                    </p:set>
                                    <p:animEffect transition="in" filter="fade">
                                      <p:cBhvr>
                                        <p:cTn id="31" dur="1000"/>
                                        <p:tgtEl>
                                          <p:spTgt spid="3"/>
                                        </p:tgtEl>
                                      </p:cBhvr>
                                    </p:animEffect>
                                    <p:anim calcmode="lin" valueType="num">
                                      <p:cBhvr>
                                        <p:cTn id="32" dur="1000" fill="hold"/>
                                        <p:tgtEl>
                                          <p:spTgt spid="3"/>
                                        </p:tgtEl>
                                        <p:attrNameLst>
                                          <p:attrName>ppt_x</p:attrName>
                                        </p:attrNameLst>
                                      </p:cBhvr>
                                      <p:tavLst>
                                        <p:tav tm="0">
                                          <p:val>
                                            <p:strVal val="#ppt_x"/>
                                          </p:val>
                                        </p:tav>
                                        <p:tav tm="100000">
                                          <p:val>
                                            <p:strVal val="#ppt_x"/>
                                          </p:val>
                                        </p:tav>
                                      </p:tavLst>
                                    </p:anim>
                                    <p:anim calcmode="lin" valueType="num">
                                      <p:cBhvr>
                                        <p:cTn id="33"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bldLvl="0" animBg="1"/>
      <p:bldP spid="32" grpId="0" bldLvl="0" animBg="1"/>
      <p:bldP spid="33" grpId="0" bldLvl="0" animBg="1"/>
      <p:bldP spid="34" grpId="0"/>
      <p:bldP spid="35"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87"/>
          <p:cNvGrpSpPr/>
          <p:nvPr/>
        </p:nvGrpSpPr>
        <p:grpSpPr>
          <a:xfrm>
            <a:off x="791829" y="1323784"/>
            <a:ext cx="10153650" cy="3403602"/>
            <a:chOff x="946620" y="1670343"/>
            <a:chExt cx="10153650" cy="3403602"/>
          </a:xfrm>
        </p:grpSpPr>
        <p:grpSp>
          <p:nvGrpSpPr>
            <p:cNvPr id="4" name="Group 332"/>
            <p:cNvGrpSpPr>
              <a:grpSpLocks noChangeAspect="1"/>
            </p:cNvGrpSpPr>
            <p:nvPr/>
          </p:nvGrpSpPr>
          <p:grpSpPr>
            <a:xfrm>
              <a:off x="946620" y="1670343"/>
              <a:ext cx="540000" cy="540000"/>
              <a:chOff x="4421584" y="2527234"/>
              <a:chExt cx="288476" cy="288476"/>
            </a:xfrm>
          </p:grpSpPr>
          <p:sp>
            <p:nvSpPr>
              <p:cNvPr id="92" name="Oval 59"/>
              <p:cNvSpPr/>
              <p:nvPr/>
            </p:nvSpPr>
            <p:spPr>
              <a:xfrm>
                <a:off x="4421584" y="2527234"/>
                <a:ext cx="288476" cy="288476"/>
              </a:xfrm>
              <a:prstGeom prst="ellipse">
                <a:avLst/>
              </a:prstGeom>
              <a:gradFill flip="none" rotWithShape="1">
                <a:gsLst>
                  <a:gs pos="0">
                    <a:srgbClr val="F79646"/>
                  </a:gs>
                  <a:gs pos="100000">
                    <a:srgbClr val="F79646"/>
                  </a:gs>
                </a:gsLst>
                <a:lin ang="7200000" scaled="0"/>
                <a:tileRect/>
              </a:gradFill>
              <a:ln>
                <a:no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solidFill>
                    <a:prstClr val="white"/>
                  </a:solidFill>
                  <a:latin typeface="Agency FB" panose="020B0503020202020204" pitchFamily="34" charset="0"/>
                </a:endParaRPr>
              </a:p>
            </p:txBody>
          </p:sp>
          <p:sp>
            <p:nvSpPr>
              <p:cNvPr id="93" name="Freeform 26"/>
              <p:cNvSpPr/>
              <p:nvPr/>
            </p:nvSpPr>
            <p:spPr bwMode="auto">
              <a:xfrm>
                <a:off x="4513652" y="2612916"/>
                <a:ext cx="114518" cy="118766"/>
              </a:xfrm>
              <a:custGeom>
                <a:avLst/>
                <a:gdLst>
                  <a:gd name="T0" fmla="*/ 103 w 274"/>
                  <a:gd name="T1" fmla="*/ 284 h 284"/>
                  <a:gd name="T2" fmla="*/ 80 w 274"/>
                  <a:gd name="T3" fmla="*/ 273 h 284"/>
                  <a:gd name="T4" fmla="*/ 9 w 274"/>
                  <a:gd name="T5" fmla="*/ 178 h 284"/>
                  <a:gd name="T6" fmla="*/ 14 w 274"/>
                  <a:gd name="T7" fmla="*/ 139 h 284"/>
                  <a:gd name="T8" fmla="*/ 53 w 274"/>
                  <a:gd name="T9" fmla="*/ 145 h 284"/>
                  <a:gd name="T10" fmla="*/ 100 w 274"/>
                  <a:gd name="T11" fmla="*/ 207 h 284"/>
                  <a:gd name="T12" fmla="*/ 219 w 274"/>
                  <a:gd name="T13" fmla="*/ 17 h 284"/>
                  <a:gd name="T14" fmla="*/ 257 w 274"/>
                  <a:gd name="T15" fmla="*/ 8 h 284"/>
                  <a:gd name="T16" fmla="*/ 266 w 274"/>
                  <a:gd name="T17" fmla="*/ 47 h 284"/>
                  <a:gd name="T18" fmla="*/ 126 w 274"/>
                  <a:gd name="T19" fmla="*/ 271 h 284"/>
                  <a:gd name="T20" fmla="*/ 104 w 274"/>
                  <a:gd name="T21" fmla="*/ 284 h 284"/>
                  <a:gd name="T22" fmla="*/ 103 w 274"/>
                  <a:gd name="T23" fmla="*/ 284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chemeClr val="bg1"/>
              </a:solidFill>
              <a:ln>
                <a:noFill/>
              </a:ln>
            </p:spPr>
            <p:txBody>
              <a:bodyPr vert="horz" wrap="square" lIns="91440" tIns="45720" rIns="91440" bIns="45720" numCol="1" anchor="t" anchorCtr="0" compatLnSpc="1"/>
              <a:lstStyle/>
              <a:p>
                <a:endParaRPr lang="en-US" sz="1400" dirty="0">
                  <a:solidFill>
                    <a:prstClr val="black"/>
                  </a:solidFill>
                  <a:latin typeface="Agency FB" panose="020B0503020202020204" pitchFamily="34" charset="0"/>
                </a:endParaRPr>
              </a:p>
            </p:txBody>
          </p:sp>
        </p:grpSp>
        <p:sp>
          <p:nvSpPr>
            <p:cNvPr id="91" name="TextBox 90"/>
            <p:cNvSpPr txBox="1"/>
            <p:nvPr/>
          </p:nvSpPr>
          <p:spPr>
            <a:xfrm>
              <a:off x="1583525" y="1697648"/>
              <a:ext cx="9516745" cy="488950"/>
            </a:xfrm>
            <a:prstGeom prst="rect">
              <a:avLst/>
            </a:prstGeom>
            <a:noFill/>
          </p:spPr>
          <p:txBody>
            <a:bodyPr wrap="square" lIns="182843" tIns="91422" rIns="182843" bIns="91422" rtlCol="0">
              <a:spAutoFit/>
            </a:bodyPr>
            <a:lstStyle/>
            <a:p>
              <a:r>
                <a:rPr lang="zh-CN" altLang="en-US" sz="2000" b="1" dirty="0" smtClean="0">
                  <a:solidFill>
                    <a:srgbClr val="F79646"/>
                  </a:solidFill>
                  <a:latin typeface="微软雅黑" panose="020B0503020204020204" pitchFamily="34" charset="-122"/>
                  <a:ea typeface="微软雅黑" panose="020B0503020204020204" pitchFamily="34" charset="-122"/>
                  <a:cs typeface="Lato Regular"/>
                </a:rPr>
                <a:t>三、货币资金的内部控制与控制测试</a:t>
              </a:r>
              <a:endParaRPr lang="zh-CN" altLang="en-US" sz="2000" b="1" dirty="0">
                <a:solidFill>
                  <a:srgbClr val="F79646"/>
                </a:solidFill>
                <a:latin typeface="微软雅黑" panose="020B0503020204020204" pitchFamily="34" charset="-122"/>
                <a:ea typeface="微软雅黑" panose="020B0503020204020204" pitchFamily="34" charset="-122"/>
                <a:cs typeface="Lato Regular"/>
              </a:endParaRPr>
            </a:p>
          </p:txBody>
        </p:sp>
        <p:sp>
          <p:nvSpPr>
            <p:cNvPr id="2" name="TextBox 89"/>
            <p:cNvSpPr txBox="1"/>
            <p:nvPr/>
          </p:nvSpPr>
          <p:spPr>
            <a:xfrm>
              <a:off x="1582255" y="2953043"/>
              <a:ext cx="9517380" cy="2120902"/>
            </a:xfrm>
            <a:prstGeom prst="rect">
              <a:avLst/>
            </a:prstGeom>
            <a:noFill/>
          </p:spPr>
          <p:txBody>
            <a:bodyPr wrap="square" rtlCol="0">
              <a:spAutoFit/>
            </a:bodyPr>
            <a:lstStyle/>
            <a:p>
              <a:pPr indent="457200" algn="just" fontAlgn="auto">
                <a:lnSpc>
                  <a:spcPct val="150000"/>
                </a:lnSpc>
                <a:extLst>
                  <a:ext uri="{35155182-B16C-46BC-9424-99874614C6A1}">
                    <wpsdc:indentchars xmlns:wpsdc="http://www.wps.cn/officeDocument/2017/drawingmlCustomData" val="200" checksum="59296752"/>
                  </a:ext>
                </a:extLst>
              </a:pPr>
              <a:r>
                <a:rPr lang="zh-CN" altLang="en-US"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（三）评价货币资金的内部控制</a:t>
              </a:r>
              <a:endParaRPr lang="zh-CN" altLang="en-US"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注册会计师在完成上述程序之后，即可对货币资金的内部控制进行评价。首</a:t>
              </a:r>
              <a:endParaRPr lang="zh-CN" altLang="en-US"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先确定货币资金内部控制的可信赖程度以及存在的薄弱环节和缺点，然后据以确</a:t>
              </a:r>
              <a:endParaRPr lang="zh-CN" altLang="en-US"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定在货币资金实质性程序中对哪些环节可以适当减少审计程序，哪些环节应增加</a:t>
              </a:r>
              <a:endParaRPr lang="zh-CN" altLang="en-US"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审计程序，做出重点检查，降低审计风险。</a:t>
              </a:r>
              <a:endParaRPr lang="zh-CN" altLang="en-US"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endParaRPr>
            </a:p>
          </p:txBody>
        </p:sp>
      </p:grpSp>
      <p:sp>
        <p:nvSpPr>
          <p:cNvPr id="31" name="矩形 30"/>
          <p:cNvSpPr/>
          <p:nvPr/>
        </p:nvSpPr>
        <p:spPr>
          <a:xfrm>
            <a:off x="539638" y="368862"/>
            <a:ext cx="252028" cy="252028"/>
          </a:xfrm>
          <a:prstGeom prst="rect">
            <a:avLst/>
          </a:prstGeom>
          <a:noFill/>
          <a:ln w="9525">
            <a:solidFill>
              <a:srgbClr val="F79646"/>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矩形 31"/>
          <p:cNvSpPr/>
          <p:nvPr/>
        </p:nvSpPr>
        <p:spPr>
          <a:xfrm>
            <a:off x="190550" y="116632"/>
            <a:ext cx="185641" cy="185641"/>
          </a:xfrm>
          <a:prstGeom prst="rect">
            <a:avLst/>
          </a:prstGeom>
          <a:noFill/>
          <a:ln w="9525">
            <a:solidFill>
              <a:schemeClr val="bg1">
                <a:lumMod val="85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矩形 32"/>
          <p:cNvSpPr/>
          <p:nvPr/>
        </p:nvSpPr>
        <p:spPr>
          <a:xfrm>
            <a:off x="317993" y="188640"/>
            <a:ext cx="360040" cy="360040"/>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Shape 54"/>
          <p:cNvSpPr txBox="1"/>
          <p:nvPr/>
        </p:nvSpPr>
        <p:spPr>
          <a:xfrm>
            <a:off x="838622" y="188640"/>
            <a:ext cx="4464496" cy="504056"/>
          </a:xfrm>
          <a:prstGeom prst="rect">
            <a:avLst/>
          </a:prstGeom>
        </p:spPr>
        <p:txBody>
          <a:bodyPr anchor="ctr" anchorCtr="0"/>
          <a:lstStyle>
            <a:lvl1pPr algn="ctr" defTabSz="914400" rtl="0" eaLnBrk="1" latinLnBrk="0" hangingPunct="1">
              <a:spcBef>
                <a:spcPct val="0"/>
              </a:spcBef>
              <a:buNone/>
              <a:defRPr sz="4400" kern="1200">
                <a:solidFill>
                  <a:schemeClr val="tx1"/>
                </a:solidFill>
                <a:latin typeface="+mj-lt"/>
                <a:ea typeface="+mj-ea"/>
                <a:cs typeface="+mj-cs"/>
              </a:defRPr>
            </a:lvl1pPr>
          </a:lstStyle>
          <a:p>
            <a:pPr>
              <a:lnSpc>
                <a:spcPct val="100000"/>
              </a:lnSpc>
            </a:pPr>
            <a:r>
              <a:rPr lang="zh-CN" altLang="en-US" sz="2000" dirty="0" smtClean="0">
                <a:solidFill>
                  <a:srgbClr val="F79646"/>
                </a:solidFill>
                <a:latin typeface="微软雅黑" panose="020B0503020204020204" pitchFamily="34" charset="-122"/>
                <a:ea typeface="微软雅黑" panose="020B0503020204020204" pitchFamily="34" charset="-122"/>
                <a:cs typeface="+mn-ea"/>
                <a:sym typeface="+mn-lt"/>
              </a:rPr>
              <a:t>任务一 货币资金的内部控制及其测试</a:t>
            </a:r>
            <a:endParaRPr lang="zh-CN" altLang="en-GB" sz="2000" dirty="0">
              <a:solidFill>
                <a:srgbClr val="F79646"/>
              </a:solidFill>
              <a:latin typeface="微软雅黑" panose="020B0503020204020204" pitchFamily="34" charset="-122"/>
              <a:ea typeface="微软雅黑" panose="020B0503020204020204" pitchFamily="34" charset="-122"/>
              <a:cs typeface="+mn-ea"/>
              <a:sym typeface="+mn-lt"/>
            </a:endParaRPr>
          </a:p>
        </p:txBody>
      </p:sp>
      <p:sp>
        <p:nvSpPr>
          <p:cNvPr id="35" name="矩形 34"/>
          <p:cNvSpPr/>
          <p:nvPr/>
        </p:nvSpPr>
        <p:spPr>
          <a:xfrm>
            <a:off x="5375126" y="188595"/>
            <a:ext cx="6814969" cy="360045"/>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p:cTn id="7" dur="500" fill="hold"/>
                                        <p:tgtEl>
                                          <p:spTgt spid="31"/>
                                        </p:tgtEl>
                                        <p:attrNameLst>
                                          <p:attrName>ppt_w</p:attrName>
                                        </p:attrNameLst>
                                      </p:cBhvr>
                                      <p:tavLst>
                                        <p:tav tm="0">
                                          <p:val>
                                            <p:fltVal val="0"/>
                                          </p:val>
                                        </p:tav>
                                        <p:tav tm="100000">
                                          <p:val>
                                            <p:strVal val="#ppt_w"/>
                                          </p:val>
                                        </p:tav>
                                      </p:tavLst>
                                    </p:anim>
                                    <p:anim calcmode="lin" valueType="num">
                                      <p:cBhvr>
                                        <p:cTn id="8" dur="500" fill="hold"/>
                                        <p:tgtEl>
                                          <p:spTgt spid="31"/>
                                        </p:tgtEl>
                                        <p:attrNameLst>
                                          <p:attrName>ppt_h</p:attrName>
                                        </p:attrNameLst>
                                      </p:cBhvr>
                                      <p:tavLst>
                                        <p:tav tm="0">
                                          <p:val>
                                            <p:fltVal val="0"/>
                                          </p:val>
                                        </p:tav>
                                        <p:tav tm="100000">
                                          <p:val>
                                            <p:strVal val="#ppt_h"/>
                                          </p:val>
                                        </p:tav>
                                      </p:tavLst>
                                    </p:anim>
                                    <p:animEffect transition="in" filter="fade">
                                      <p:cBhvr>
                                        <p:cTn id="9" dur="500"/>
                                        <p:tgtEl>
                                          <p:spTgt spid="31"/>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32"/>
                                        </p:tgtEl>
                                        <p:attrNameLst>
                                          <p:attrName>style.visibility</p:attrName>
                                        </p:attrNameLst>
                                      </p:cBhvr>
                                      <p:to>
                                        <p:strVal val="visible"/>
                                      </p:to>
                                    </p:set>
                                    <p:anim calcmode="lin" valueType="num">
                                      <p:cBhvr>
                                        <p:cTn id="12" dur="500" fill="hold"/>
                                        <p:tgtEl>
                                          <p:spTgt spid="32"/>
                                        </p:tgtEl>
                                        <p:attrNameLst>
                                          <p:attrName>ppt_w</p:attrName>
                                        </p:attrNameLst>
                                      </p:cBhvr>
                                      <p:tavLst>
                                        <p:tav tm="0">
                                          <p:val>
                                            <p:fltVal val="0"/>
                                          </p:val>
                                        </p:tav>
                                        <p:tav tm="100000">
                                          <p:val>
                                            <p:strVal val="#ppt_w"/>
                                          </p:val>
                                        </p:tav>
                                      </p:tavLst>
                                    </p:anim>
                                    <p:anim calcmode="lin" valueType="num">
                                      <p:cBhvr>
                                        <p:cTn id="13" dur="500" fill="hold"/>
                                        <p:tgtEl>
                                          <p:spTgt spid="32"/>
                                        </p:tgtEl>
                                        <p:attrNameLst>
                                          <p:attrName>ppt_h</p:attrName>
                                        </p:attrNameLst>
                                      </p:cBhvr>
                                      <p:tavLst>
                                        <p:tav tm="0">
                                          <p:val>
                                            <p:fltVal val="0"/>
                                          </p:val>
                                        </p:tav>
                                        <p:tav tm="100000">
                                          <p:val>
                                            <p:strVal val="#ppt_h"/>
                                          </p:val>
                                        </p:tav>
                                      </p:tavLst>
                                    </p:anim>
                                    <p:animEffect transition="in" filter="fade">
                                      <p:cBhvr>
                                        <p:cTn id="14" dur="500"/>
                                        <p:tgtEl>
                                          <p:spTgt spid="32"/>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33"/>
                                        </p:tgtEl>
                                        <p:attrNameLst>
                                          <p:attrName>style.visibility</p:attrName>
                                        </p:attrNameLst>
                                      </p:cBhvr>
                                      <p:to>
                                        <p:strVal val="visible"/>
                                      </p:to>
                                    </p:set>
                                    <p:anim calcmode="lin" valueType="num">
                                      <p:cBhvr>
                                        <p:cTn id="17" dur="500" fill="hold"/>
                                        <p:tgtEl>
                                          <p:spTgt spid="33"/>
                                        </p:tgtEl>
                                        <p:attrNameLst>
                                          <p:attrName>ppt_w</p:attrName>
                                        </p:attrNameLst>
                                      </p:cBhvr>
                                      <p:tavLst>
                                        <p:tav tm="0">
                                          <p:val>
                                            <p:fltVal val="0"/>
                                          </p:val>
                                        </p:tav>
                                        <p:tav tm="100000">
                                          <p:val>
                                            <p:strVal val="#ppt_w"/>
                                          </p:val>
                                        </p:tav>
                                      </p:tavLst>
                                    </p:anim>
                                    <p:anim calcmode="lin" valueType="num">
                                      <p:cBhvr>
                                        <p:cTn id="18" dur="500" fill="hold"/>
                                        <p:tgtEl>
                                          <p:spTgt spid="33"/>
                                        </p:tgtEl>
                                        <p:attrNameLst>
                                          <p:attrName>ppt_h</p:attrName>
                                        </p:attrNameLst>
                                      </p:cBhvr>
                                      <p:tavLst>
                                        <p:tav tm="0">
                                          <p:val>
                                            <p:fltVal val="0"/>
                                          </p:val>
                                        </p:tav>
                                        <p:tav tm="100000">
                                          <p:val>
                                            <p:strVal val="#ppt_h"/>
                                          </p:val>
                                        </p:tav>
                                      </p:tavLst>
                                    </p:anim>
                                    <p:animEffect transition="in" filter="fade">
                                      <p:cBhvr>
                                        <p:cTn id="19" dur="500"/>
                                        <p:tgtEl>
                                          <p:spTgt spid="33"/>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35"/>
                                        </p:tgtEl>
                                        <p:attrNameLst>
                                          <p:attrName>style.visibility</p:attrName>
                                        </p:attrNameLst>
                                      </p:cBhvr>
                                      <p:to>
                                        <p:strVal val="visible"/>
                                      </p:to>
                                    </p:set>
                                    <p:anim calcmode="lin" valueType="num">
                                      <p:cBhvr>
                                        <p:cTn id="22" dur="500" fill="hold"/>
                                        <p:tgtEl>
                                          <p:spTgt spid="35"/>
                                        </p:tgtEl>
                                        <p:attrNameLst>
                                          <p:attrName>ppt_w</p:attrName>
                                        </p:attrNameLst>
                                      </p:cBhvr>
                                      <p:tavLst>
                                        <p:tav tm="0">
                                          <p:val>
                                            <p:fltVal val="0"/>
                                          </p:val>
                                        </p:tav>
                                        <p:tav tm="100000">
                                          <p:val>
                                            <p:strVal val="#ppt_w"/>
                                          </p:val>
                                        </p:tav>
                                      </p:tavLst>
                                    </p:anim>
                                    <p:anim calcmode="lin" valueType="num">
                                      <p:cBhvr>
                                        <p:cTn id="23" dur="500" fill="hold"/>
                                        <p:tgtEl>
                                          <p:spTgt spid="35"/>
                                        </p:tgtEl>
                                        <p:attrNameLst>
                                          <p:attrName>ppt_h</p:attrName>
                                        </p:attrNameLst>
                                      </p:cBhvr>
                                      <p:tavLst>
                                        <p:tav tm="0">
                                          <p:val>
                                            <p:fltVal val="0"/>
                                          </p:val>
                                        </p:tav>
                                        <p:tav tm="100000">
                                          <p:val>
                                            <p:strVal val="#ppt_h"/>
                                          </p:val>
                                        </p:tav>
                                      </p:tavLst>
                                    </p:anim>
                                    <p:animEffect transition="in" filter="fade">
                                      <p:cBhvr>
                                        <p:cTn id="24" dur="500"/>
                                        <p:tgtEl>
                                          <p:spTgt spid="35"/>
                                        </p:tgtEl>
                                      </p:cBhvr>
                                    </p:animEffect>
                                  </p:childTnLst>
                                </p:cTn>
                              </p:par>
                            </p:childTnLst>
                          </p:cTn>
                        </p:par>
                        <p:par>
                          <p:cTn id="25" fill="hold">
                            <p:stCondLst>
                              <p:cond delay="500"/>
                            </p:stCondLst>
                            <p:childTnLst>
                              <p:par>
                                <p:cTn id="26" presetID="10" presetClass="entr" presetSubtype="0" fill="hold" grpId="0" nodeType="afterEffect">
                                  <p:stCondLst>
                                    <p:cond delay="0"/>
                                  </p:stCondLst>
                                  <p:childTnLst>
                                    <p:set>
                                      <p:cBhvr>
                                        <p:cTn id="27" dur="1" fill="hold">
                                          <p:stCondLst>
                                            <p:cond delay="0"/>
                                          </p:stCondLst>
                                        </p:cTn>
                                        <p:tgtEl>
                                          <p:spTgt spid="34"/>
                                        </p:tgtEl>
                                        <p:attrNameLst>
                                          <p:attrName>style.visibility</p:attrName>
                                        </p:attrNameLst>
                                      </p:cBhvr>
                                      <p:to>
                                        <p:strVal val="visible"/>
                                      </p:to>
                                    </p:set>
                                    <p:animEffect transition="in" filter="fade">
                                      <p:cBhvr>
                                        <p:cTn id="28" dur="500"/>
                                        <p:tgtEl>
                                          <p:spTgt spid="34"/>
                                        </p:tgtEl>
                                      </p:cBhvr>
                                    </p:animEffect>
                                  </p:childTnLst>
                                </p:cTn>
                              </p:par>
                              <p:par>
                                <p:cTn id="29" presetID="42" presetClass="entr" presetSubtype="0" fill="hold" nodeType="withEffect">
                                  <p:stCondLst>
                                    <p:cond delay="500"/>
                                  </p:stCondLst>
                                  <p:childTnLst>
                                    <p:set>
                                      <p:cBhvr>
                                        <p:cTn id="30" dur="1" fill="hold">
                                          <p:stCondLst>
                                            <p:cond delay="0"/>
                                          </p:stCondLst>
                                        </p:cTn>
                                        <p:tgtEl>
                                          <p:spTgt spid="3"/>
                                        </p:tgtEl>
                                        <p:attrNameLst>
                                          <p:attrName>style.visibility</p:attrName>
                                        </p:attrNameLst>
                                      </p:cBhvr>
                                      <p:to>
                                        <p:strVal val="visible"/>
                                      </p:to>
                                    </p:set>
                                    <p:animEffect transition="in" filter="fade">
                                      <p:cBhvr>
                                        <p:cTn id="31" dur="1000"/>
                                        <p:tgtEl>
                                          <p:spTgt spid="3"/>
                                        </p:tgtEl>
                                      </p:cBhvr>
                                    </p:animEffect>
                                    <p:anim calcmode="lin" valueType="num">
                                      <p:cBhvr>
                                        <p:cTn id="32" dur="1000" fill="hold"/>
                                        <p:tgtEl>
                                          <p:spTgt spid="3"/>
                                        </p:tgtEl>
                                        <p:attrNameLst>
                                          <p:attrName>ppt_x</p:attrName>
                                        </p:attrNameLst>
                                      </p:cBhvr>
                                      <p:tavLst>
                                        <p:tav tm="0">
                                          <p:val>
                                            <p:strVal val="#ppt_x"/>
                                          </p:val>
                                        </p:tav>
                                        <p:tav tm="100000">
                                          <p:val>
                                            <p:strVal val="#ppt_x"/>
                                          </p:val>
                                        </p:tav>
                                      </p:tavLst>
                                    </p:anim>
                                    <p:anim calcmode="lin" valueType="num">
                                      <p:cBhvr>
                                        <p:cTn id="33"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bldLvl="0" animBg="1"/>
      <p:bldP spid="32" grpId="0" bldLvl="0" animBg="1"/>
      <p:bldP spid="33" grpId="0" bldLvl="0" animBg="1"/>
      <p:bldP spid="34" grpId="0"/>
      <p:bldP spid="35"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87"/>
          <p:cNvGrpSpPr/>
          <p:nvPr/>
        </p:nvGrpSpPr>
        <p:grpSpPr>
          <a:xfrm>
            <a:off x="791829" y="1323784"/>
            <a:ext cx="10153650" cy="4234598"/>
            <a:chOff x="946620" y="1670343"/>
            <a:chExt cx="10153650" cy="4234598"/>
          </a:xfrm>
        </p:grpSpPr>
        <p:grpSp>
          <p:nvGrpSpPr>
            <p:cNvPr id="4" name="Group 332"/>
            <p:cNvGrpSpPr>
              <a:grpSpLocks noChangeAspect="1"/>
            </p:cNvGrpSpPr>
            <p:nvPr/>
          </p:nvGrpSpPr>
          <p:grpSpPr>
            <a:xfrm>
              <a:off x="946620" y="1670343"/>
              <a:ext cx="540000" cy="540000"/>
              <a:chOff x="4421584" y="2527234"/>
              <a:chExt cx="288476" cy="288476"/>
            </a:xfrm>
          </p:grpSpPr>
          <p:sp>
            <p:nvSpPr>
              <p:cNvPr id="92" name="Oval 59"/>
              <p:cNvSpPr/>
              <p:nvPr/>
            </p:nvSpPr>
            <p:spPr>
              <a:xfrm>
                <a:off x="4421584" y="2527234"/>
                <a:ext cx="288476" cy="288476"/>
              </a:xfrm>
              <a:prstGeom prst="ellipse">
                <a:avLst/>
              </a:prstGeom>
              <a:gradFill flip="none" rotWithShape="1">
                <a:gsLst>
                  <a:gs pos="0">
                    <a:srgbClr val="F79646"/>
                  </a:gs>
                  <a:gs pos="100000">
                    <a:srgbClr val="F79646"/>
                  </a:gs>
                </a:gsLst>
                <a:lin ang="7200000" scaled="0"/>
                <a:tileRect/>
              </a:gradFill>
              <a:ln>
                <a:no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solidFill>
                    <a:prstClr val="white"/>
                  </a:solidFill>
                  <a:latin typeface="Agency FB" panose="020B0503020202020204" pitchFamily="34" charset="0"/>
                </a:endParaRPr>
              </a:p>
            </p:txBody>
          </p:sp>
          <p:sp>
            <p:nvSpPr>
              <p:cNvPr id="93" name="Freeform 26"/>
              <p:cNvSpPr/>
              <p:nvPr/>
            </p:nvSpPr>
            <p:spPr bwMode="auto">
              <a:xfrm>
                <a:off x="4513652" y="2612916"/>
                <a:ext cx="114518" cy="118766"/>
              </a:xfrm>
              <a:custGeom>
                <a:avLst/>
                <a:gdLst>
                  <a:gd name="T0" fmla="*/ 103 w 274"/>
                  <a:gd name="T1" fmla="*/ 284 h 284"/>
                  <a:gd name="T2" fmla="*/ 80 w 274"/>
                  <a:gd name="T3" fmla="*/ 273 h 284"/>
                  <a:gd name="T4" fmla="*/ 9 w 274"/>
                  <a:gd name="T5" fmla="*/ 178 h 284"/>
                  <a:gd name="T6" fmla="*/ 14 w 274"/>
                  <a:gd name="T7" fmla="*/ 139 h 284"/>
                  <a:gd name="T8" fmla="*/ 53 w 274"/>
                  <a:gd name="T9" fmla="*/ 145 h 284"/>
                  <a:gd name="T10" fmla="*/ 100 w 274"/>
                  <a:gd name="T11" fmla="*/ 207 h 284"/>
                  <a:gd name="T12" fmla="*/ 219 w 274"/>
                  <a:gd name="T13" fmla="*/ 17 h 284"/>
                  <a:gd name="T14" fmla="*/ 257 w 274"/>
                  <a:gd name="T15" fmla="*/ 8 h 284"/>
                  <a:gd name="T16" fmla="*/ 266 w 274"/>
                  <a:gd name="T17" fmla="*/ 47 h 284"/>
                  <a:gd name="T18" fmla="*/ 126 w 274"/>
                  <a:gd name="T19" fmla="*/ 271 h 284"/>
                  <a:gd name="T20" fmla="*/ 104 w 274"/>
                  <a:gd name="T21" fmla="*/ 284 h 284"/>
                  <a:gd name="T22" fmla="*/ 103 w 274"/>
                  <a:gd name="T23" fmla="*/ 284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chemeClr val="bg1"/>
              </a:solidFill>
              <a:ln>
                <a:noFill/>
              </a:ln>
            </p:spPr>
            <p:txBody>
              <a:bodyPr vert="horz" wrap="square" lIns="91440" tIns="45720" rIns="91440" bIns="45720" numCol="1" anchor="t" anchorCtr="0" compatLnSpc="1"/>
              <a:lstStyle/>
              <a:p>
                <a:endParaRPr lang="en-US" sz="1400" dirty="0">
                  <a:solidFill>
                    <a:prstClr val="black"/>
                  </a:solidFill>
                  <a:latin typeface="Agency FB" panose="020B0503020202020204" pitchFamily="34" charset="0"/>
                </a:endParaRPr>
              </a:p>
            </p:txBody>
          </p:sp>
        </p:grpSp>
        <p:sp>
          <p:nvSpPr>
            <p:cNvPr id="91" name="TextBox 90"/>
            <p:cNvSpPr txBox="1"/>
            <p:nvPr/>
          </p:nvSpPr>
          <p:spPr>
            <a:xfrm>
              <a:off x="1583525" y="1697648"/>
              <a:ext cx="9516745" cy="488950"/>
            </a:xfrm>
            <a:prstGeom prst="rect">
              <a:avLst/>
            </a:prstGeom>
            <a:noFill/>
          </p:spPr>
          <p:txBody>
            <a:bodyPr wrap="square" lIns="182843" tIns="91422" rIns="182843" bIns="91422" rtlCol="0">
              <a:spAutoFit/>
            </a:bodyPr>
            <a:lstStyle/>
            <a:p>
              <a:r>
                <a:rPr lang="zh-CN" altLang="en-US" sz="2000" b="1" dirty="0" smtClean="0">
                  <a:solidFill>
                    <a:srgbClr val="F79646"/>
                  </a:solidFill>
                  <a:latin typeface="微软雅黑" panose="020B0503020204020204" pitchFamily="34" charset="-122"/>
                  <a:ea typeface="微软雅黑" panose="020B0503020204020204" pitchFamily="34" charset="-122"/>
                  <a:cs typeface="Lato Regular"/>
                </a:rPr>
                <a:t>四、货币资金审计中需要关注的事项或情形</a:t>
              </a:r>
              <a:endParaRPr lang="zh-CN" altLang="en-US" sz="2000" b="1" dirty="0">
                <a:solidFill>
                  <a:srgbClr val="F79646"/>
                </a:solidFill>
                <a:latin typeface="微软雅黑" panose="020B0503020204020204" pitchFamily="34" charset="-122"/>
                <a:ea typeface="微软雅黑" panose="020B0503020204020204" pitchFamily="34" charset="-122"/>
                <a:cs typeface="Lato Regular"/>
              </a:endParaRPr>
            </a:p>
          </p:txBody>
        </p:sp>
        <p:sp>
          <p:nvSpPr>
            <p:cNvPr id="2" name="TextBox 89"/>
            <p:cNvSpPr txBox="1"/>
            <p:nvPr/>
          </p:nvSpPr>
          <p:spPr>
            <a:xfrm>
              <a:off x="1582255" y="2953043"/>
              <a:ext cx="9517380" cy="2951898"/>
            </a:xfrm>
            <a:prstGeom prst="rect">
              <a:avLst/>
            </a:prstGeom>
            <a:noFill/>
          </p:spPr>
          <p:txBody>
            <a:bodyPr wrap="square" rtlCol="0">
              <a:spAutoFit/>
            </a:bodyPr>
            <a:lstStyle/>
            <a:p>
              <a:pPr indent="457200" algn="just" fontAlgn="auto">
                <a:lnSpc>
                  <a:spcPct val="150000"/>
                </a:lnSpc>
                <a:extLst>
                  <a:ext uri="{35155182-B16C-46BC-9424-99874614C6A1}">
                    <wpsdc:indentchars xmlns:wpsdc="http://www.wps.cn/officeDocument/2017/drawingmlCustomData" val="200" checksum="59296752"/>
                  </a:ext>
                </a:extLst>
              </a:pPr>
              <a:r>
                <a:rPr lang="zh-CN" altLang="en-US"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货币资金是企业日常经营活动的起点和终点，其增减变动与被审计单位的日</a:t>
              </a:r>
              <a:endParaRPr lang="zh-CN" altLang="en-US"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常经营活动密切相关。较多的舞弊案件都与被审计单位的货币资金相关。在实施</a:t>
              </a:r>
              <a:endParaRPr lang="zh-CN" altLang="en-US"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货币资金审计的过程中，如果被审计单位存在以下事项或情形，注册会计师需要</a:t>
              </a:r>
              <a:endParaRPr lang="zh-CN" altLang="en-US"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保持警觉：</a:t>
              </a:r>
              <a:endParaRPr lang="zh-CN" altLang="en-US"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a:t>
              </a:r>
              <a:r>
                <a:rPr lang="en-US" altLang="zh-CN"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1</a:t>
              </a:r>
              <a:r>
                <a:rPr lang="zh-CN" altLang="en-US"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）被审计单位的现金交易比例较高，并与其所在的行业常用的结算模式不同。</a:t>
              </a:r>
              <a:endParaRPr lang="zh-CN" altLang="en-US"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a:t>
              </a:r>
              <a:r>
                <a:rPr lang="en-US" altLang="zh-CN"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2</a:t>
              </a:r>
              <a:r>
                <a:rPr lang="zh-CN" altLang="en-US"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）库存现金规模明显超过业务周转所需资金。</a:t>
              </a:r>
              <a:endParaRPr lang="zh-CN" altLang="en-US"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a:t>
              </a:r>
              <a:r>
                <a:rPr lang="en-US" altLang="zh-CN"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3</a:t>
              </a:r>
              <a:r>
                <a:rPr lang="zh-CN" altLang="en-US"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）银行账户开立数量与企业实际业务规模不匹配。</a:t>
              </a:r>
              <a:endParaRPr lang="zh-CN" altLang="en-US"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endParaRPr>
            </a:p>
          </p:txBody>
        </p:sp>
      </p:grpSp>
      <p:sp>
        <p:nvSpPr>
          <p:cNvPr id="31" name="矩形 30"/>
          <p:cNvSpPr/>
          <p:nvPr/>
        </p:nvSpPr>
        <p:spPr>
          <a:xfrm>
            <a:off x="539638" y="368862"/>
            <a:ext cx="252028" cy="252028"/>
          </a:xfrm>
          <a:prstGeom prst="rect">
            <a:avLst/>
          </a:prstGeom>
          <a:noFill/>
          <a:ln w="9525">
            <a:solidFill>
              <a:srgbClr val="F79646"/>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矩形 31"/>
          <p:cNvSpPr/>
          <p:nvPr/>
        </p:nvSpPr>
        <p:spPr>
          <a:xfrm>
            <a:off x="190550" y="116632"/>
            <a:ext cx="185641" cy="185641"/>
          </a:xfrm>
          <a:prstGeom prst="rect">
            <a:avLst/>
          </a:prstGeom>
          <a:noFill/>
          <a:ln w="9525">
            <a:solidFill>
              <a:schemeClr val="bg1">
                <a:lumMod val="85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矩形 32"/>
          <p:cNvSpPr/>
          <p:nvPr/>
        </p:nvSpPr>
        <p:spPr>
          <a:xfrm>
            <a:off x="317993" y="188640"/>
            <a:ext cx="360040" cy="360040"/>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Shape 54"/>
          <p:cNvSpPr txBox="1"/>
          <p:nvPr/>
        </p:nvSpPr>
        <p:spPr>
          <a:xfrm>
            <a:off x="838622" y="188640"/>
            <a:ext cx="4464496" cy="504056"/>
          </a:xfrm>
          <a:prstGeom prst="rect">
            <a:avLst/>
          </a:prstGeom>
        </p:spPr>
        <p:txBody>
          <a:bodyPr anchor="ctr" anchorCtr="0"/>
          <a:lstStyle>
            <a:lvl1pPr algn="ctr" defTabSz="914400" rtl="0" eaLnBrk="1" latinLnBrk="0" hangingPunct="1">
              <a:spcBef>
                <a:spcPct val="0"/>
              </a:spcBef>
              <a:buNone/>
              <a:defRPr sz="4400" kern="1200">
                <a:solidFill>
                  <a:schemeClr val="tx1"/>
                </a:solidFill>
                <a:latin typeface="+mj-lt"/>
                <a:ea typeface="+mj-ea"/>
                <a:cs typeface="+mj-cs"/>
              </a:defRPr>
            </a:lvl1pPr>
          </a:lstStyle>
          <a:p>
            <a:pPr>
              <a:lnSpc>
                <a:spcPct val="100000"/>
              </a:lnSpc>
            </a:pPr>
            <a:r>
              <a:rPr lang="zh-CN" altLang="en-US" sz="2000" dirty="0" smtClean="0">
                <a:solidFill>
                  <a:srgbClr val="F79646"/>
                </a:solidFill>
                <a:latin typeface="微软雅黑" panose="020B0503020204020204" pitchFamily="34" charset="-122"/>
                <a:ea typeface="微软雅黑" panose="020B0503020204020204" pitchFamily="34" charset="-122"/>
                <a:cs typeface="+mn-ea"/>
                <a:sym typeface="+mn-lt"/>
              </a:rPr>
              <a:t>任务一 货币资金的内部控制及其测试</a:t>
            </a:r>
            <a:endParaRPr lang="zh-CN" altLang="en-GB" sz="2000" dirty="0">
              <a:solidFill>
                <a:srgbClr val="F79646"/>
              </a:solidFill>
              <a:latin typeface="微软雅黑" panose="020B0503020204020204" pitchFamily="34" charset="-122"/>
              <a:ea typeface="微软雅黑" panose="020B0503020204020204" pitchFamily="34" charset="-122"/>
              <a:cs typeface="+mn-ea"/>
              <a:sym typeface="+mn-lt"/>
            </a:endParaRPr>
          </a:p>
        </p:txBody>
      </p:sp>
      <p:sp>
        <p:nvSpPr>
          <p:cNvPr id="35" name="矩形 34"/>
          <p:cNvSpPr/>
          <p:nvPr/>
        </p:nvSpPr>
        <p:spPr>
          <a:xfrm>
            <a:off x="5375126" y="188595"/>
            <a:ext cx="6814969" cy="360045"/>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p:cTn id="7" dur="500" fill="hold"/>
                                        <p:tgtEl>
                                          <p:spTgt spid="31"/>
                                        </p:tgtEl>
                                        <p:attrNameLst>
                                          <p:attrName>ppt_w</p:attrName>
                                        </p:attrNameLst>
                                      </p:cBhvr>
                                      <p:tavLst>
                                        <p:tav tm="0">
                                          <p:val>
                                            <p:fltVal val="0"/>
                                          </p:val>
                                        </p:tav>
                                        <p:tav tm="100000">
                                          <p:val>
                                            <p:strVal val="#ppt_w"/>
                                          </p:val>
                                        </p:tav>
                                      </p:tavLst>
                                    </p:anim>
                                    <p:anim calcmode="lin" valueType="num">
                                      <p:cBhvr>
                                        <p:cTn id="8" dur="500" fill="hold"/>
                                        <p:tgtEl>
                                          <p:spTgt spid="31"/>
                                        </p:tgtEl>
                                        <p:attrNameLst>
                                          <p:attrName>ppt_h</p:attrName>
                                        </p:attrNameLst>
                                      </p:cBhvr>
                                      <p:tavLst>
                                        <p:tav tm="0">
                                          <p:val>
                                            <p:fltVal val="0"/>
                                          </p:val>
                                        </p:tav>
                                        <p:tav tm="100000">
                                          <p:val>
                                            <p:strVal val="#ppt_h"/>
                                          </p:val>
                                        </p:tav>
                                      </p:tavLst>
                                    </p:anim>
                                    <p:animEffect transition="in" filter="fade">
                                      <p:cBhvr>
                                        <p:cTn id="9" dur="500"/>
                                        <p:tgtEl>
                                          <p:spTgt spid="31"/>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32"/>
                                        </p:tgtEl>
                                        <p:attrNameLst>
                                          <p:attrName>style.visibility</p:attrName>
                                        </p:attrNameLst>
                                      </p:cBhvr>
                                      <p:to>
                                        <p:strVal val="visible"/>
                                      </p:to>
                                    </p:set>
                                    <p:anim calcmode="lin" valueType="num">
                                      <p:cBhvr>
                                        <p:cTn id="12" dur="500" fill="hold"/>
                                        <p:tgtEl>
                                          <p:spTgt spid="32"/>
                                        </p:tgtEl>
                                        <p:attrNameLst>
                                          <p:attrName>ppt_w</p:attrName>
                                        </p:attrNameLst>
                                      </p:cBhvr>
                                      <p:tavLst>
                                        <p:tav tm="0">
                                          <p:val>
                                            <p:fltVal val="0"/>
                                          </p:val>
                                        </p:tav>
                                        <p:tav tm="100000">
                                          <p:val>
                                            <p:strVal val="#ppt_w"/>
                                          </p:val>
                                        </p:tav>
                                      </p:tavLst>
                                    </p:anim>
                                    <p:anim calcmode="lin" valueType="num">
                                      <p:cBhvr>
                                        <p:cTn id="13" dur="500" fill="hold"/>
                                        <p:tgtEl>
                                          <p:spTgt spid="32"/>
                                        </p:tgtEl>
                                        <p:attrNameLst>
                                          <p:attrName>ppt_h</p:attrName>
                                        </p:attrNameLst>
                                      </p:cBhvr>
                                      <p:tavLst>
                                        <p:tav tm="0">
                                          <p:val>
                                            <p:fltVal val="0"/>
                                          </p:val>
                                        </p:tav>
                                        <p:tav tm="100000">
                                          <p:val>
                                            <p:strVal val="#ppt_h"/>
                                          </p:val>
                                        </p:tav>
                                      </p:tavLst>
                                    </p:anim>
                                    <p:animEffect transition="in" filter="fade">
                                      <p:cBhvr>
                                        <p:cTn id="14" dur="500"/>
                                        <p:tgtEl>
                                          <p:spTgt spid="32"/>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33"/>
                                        </p:tgtEl>
                                        <p:attrNameLst>
                                          <p:attrName>style.visibility</p:attrName>
                                        </p:attrNameLst>
                                      </p:cBhvr>
                                      <p:to>
                                        <p:strVal val="visible"/>
                                      </p:to>
                                    </p:set>
                                    <p:anim calcmode="lin" valueType="num">
                                      <p:cBhvr>
                                        <p:cTn id="17" dur="500" fill="hold"/>
                                        <p:tgtEl>
                                          <p:spTgt spid="33"/>
                                        </p:tgtEl>
                                        <p:attrNameLst>
                                          <p:attrName>ppt_w</p:attrName>
                                        </p:attrNameLst>
                                      </p:cBhvr>
                                      <p:tavLst>
                                        <p:tav tm="0">
                                          <p:val>
                                            <p:fltVal val="0"/>
                                          </p:val>
                                        </p:tav>
                                        <p:tav tm="100000">
                                          <p:val>
                                            <p:strVal val="#ppt_w"/>
                                          </p:val>
                                        </p:tav>
                                      </p:tavLst>
                                    </p:anim>
                                    <p:anim calcmode="lin" valueType="num">
                                      <p:cBhvr>
                                        <p:cTn id="18" dur="500" fill="hold"/>
                                        <p:tgtEl>
                                          <p:spTgt spid="33"/>
                                        </p:tgtEl>
                                        <p:attrNameLst>
                                          <p:attrName>ppt_h</p:attrName>
                                        </p:attrNameLst>
                                      </p:cBhvr>
                                      <p:tavLst>
                                        <p:tav tm="0">
                                          <p:val>
                                            <p:fltVal val="0"/>
                                          </p:val>
                                        </p:tav>
                                        <p:tav tm="100000">
                                          <p:val>
                                            <p:strVal val="#ppt_h"/>
                                          </p:val>
                                        </p:tav>
                                      </p:tavLst>
                                    </p:anim>
                                    <p:animEffect transition="in" filter="fade">
                                      <p:cBhvr>
                                        <p:cTn id="19" dur="500"/>
                                        <p:tgtEl>
                                          <p:spTgt spid="33"/>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35"/>
                                        </p:tgtEl>
                                        <p:attrNameLst>
                                          <p:attrName>style.visibility</p:attrName>
                                        </p:attrNameLst>
                                      </p:cBhvr>
                                      <p:to>
                                        <p:strVal val="visible"/>
                                      </p:to>
                                    </p:set>
                                    <p:anim calcmode="lin" valueType="num">
                                      <p:cBhvr>
                                        <p:cTn id="22" dur="500" fill="hold"/>
                                        <p:tgtEl>
                                          <p:spTgt spid="35"/>
                                        </p:tgtEl>
                                        <p:attrNameLst>
                                          <p:attrName>ppt_w</p:attrName>
                                        </p:attrNameLst>
                                      </p:cBhvr>
                                      <p:tavLst>
                                        <p:tav tm="0">
                                          <p:val>
                                            <p:fltVal val="0"/>
                                          </p:val>
                                        </p:tav>
                                        <p:tav tm="100000">
                                          <p:val>
                                            <p:strVal val="#ppt_w"/>
                                          </p:val>
                                        </p:tav>
                                      </p:tavLst>
                                    </p:anim>
                                    <p:anim calcmode="lin" valueType="num">
                                      <p:cBhvr>
                                        <p:cTn id="23" dur="500" fill="hold"/>
                                        <p:tgtEl>
                                          <p:spTgt spid="35"/>
                                        </p:tgtEl>
                                        <p:attrNameLst>
                                          <p:attrName>ppt_h</p:attrName>
                                        </p:attrNameLst>
                                      </p:cBhvr>
                                      <p:tavLst>
                                        <p:tav tm="0">
                                          <p:val>
                                            <p:fltVal val="0"/>
                                          </p:val>
                                        </p:tav>
                                        <p:tav tm="100000">
                                          <p:val>
                                            <p:strVal val="#ppt_h"/>
                                          </p:val>
                                        </p:tav>
                                      </p:tavLst>
                                    </p:anim>
                                    <p:animEffect transition="in" filter="fade">
                                      <p:cBhvr>
                                        <p:cTn id="24" dur="500"/>
                                        <p:tgtEl>
                                          <p:spTgt spid="35"/>
                                        </p:tgtEl>
                                      </p:cBhvr>
                                    </p:animEffect>
                                  </p:childTnLst>
                                </p:cTn>
                              </p:par>
                            </p:childTnLst>
                          </p:cTn>
                        </p:par>
                        <p:par>
                          <p:cTn id="25" fill="hold">
                            <p:stCondLst>
                              <p:cond delay="500"/>
                            </p:stCondLst>
                            <p:childTnLst>
                              <p:par>
                                <p:cTn id="26" presetID="10" presetClass="entr" presetSubtype="0" fill="hold" grpId="0" nodeType="afterEffect">
                                  <p:stCondLst>
                                    <p:cond delay="0"/>
                                  </p:stCondLst>
                                  <p:childTnLst>
                                    <p:set>
                                      <p:cBhvr>
                                        <p:cTn id="27" dur="1" fill="hold">
                                          <p:stCondLst>
                                            <p:cond delay="0"/>
                                          </p:stCondLst>
                                        </p:cTn>
                                        <p:tgtEl>
                                          <p:spTgt spid="34"/>
                                        </p:tgtEl>
                                        <p:attrNameLst>
                                          <p:attrName>style.visibility</p:attrName>
                                        </p:attrNameLst>
                                      </p:cBhvr>
                                      <p:to>
                                        <p:strVal val="visible"/>
                                      </p:to>
                                    </p:set>
                                    <p:animEffect transition="in" filter="fade">
                                      <p:cBhvr>
                                        <p:cTn id="28" dur="500"/>
                                        <p:tgtEl>
                                          <p:spTgt spid="34"/>
                                        </p:tgtEl>
                                      </p:cBhvr>
                                    </p:animEffect>
                                  </p:childTnLst>
                                </p:cTn>
                              </p:par>
                              <p:par>
                                <p:cTn id="29" presetID="42" presetClass="entr" presetSubtype="0" fill="hold" nodeType="withEffect">
                                  <p:stCondLst>
                                    <p:cond delay="500"/>
                                  </p:stCondLst>
                                  <p:childTnLst>
                                    <p:set>
                                      <p:cBhvr>
                                        <p:cTn id="30" dur="1" fill="hold">
                                          <p:stCondLst>
                                            <p:cond delay="0"/>
                                          </p:stCondLst>
                                        </p:cTn>
                                        <p:tgtEl>
                                          <p:spTgt spid="3"/>
                                        </p:tgtEl>
                                        <p:attrNameLst>
                                          <p:attrName>style.visibility</p:attrName>
                                        </p:attrNameLst>
                                      </p:cBhvr>
                                      <p:to>
                                        <p:strVal val="visible"/>
                                      </p:to>
                                    </p:set>
                                    <p:animEffect transition="in" filter="fade">
                                      <p:cBhvr>
                                        <p:cTn id="31" dur="1000"/>
                                        <p:tgtEl>
                                          <p:spTgt spid="3"/>
                                        </p:tgtEl>
                                      </p:cBhvr>
                                    </p:animEffect>
                                    <p:anim calcmode="lin" valueType="num">
                                      <p:cBhvr>
                                        <p:cTn id="32" dur="1000" fill="hold"/>
                                        <p:tgtEl>
                                          <p:spTgt spid="3"/>
                                        </p:tgtEl>
                                        <p:attrNameLst>
                                          <p:attrName>ppt_x</p:attrName>
                                        </p:attrNameLst>
                                      </p:cBhvr>
                                      <p:tavLst>
                                        <p:tav tm="0">
                                          <p:val>
                                            <p:strVal val="#ppt_x"/>
                                          </p:val>
                                        </p:tav>
                                        <p:tav tm="100000">
                                          <p:val>
                                            <p:strVal val="#ppt_x"/>
                                          </p:val>
                                        </p:tav>
                                      </p:tavLst>
                                    </p:anim>
                                    <p:anim calcmode="lin" valueType="num">
                                      <p:cBhvr>
                                        <p:cTn id="33"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bldLvl="0" animBg="1"/>
      <p:bldP spid="32" grpId="0" bldLvl="0" animBg="1"/>
      <p:bldP spid="33" grpId="0" bldLvl="0" animBg="1"/>
      <p:bldP spid="34" grpId="0"/>
      <p:bldP spid="35"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87"/>
          <p:cNvGrpSpPr/>
          <p:nvPr/>
        </p:nvGrpSpPr>
        <p:grpSpPr>
          <a:xfrm>
            <a:off x="791829" y="1323784"/>
            <a:ext cx="10153650" cy="5065595"/>
            <a:chOff x="946620" y="1670343"/>
            <a:chExt cx="10153650" cy="5065595"/>
          </a:xfrm>
        </p:grpSpPr>
        <p:grpSp>
          <p:nvGrpSpPr>
            <p:cNvPr id="4" name="Group 332"/>
            <p:cNvGrpSpPr>
              <a:grpSpLocks noChangeAspect="1"/>
            </p:cNvGrpSpPr>
            <p:nvPr/>
          </p:nvGrpSpPr>
          <p:grpSpPr>
            <a:xfrm>
              <a:off x="946620" y="1670343"/>
              <a:ext cx="540000" cy="540000"/>
              <a:chOff x="4421584" y="2527234"/>
              <a:chExt cx="288476" cy="288476"/>
            </a:xfrm>
          </p:grpSpPr>
          <p:sp>
            <p:nvSpPr>
              <p:cNvPr id="92" name="Oval 59"/>
              <p:cNvSpPr/>
              <p:nvPr/>
            </p:nvSpPr>
            <p:spPr>
              <a:xfrm>
                <a:off x="4421584" y="2527234"/>
                <a:ext cx="288476" cy="288476"/>
              </a:xfrm>
              <a:prstGeom prst="ellipse">
                <a:avLst/>
              </a:prstGeom>
              <a:gradFill flip="none" rotWithShape="1">
                <a:gsLst>
                  <a:gs pos="0">
                    <a:srgbClr val="F79646"/>
                  </a:gs>
                  <a:gs pos="100000">
                    <a:srgbClr val="F79646"/>
                  </a:gs>
                </a:gsLst>
                <a:lin ang="7200000" scaled="0"/>
                <a:tileRect/>
              </a:gradFill>
              <a:ln>
                <a:no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solidFill>
                    <a:prstClr val="white"/>
                  </a:solidFill>
                  <a:latin typeface="Agency FB" panose="020B0503020202020204" pitchFamily="34" charset="0"/>
                </a:endParaRPr>
              </a:p>
            </p:txBody>
          </p:sp>
          <p:sp>
            <p:nvSpPr>
              <p:cNvPr id="93" name="Freeform 26"/>
              <p:cNvSpPr/>
              <p:nvPr/>
            </p:nvSpPr>
            <p:spPr bwMode="auto">
              <a:xfrm>
                <a:off x="4513652" y="2612916"/>
                <a:ext cx="114518" cy="118766"/>
              </a:xfrm>
              <a:custGeom>
                <a:avLst/>
                <a:gdLst>
                  <a:gd name="T0" fmla="*/ 103 w 274"/>
                  <a:gd name="T1" fmla="*/ 284 h 284"/>
                  <a:gd name="T2" fmla="*/ 80 w 274"/>
                  <a:gd name="T3" fmla="*/ 273 h 284"/>
                  <a:gd name="T4" fmla="*/ 9 w 274"/>
                  <a:gd name="T5" fmla="*/ 178 h 284"/>
                  <a:gd name="T6" fmla="*/ 14 w 274"/>
                  <a:gd name="T7" fmla="*/ 139 h 284"/>
                  <a:gd name="T8" fmla="*/ 53 w 274"/>
                  <a:gd name="T9" fmla="*/ 145 h 284"/>
                  <a:gd name="T10" fmla="*/ 100 w 274"/>
                  <a:gd name="T11" fmla="*/ 207 h 284"/>
                  <a:gd name="T12" fmla="*/ 219 w 274"/>
                  <a:gd name="T13" fmla="*/ 17 h 284"/>
                  <a:gd name="T14" fmla="*/ 257 w 274"/>
                  <a:gd name="T15" fmla="*/ 8 h 284"/>
                  <a:gd name="T16" fmla="*/ 266 w 274"/>
                  <a:gd name="T17" fmla="*/ 47 h 284"/>
                  <a:gd name="T18" fmla="*/ 126 w 274"/>
                  <a:gd name="T19" fmla="*/ 271 h 284"/>
                  <a:gd name="T20" fmla="*/ 104 w 274"/>
                  <a:gd name="T21" fmla="*/ 284 h 284"/>
                  <a:gd name="T22" fmla="*/ 103 w 274"/>
                  <a:gd name="T23" fmla="*/ 284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chemeClr val="bg1"/>
              </a:solidFill>
              <a:ln>
                <a:noFill/>
              </a:ln>
            </p:spPr>
            <p:txBody>
              <a:bodyPr vert="horz" wrap="square" lIns="91440" tIns="45720" rIns="91440" bIns="45720" numCol="1" anchor="t" anchorCtr="0" compatLnSpc="1"/>
              <a:lstStyle/>
              <a:p>
                <a:endParaRPr lang="en-US" sz="1400" dirty="0">
                  <a:solidFill>
                    <a:prstClr val="black"/>
                  </a:solidFill>
                  <a:latin typeface="Agency FB" panose="020B0503020202020204" pitchFamily="34" charset="0"/>
                </a:endParaRPr>
              </a:p>
            </p:txBody>
          </p:sp>
        </p:grpSp>
        <p:sp>
          <p:nvSpPr>
            <p:cNvPr id="91" name="TextBox 90"/>
            <p:cNvSpPr txBox="1"/>
            <p:nvPr/>
          </p:nvSpPr>
          <p:spPr>
            <a:xfrm>
              <a:off x="1583525" y="1697648"/>
              <a:ext cx="9516745" cy="488950"/>
            </a:xfrm>
            <a:prstGeom prst="rect">
              <a:avLst/>
            </a:prstGeom>
            <a:noFill/>
          </p:spPr>
          <p:txBody>
            <a:bodyPr wrap="square" lIns="182843" tIns="91422" rIns="182843" bIns="91422" rtlCol="0">
              <a:spAutoFit/>
            </a:bodyPr>
            <a:lstStyle/>
            <a:p>
              <a:r>
                <a:rPr lang="zh-CN" altLang="en-US" sz="2000" b="1" dirty="0" smtClean="0">
                  <a:solidFill>
                    <a:srgbClr val="F79646"/>
                  </a:solidFill>
                  <a:latin typeface="微软雅黑" panose="020B0503020204020204" pitchFamily="34" charset="-122"/>
                  <a:ea typeface="微软雅黑" panose="020B0503020204020204" pitchFamily="34" charset="-122"/>
                  <a:cs typeface="Lato Regular"/>
                </a:rPr>
                <a:t>四、货币资金审计中需要关注的事项或情形</a:t>
              </a:r>
              <a:endParaRPr lang="zh-CN" altLang="en-US" sz="2000" b="1" dirty="0">
                <a:solidFill>
                  <a:srgbClr val="F79646"/>
                </a:solidFill>
                <a:latin typeface="微软雅黑" panose="020B0503020204020204" pitchFamily="34" charset="-122"/>
                <a:ea typeface="微软雅黑" panose="020B0503020204020204" pitchFamily="34" charset="-122"/>
                <a:cs typeface="Lato Regular"/>
              </a:endParaRPr>
            </a:p>
          </p:txBody>
        </p:sp>
        <p:sp>
          <p:nvSpPr>
            <p:cNvPr id="2" name="TextBox 89"/>
            <p:cNvSpPr txBox="1"/>
            <p:nvPr/>
          </p:nvSpPr>
          <p:spPr>
            <a:xfrm>
              <a:off x="1582255" y="2953043"/>
              <a:ext cx="9517380" cy="3782895"/>
            </a:xfrm>
            <a:prstGeom prst="rect">
              <a:avLst/>
            </a:prstGeom>
            <a:noFill/>
          </p:spPr>
          <p:txBody>
            <a:bodyPr wrap="square" rtlCol="0">
              <a:spAutoFit/>
            </a:bodyPr>
            <a:lstStyle/>
            <a:p>
              <a:pPr indent="457200" algn="just" fontAlgn="auto">
                <a:lnSpc>
                  <a:spcPct val="150000"/>
                </a:lnSpc>
                <a:extLst>
                  <a:ext uri="{35155182-B16C-46BC-9424-99874614C6A1}">
                    <wpsdc:indentchars xmlns:wpsdc="http://www.wps.cn/officeDocument/2017/drawingmlCustomData" val="200" checksum="59296752"/>
                  </a:ext>
                </a:extLst>
              </a:pPr>
              <a:r>
                <a:rPr lang="zh-CN" altLang="en-US"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a:t>
              </a:r>
              <a:r>
                <a:rPr lang="en-US" altLang="zh-CN"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4</a:t>
              </a:r>
              <a:r>
                <a:rPr lang="zh-CN" altLang="en-US"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）在没有经营业务的地区开立银行账户。</a:t>
              </a:r>
              <a:endParaRPr lang="zh-CN" altLang="en-US"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a:t>
              </a:r>
              <a:r>
                <a:rPr lang="en-US" altLang="zh-CN"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5</a:t>
              </a:r>
              <a:r>
                <a:rPr lang="zh-CN" altLang="en-US"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）企业资金存放于管理层或员工个人账户。</a:t>
              </a:r>
              <a:endParaRPr lang="zh-CN" altLang="en-US"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a:t>
              </a:r>
              <a:r>
                <a:rPr lang="en-US" altLang="zh-CN"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6</a:t>
              </a:r>
              <a:r>
                <a:rPr lang="zh-CN" altLang="en-US"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）货币资金收支金额与现金流量表不匹配。</a:t>
              </a:r>
              <a:endParaRPr lang="zh-CN" altLang="en-US"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a:t>
              </a:r>
              <a:r>
                <a:rPr lang="en-US" altLang="zh-CN"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7</a:t>
              </a:r>
              <a:r>
                <a:rPr lang="zh-CN" altLang="en-US"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）不能提供银行对账单或银行存款余额调节表。</a:t>
              </a:r>
              <a:endParaRPr lang="zh-CN" altLang="en-US"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a:t>
              </a:r>
              <a:r>
                <a:rPr lang="en-US" altLang="zh-CN"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8</a:t>
              </a:r>
              <a:r>
                <a:rPr lang="zh-CN" altLang="en-US"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）存在长期或大量银行未达账项。</a:t>
              </a:r>
              <a:endParaRPr lang="zh-CN" altLang="en-US"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a:t>
              </a:r>
              <a:r>
                <a:rPr lang="en-US" altLang="zh-CN"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9</a:t>
              </a:r>
              <a:r>
                <a:rPr lang="zh-CN" altLang="en-US"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）银行存款明细账存在非正常转账的“一借一贷”。</a:t>
              </a:r>
              <a:endParaRPr lang="zh-CN" altLang="en-US"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a:t>
              </a:r>
              <a:r>
                <a:rPr lang="en-US" altLang="zh-CN"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10</a:t>
              </a:r>
              <a:r>
                <a:rPr lang="zh-CN" altLang="en-US"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）违反货币资金存放和使用规定。</a:t>
              </a:r>
              <a:endParaRPr lang="zh-CN" altLang="en-US"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a:t>
              </a:r>
              <a:r>
                <a:rPr lang="en-US" altLang="zh-CN"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11</a:t>
              </a:r>
              <a:r>
                <a:rPr lang="zh-CN" altLang="en-US"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）存在大额外币收付记录，而被审计单位并不涉足外贸业务。</a:t>
              </a:r>
              <a:endParaRPr lang="zh-CN" altLang="en-US"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a:t>
              </a:r>
              <a:r>
                <a:rPr lang="en-US" altLang="zh-CN"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12</a:t>
              </a:r>
              <a:r>
                <a:rPr lang="zh-CN" altLang="en-US"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）被审计单位以各种理由不配合注册会计师实施银行函证。</a:t>
              </a:r>
              <a:endParaRPr lang="zh-CN" altLang="en-US"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endParaRPr>
            </a:p>
          </p:txBody>
        </p:sp>
      </p:grpSp>
      <p:sp>
        <p:nvSpPr>
          <p:cNvPr id="31" name="矩形 30"/>
          <p:cNvSpPr/>
          <p:nvPr/>
        </p:nvSpPr>
        <p:spPr>
          <a:xfrm>
            <a:off x="539638" y="368862"/>
            <a:ext cx="252028" cy="252028"/>
          </a:xfrm>
          <a:prstGeom prst="rect">
            <a:avLst/>
          </a:prstGeom>
          <a:noFill/>
          <a:ln w="9525">
            <a:solidFill>
              <a:srgbClr val="F79646"/>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矩形 31"/>
          <p:cNvSpPr/>
          <p:nvPr/>
        </p:nvSpPr>
        <p:spPr>
          <a:xfrm>
            <a:off x="190550" y="116632"/>
            <a:ext cx="185641" cy="185641"/>
          </a:xfrm>
          <a:prstGeom prst="rect">
            <a:avLst/>
          </a:prstGeom>
          <a:noFill/>
          <a:ln w="9525">
            <a:solidFill>
              <a:schemeClr val="bg1">
                <a:lumMod val="85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矩形 32"/>
          <p:cNvSpPr/>
          <p:nvPr/>
        </p:nvSpPr>
        <p:spPr>
          <a:xfrm>
            <a:off x="317993" y="188640"/>
            <a:ext cx="360040" cy="360040"/>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Shape 54"/>
          <p:cNvSpPr txBox="1"/>
          <p:nvPr/>
        </p:nvSpPr>
        <p:spPr>
          <a:xfrm>
            <a:off x="838622" y="188640"/>
            <a:ext cx="4464496" cy="504056"/>
          </a:xfrm>
          <a:prstGeom prst="rect">
            <a:avLst/>
          </a:prstGeom>
        </p:spPr>
        <p:txBody>
          <a:bodyPr anchor="ctr" anchorCtr="0"/>
          <a:lstStyle>
            <a:lvl1pPr algn="ctr" defTabSz="914400" rtl="0" eaLnBrk="1" latinLnBrk="0" hangingPunct="1">
              <a:spcBef>
                <a:spcPct val="0"/>
              </a:spcBef>
              <a:buNone/>
              <a:defRPr sz="4400" kern="1200">
                <a:solidFill>
                  <a:schemeClr val="tx1"/>
                </a:solidFill>
                <a:latin typeface="+mj-lt"/>
                <a:ea typeface="+mj-ea"/>
                <a:cs typeface="+mj-cs"/>
              </a:defRPr>
            </a:lvl1pPr>
          </a:lstStyle>
          <a:p>
            <a:pPr>
              <a:lnSpc>
                <a:spcPct val="100000"/>
              </a:lnSpc>
            </a:pPr>
            <a:r>
              <a:rPr lang="zh-CN" altLang="en-US" sz="2000" dirty="0" smtClean="0">
                <a:solidFill>
                  <a:srgbClr val="F79646"/>
                </a:solidFill>
                <a:latin typeface="微软雅黑" panose="020B0503020204020204" pitchFamily="34" charset="-122"/>
                <a:ea typeface="微软雅黑" panose="020B0503020204020204" pitchFamily="34" charset="-122"/>
                <a:cs typeface="+mn-ea"/>
                <a:sym typeface="+mn-lt"/>
              </a:rPr>
              <a:t>任务一 货币资金的内部控制及其测试</a:t>
            </a:r>
            <a:endParaRPr lang="zh-CN" altLang="en-GB" sz="2000" dirty="0">
              <a:solidFill>
                <a:srgbClr val="F79646"/>
              </a:solidFill>
              <a:latin typeface="微软雅黑" panose="020B0503020204020204" pitchFamily="34" charset="-122"/>
              <a:ea typeface="微软雅黑" panose="020B0503020204020204" pitchFamily="34" charset="-122"/>
              <a:cs typeface="+mn-ea"/>
              <a:sym typeface="+mn-lt"/>
            </a:endParaRPr>
          </a:p>
        </p:txBody>
      </p:sp>
      <p:sp>
        <p:nvSpPr>
          <p:cNvPr id="35" name="矩形 34"/>
          <p:cNvSpPr/>
          <p:nvPr/>
        </p:nvSpPr>
        <p:spPr>
          <a:xfrm>
            <a:off x="5375126" y="188595"/>
            <a:ext cx="6814969" cy="360045"/>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p:cTn id="7" dur="500" fill="hold"/>
                                        <p:tgtEl>
                                          <p:spTgt spid="31"/>
                                        </p:tgtEl>
                                        <p:attrNameLst>
                                          <p:attrName>ppt_w</p:attrName>
                                        </p:attrNameLst>
                                      </p:cBhvr>
                                      <p:tavLst>
                                        <p:tav tm="0">
                                          <p:val>
                                            <p:fltVal val="0"/>
                                          </p:val>
                                        </p:tav>
                                        <p:tav tm="100000">
                                          <p:val>
                                            <p:strVal val="#ppt_w"/>
                                          </p:val>
                                        </p:tav>
                                      </p:tavLst>
                                    </p:anim>
                                    <p:anim calcmode="lin" valueType="num">
                                      <p:cBhvr>
                                        <p:cTn id="8" dur="500" fill="hold"/>
                                        <p:tgtEl>
                                          <p:spTgt spid="31"/>
                                        </p:tgtEl>
                                        <p:attrNameLst>
                                          <p:attrName>ppt_h</p:attrName>
                                        </p:attrNameLst>
                                      </p:cBhvr>
                                      <p:tavLst>
                                        <p:tav tm="0">
                                          <p:val>
                                            <p:fltVal val="0"/>
                                          </p:val>
                                        </p:tav>
                                        <p:tav tm="100000">
                                          <p:val>
                                            <p:strVal val="#ppt_h"/>
                                          </p:val>
                                        </p:tav>
                                      </p:tavLst>
                                    </p:anim>
                                    <p:animEffect transition="in" filter="fade">
                                      <p:cBhvr>
                                        <p:cTn id="9" dur="500"/>
                                        <p:tgtEl>
                                          <p:spTgt spid="31"/>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32"/>
                                        </p:tgtEl>
                                        <p:attrNameLst>
                                          <p:attrName>style.visibility</p:attrName>
                                        </p:attrNameLst>
                                      </p:cBhvr>
                                      <p:to>
                                        <p:strVal val="visible"/>
                                      </p:to>
                                    </p:set>
                                    <p:anim calcmode="lin" valueType="num">
                                      <p:cBhvr>
                                        <p:cTn id="12" dur="500" fill="hold"/>
                                        <p:tgtEl>
                                          <p:spTgt spid="32"/>
                                        </p:tgtEl>
                                        <p:attrNameLst>
                                          <p:attrName>ppt_w</p:attrName>
                                        </p:attrNameLst>
                                      </p:cBhvr>
                                      <p:tavLst>
                                        <p:tav tm="0">
                                          <p:val>
                                            <p:fltVal val="0"/>
                                          </p:val>
                                        </p:tav>
                                        <p:tav tm="100000">
                                          <p:val>
                                            <p:strVal val="#ppt_w"/>
                                          </p:val>
                                        </p:tav>
                                      </p:tavLst>
                                    </p:anim>
                                    <p:anim calcmode="lin" valueType="num">
                                      <p:cBhvr>
                                        <p:cTn id="13" dur="500" fill="hold"/>
                                        <p:tgtEl>
                                          <p:spTgt spid="32"/>
                                        </p:tgtEl>
                                        <p:attrNameLst>
                                          <p:attrName>ppt_h</p:attrName>
                                        </p:attrNameLst>
                                      </p:cBhvr>
                                      <p:tavLst>
                                        <p:tav tm="0">
                                          <p:val>
                                            <p:fltVal val="0"/>
                                          </p:val>
                                        </p:tav>
                                        <p:tav tm="100000">
                                          <p:val>
                                            <p:strVal val="#ppt_h"/>
                                          </p:val>
                                        </p:tav>
                                      </p:tavLst>
                                    </p:anim>
                                    <p:animEffect transition="in" filter="fade">
                                      <p:cBhvr>
                                        <p:cTn id="14" dur="500"/>
                                        <p:tgtEl>
                                          <p:spTgt spid="32"/>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33"/>
                                        </p:tgtEl>
                                        <p:attrNameLst>
                                          <p:attrName>style.visibility</p:attrName>
                                        </p:attrNameLst>
                                      </p:cBhvr>
                                      <p:to>
                                        <p:strVal val="visible"/>
                                      </p:to>
                                    </p:set>
                                    <p:anim calcmode="lin" valueType="num">
                                      <p:cBhvr>
                                        <p:cTn id="17" dur="500" fill="hold"/>
                                        <p:tgtEl>
                                          <p:spTgt spid="33"/>
                                        </p:tgtEl>
                                        <p:attrNameLst>
                                          <p:attrName>ppt_w</p:attrName>
                                        </p:attrNameLst>
                                      </p:cBhvr>
                                      <p:tavLst>
                                        <p:tav tm="0">
                                          <p:val>
                                            <p:fltVal val="0"/>
                                          </p:val>
                                        </p:tav>
                                        <p:tav tm="100000">
                                          <p:val>
                                            <p:strVal val="#ppt_w"/>
                                          </p:val>
                                        </p:tav>
                                      </p:tavLst>
                                    </p:anim>
                                    <p:anim calcmode="lin" valueType="num">
                                      <p:cBhvr>
                                        <p:cTn id="18" dur="500" fill="hold"/>
                                        <p:tgtEl>
                                          <p:spTgt spid="33"/>
                                        </p:tgtEl>
                                        <p:attrNameLst>
                                          <p:attrName>ppt_h</p:attrName>
                                        </p:attrNameLst>
                                      </p:cBhvr>
                                      <p:tavLst>
                                        <p:tav tm="0">
                                          <p:val>
                                            <p:fltVal val="0"/>
                                          </p:val>
                                        </p:tav>
                                        <p:tav tm="100000">
                                          <p:val>
                                            <p:strVal val="#ppt_h"/>
                                          </p:val>
                                        </p:tav>
                                      </p:tavLst>
                                    </p:anim>
                                    <p:animEffect transition="in" filter="fade">
                                      <p:cBhvr>
                                        <p:cTn id="19" dur="500"/>
                                        <p:tgtEl>
                                          <p:spTgt spid="33"/>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35"/>
                                        </p:tgtEl>
                                        <p:attrNameLst>
                                          <p:attrName>style.visibility</p:attrName>
                                        </p:attrNameLst>
                                      </p:cBhvr>
                                      <p:to>
                                        <p:strVal val="visible"/>
                                      </p:to>
                                    </p:set>
                                    <p:anim calcmode="lin" valueType="num">
                                      <p:cBhvr>
                                        <p:cTn id="22" dur="500" fill="hold"/>
                                        <p:tgtEl>
                                          <p:spTgt spid="35"/>
                                        </p:tgtEl>
                                        <p:attrNameLst>
                                          <p:attrName>ppt_w</p:attrName>
                                        </p:attrNameLst>
                                      </p:cBhvr>
                                      <p:tavLst>
                                        <p:tav tm="0">
                                          <p:val>
                                            <p:fltVal val="0"/>
                                          </p:val>
                                        </p:tav>
                                        <p:tav tm="100000">
                                          <p:val>
                                            <p:strVal val="#ppt_w"/>
                                          </p:val>
                                        </p:tav>
                                      </p:tavLst>
                                    </p:anim>
                                    <p:anim calcmode="lin" valueType="num">
                                      <p:cBhvr>
                                        <p:cTn id="23" dur="500" fill="hold"/>
                                        <p:tgtEl>
                                          <p:spTgt spid="35"/>
                                        </p:tgtEl>
                                        <p:attrNameLst>
                                          <p:attrName>ppt_h</p:attrName>
                                        </p:attrNameLst>
                                      </p:cBhvr>
                                      <p:tavLst>
                                        <p:tav tm="0">
                                          <p:val>
                                            <p:fltVal val="0"/>
                                          </p:val>
                                        </p:tav>
                                        <p:tav tm="100000">
                                          <p:val>
                                            <p:strVal val="#ppt_h"/>
                                          </p:val>
                                        </p:tav>
                                      </p:tavLst>
                                    </p:anim>
                                    <p:animEffect transition="in" filter="fade">
                                      <p:cBhvr>
                                        <p:cTn id="24" dur="500"/>
                                        <p:tgtEl>
                                          <p:spTgt spid="35"/>
                                        </p:tgtEl>
                                      </p:cBhvr>
                                    </p:animEffect>
                                  </p:childTnLst>
                                </p:cTn>
                              </p:par>
                            </p:childTnLst>
                          </p:cTn>
                        </p:par>
                        <p:par>
                          <p:cTn id="25" fill="hold">
                            <p:stCondLst>
                              <p:cond delay="500"/>
                            </p:stCondLst>
                            <p:childTnLst>
                              <p:par>
                                <p:cTn id="26" presetID="10" presetClass="entr" presetSubtype="0" fill="hold" grpId="0" nodeType="afterEffect">
                                  <p:stCondLst>
                                    <p:cond delay="0"/>
                                  </p:stCondLst>
                                  <p:childTnLst>
                                    <p:set>
                                      <p:cBhvr>
                                        <p:cTn id="27" dur="1" fill="hold">
                                          <p:stCondLst>
                                            <p:cond delay="0"/>
                                          </p:stCondLst>
                                        </p:cTn>
                                        <p:tgtEl>
                                          <p:spTgt spid="34"/>
                                        </p:tgtEl>
                                        <p:attrNameLst>
                                          <p:attrName>style.visibility</p:attrName>
                                        </p:attrNameLst>
                                      </p:cBhvr>
                                      <p:to>
                                        <p:strVal val="visible"/>
                                      </p:to>
                                    </p:set>
                                    <p:animEffect transition="in" filter="fade">
                                      <p:cBhvr>
                                        <p:cTn id="28" dur="500"/>
                                        <p:tgtEl>
                                          <p:spTgt spid="34"/>
                                        </p:tgtEl>
                                      </p:cBhvr>
                                    </p:animEffect>
                                  </p:childTnLst>
                                </p:cTn>
                              </p:par>
                              <p:par>
                                <p:cTn id="29" presetID="42" presetClass="entr" presetSubtype="0" fill="hold" nodeType="withEffect">
                                  <p:stCondLst>
                                    <p:cond delay="500"/>
                                  </p:stCondLst>
                                  <p:childTnLst>
                                    <p:set>
                                      <p:cBhvr>
                                        <p:cTn id="30" dur="1" fill="hold">
                                          <p:stCondLst>
                                            <p:cond delay="0"/>
                                          </p:stCondLst>
                                        </p:cTn>
                                        <p:tgtEl>
                                          <p:spTgt spid="3"/>
                                        </p:tgtEl>
                                        <p:attrNameLst>
                                          <p:attrName>style.visibility</p:attrName>
                                        </p:attrNameLst>
                                      </p:cBhvr>
                                      <p:to>
                                        <p:strVal val="visible"/>
                                      </p:to>
                                    </p:set>
                                    <p:animEffect transition="in" filter="fade">
                                      <p:cBhvr>
                                        <p:cTn id="31" dur="1000"/>
                                        <p:tgtEl>
                                          <p:spTgt spid="3"/>
                                        </p:tgtEl>
                                      </p:cBhvr>
                                    </p:animEffect>
                                    <p:anim calcmode="lin" valueType="num">
                                      <p:cBhvr>
                                        <p:cTn id="32" dur="1000" fill="hold"/>
                                        <p:tgtEl>
                                          <p:spTgt spid="3"/>
                                        </p:tgtEl>
                                        <p:attrNameLst>
                                          <p:attrName>ppt_x</p:attrName>
                                        </p:attrNameLst>
                                      </p:cBhvr>
                                      <p:tavLst>
                                        <p:tav tm="0">
                                          <p:val>
                                            <p:strVal val="#ppt_x"/>
                                          </p:val>
                                        </p:tav>
                                        <p:tav tm="100000">
                                          <p:val>
                                            <p:strVal val="#ppt_x"/>
                                          </p:val>
                                        </p:tav>
                                      </p:tavLst>
                                    </p:anim>
                                    <p:anim calcmode="lin" valueType="num">
                                      <p:cBhvr>
                                        <p:cTn id="33"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bldLvl="0" animBg="1"/>
      <p:bldP spid="32" grpId="0" bldLvl="0" animBg="1"/>
      <p:bldP spid="33" grpId="0" bldLvl="0" animBg="1"/>
      <p:bldP spid="34" grpId="0"/>
      <p:bldP spid="35"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8" name="组合 87"/>
          <p:cNvGrpSpPr/>
          <p:nvPr/>
        </p:nvGrpSpPr>
        <p:grpSpPr>
          <a:xfrm>
            <a:off x="791829" y="1323784"/>
            <a:ext cx="10153650" cy="540000"/>
            <a:chOff x="946620" y="1670343"/>
            <a:chExt cx="10153650" cy="540000"/>
          </a:xfrm>
        </p:grpSpPr>
        <p:grpSp>
          <p:nvGrpSpPr>
            <p:cNvPr id="89" name="Group 332"/>
            <p:cNvGrpSpPr>
              <a:grpSpLocks noChangeAspect="1"/>
            </p:cNvGrpSpPr>
            <p:nvPr/>
          </p:nvGrpSpPr>
          <p:grpSpPr>
            <a:xfrm>
              <a:off x="946620" y="1670343"/>
              <a:ext cx="540000" cy="540000"/>
              <a:chOff x="4421584" y="2527234"/>
              <a:chExt cx="288476" cy="288476"/>
            </a:xfrm>
          </p:grpSpPr>
          <p:sp>
            <p:nvSpPr>
              <p:cNvPr id="92" name="Oval 59"/>
              <p:cNvSpPr/>
              <p:nvPr/>
            </p:nvSpPr>
            <p:spPr>
              <a:xfrm>
                <a:off x="4421584" y="2527234"/>
                <a:ext cx="288476" cy="288476"/>
              </a:xfrm>
              <a:prstGeom prst="ellipse">
                <a:avLst/>
              </a:prstGeom>
              <a:gradFill flip="none" rotWithShape="1">
                <a:gsLst>
                  <a:gs pos="0">
                    <a:srgbClr val="F79646"/>
                  </a:gs>
                  <a:gs pos="100000">
                    <a:srgbClr val="F79646"/>
                  </a:gs>
                </a:gsLst>
                <a:lin ang="7200000" scaled="0"/>
                <a:tileRect/>
              </a:gradFill>
              <a:ln>
                <a:no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solidFill>
                    <a:prstClr val="white"/>
                  </a:solidFill>
                  <a:latin typeface="Agency FB" panose="020B0503020202020204" pitchFamily="34" charset="0"/>
                </a:endParaRPr>
              </a:p>
            </p:txBody>
          </p:sp>
          <p:sp>
            <p:nvSpPr>
              <p:cNvPr id="93" name="Freeform 26"/>
              <p:cNvSpPr/>
              <p:nvPr/>
            </p:nvSpPr>
            <p:spPr bwMode="auto">
              <a:xfrm>
                <a:off x="4513652" y="2612916"/>
                <a:ext cx="114518" cy="118766"/>
              </a:xfrm>
              <a:custGeom>
                <a:avLst/>
                <a:gdLst>
                  <a:gd name="T0" fmla="*/ 103 w 274"/>
                  <a:gd name="T1" fmla="*/ 284 h 284"/>
                  <a:gd name="T2" fmla="*/ 80 w 274"/>
                  <a:gd name="T3" fmla="*/ 273 h 284"/>
                  <a:gd name="T4" fmla="*/ 9 w 274"/>
                  <a:gd name="T5" fmla="*/ 178 h 284"/>
                  <a:gd name="T6" fmla="*/ 14 w 274"/>
                  <a:gd name="T7" fmla="*/ 139 h 284"/>
                  <a:gd name="T8" fmla="*/ 53 w 274"/>
                  <a:gd name="T9" fmla="*/ 145 h 284"/>
                  <a:gd name="T10" fmla="*/ 100 w 274"/>
                  <a:gd name="T11" fmla="*/ 207 h 284"/>
                  <a:gd name="T12" fmla="*/ 219 w 274"/>
                  <a:gd name="T13" fmla="*/ 17 h 284"/>
                  <a:gd name="T14" fmla="*/ 257 w 274"/>
                  <a:gd name="T15" fmla="*/ 8 h 284"/>
                  <a:gd name="T16" fmla="*/ 266 w 274"/>
                  <a:gd name="T17" fmla="*/ 47 h 284"/>
                  <a:gd name="T18" fmla="*/ 126 w 274"/>
                  <a:gd name="T19" fmla="*/ 271 h 284"/>
                  <a:gd name="T20" fmla="*/ 104 w 274"/>
                  <a:gd name="T21" fmla="*/ 284 h 284"/>
                  <a:gd name="T22" fmla="*/ 103 w 274"/>
                  <a:gd name="T23" fmla="*/ 284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chemeClr val="bg1"/>
              </a:solidFill>
              <a:ln>
                <a:noFill/>
              </a:ln>
            </p:spPr>
            <p:txBody>
              <a:bodyPr vert="horz" wrap="square" lIns="91440" tIns="45720" rIns="91440" bIns="45720" numCol="1" anchor="t" anchorCtr="0" compatLnSpc="1"/>
              <a:lstStyle/>
              <a:p>
                <a:endParaRPr lang="en-US" sz="1400" dirty="0">
                  <a:solidFill>
                    <a:prstClr val="black"/>
                  </a:solidFill>
                  <a:latin typeface="Agency FB" panose="020B0503020202020204" pitchFamily="34" charset="0"/>
                </a:endParaRPr>
              </a:p>
            </p:txBody>
          </p:sp>
        </p:grpSp>
        <p:sp>
          <p:nvSpPr>
            <p:cNvPr id="91" name="TextBox 90"/>
            <p:cNvSpPr txBox="1"/>
            <p:nvPr/>
          </p:nvSpPr>
          <p:spPr>
            <a:xfrm>
              <a:off x="1583525" y="1697648"/>
              <a:ext cx="9516745" cy="488950"/>
            </a:xfrm>
            <a:prstGeom prst="rect">
              <a:avLst/>
            </a:prstGeom>
            <a:noFill/>
          </p:spPr>
          <p:txBody>
            <a:bodyPr wrap="square" lIns="182843" tIns="91422" rIns="182843" bIns="91422" rtlCol="0">
              <a:spAutoFit/>
            </a:bodyPr>
            <a:lstStyle/>
            <a:p>
              <a:r>
                <a:rPr lang="zh-CN" altLang="en-US" sz="2000" b="1" dirty="0">
                  <a:solidFill>
                    <a:srgbClr val="F79646"/>
                  </a:solidFill>
                  <a:latin typeface="微软雅黑" panose="020B0503020204020204" pitchFamily="34" charset="-122"/>
                  <a:ea typeface="微软雅黑" panose="020B0503020204020204" pitchFamily="34" charset="-122"/>
                  <a:cs typeface="Lato Regular"/>
                </a:rPr>
                <a:t>一</a:t>
              </a:r>
              <a:r>
                <a:rPr lang="zh-CN" altLang="en-US" sz="2000" b="1" dirty="0" smtClean="0">
                  <a:solidFill>
                    <a:srgbClr val="F79646"/>
                  </a:solidFill>
                  <a:latin typeface="微软雅黑" panose="020B0503020204020204" pitchFamily="34" charset="-122"/>
                  <a:ea typeface="微软雅黑" panose="020B0503020204020204" pitchFamily="34" charset="-122"/>
                  <a:cs typeface="Lato Regular"/>
                </a:rPr>
                <a:t>、货币资金的审计目标与认定的对应关系</a:t>
              </a:r>
              <a:endParaRPr lang="zh-CN" altLang="en-US" sz="2000" b="1" dirty="0">
                <a:solidFill>
                  <a:srgbClr val="F79646"/>
                </a:solidFill>
                <a:latin typeface="微软雅黑" panose="020B0503020204020204" pitchFamily="34" charset="-122"/>
                <a:ea typeface="微软雅黑" panose="020B0503020204020204" pitchFamily="34" charset="-122"/>
                <a:cs typeface="Lato Regular"/>
              </a:endParaRPr>
            </a:p>
          </p:txBody>
        </p:sp>
      </p:grpSp>
      <p:sp>
        <p:nvSpPr>
          <p:cNvPr id="31" name="矩形 30"/>
          <p:cNvSpPr/>
          <p:nvPr/>
        </p:nvSpPr>
        <p:spPr>
          <a:xfrm>
            <a:off x="539638" y="368862"/>
            <a:ext cx="252028" cy="252028"/>
          </a:xfrm>
          <a:prstGeom prst="rect">
            <a:avLst/>
          </a:prstGeom>
          <a:noFill/>
          <a:ln w="9525">
            <a:solidFill>
              <a:srgbClr val="F79646"/>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矩形 31"/>
          <p:cNvSpPr/>
          <p:nvPr/>
        </p:nvSpPr>
        <p:spPr>
          <a:xfrm>
            <a:off x="190550" y="116632"/>
            <a:ext cx="185641" cy="185641"/>
          </a:xfrm>
          <a:prstGeom prst="rect">
            <a:avLst/>
          </a:prstGeom>
          <a:noFill/>
          <a:ln w="9525">
            <a:solidFill>
              <a:schemeClr val="bg1">
                <a:lumMod val="85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矩形 32"/>
          <p:cNvSpPr/>
          <p:nvPr/>
        </p:nvSpPr>
        <p:spPr>
          <a:xfrm>
            <a:off x="317993" y="188640"/>
            <a:ext cx="360040" cy="360040"/>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Shape 54"/>
          <p:cNvSpPr txBox="1"/>
          <p:nvPr/>
        </p:nvSpPr>
        <p:spPr>
          <a:xfrm>
            <a:off x="766614" y="188640"/>
            <a:ext cx="3672027" cy="376555"/>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nSpc>
                <a:spcPct val="150000"/>
              </a:lnSpc>
            </a:pPr>
            <a:r>
              <a:rPr lang="zh-CN" altLang="en-GB" sz="2000" dirty="0">
                <a:solidFill>
                  <a:srgbClr val="F79646"/>
                </a:solidFill>
                <a:latin typeface="微软雅黑" panose="020B0503020204020204" pitchFamily="34" charset="-122"/>
                <a:ea typeface="微软雅黑" panose="020B0503020204020204" pitchFamily="34" charset="-122"/>
                <a:cs typeface="+mn-ea"/>
                <a:sym typeface="+mn-lt"/>
              </a:rPr>
              <a:t>任务二   </a:t>
            </a:r>
            <a:r>
              <a:rPr lang="zh-CN" altLang="en-US" sz="2000" dirty="0" smtClean="0">
                <a:solidFill>
                  <a:srgbClr val="F79646"/>
                </a:solidFill>
                <a:latin typeface="微软雅黑" panose="020B0503020204020204" pitchFamily="34" charset="-122"/>
                <a:ea typeface="微软雅黑" panose="020B0503020204020204" pitchFamily="34" charset="-122"/>
                <a:cs typeface="+mn-ea"/>
                <a:sym typeface="+mn-lt"/>
              </a:rPr>
              <a:t>货币资金的审计</a:t>
            </a:r>
            <a:endParaRPr lang="zh-CN" altLang="en-GB" sz="2000" dirty="0">
              <a:solidFill>
                <a:srgbClr val="F79646"/>
              </a:solidFill>
              <a:latin typeface="微软雅黑" panose="020B0503020204020204" pitchFamily="34" charset="-122"/>
              <a:ea typeface="微软雅黑" panose="020B0503020204020204" pitchFamily="34" charset="-122"/>
              <a:cs typeface="+mn-ea"/>
              <a:sym typeface="+mn-lt"/>
            </a:endParaRPr>
          </a:p>
        </p:txBody>
      </p:sp>
      <p:sp>
        <p:nvSpPr>
          <p:cNvPr id="35" name="矩形 34"/>
          <p:cNvSpPr/>
          <p:nvPr/>
        </p:nvSpPr>
        <p:spPr>
          <a:xfrm>
            <a:off x="4462780" y="188595"/>
            <a:ext cx="7727315" cy="360045"/>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4" name="图片 13" descr="QQ截图20180821085454.png"/>
          <p:cNvPicPr>
            <a:picLocks noChangeAspect="1"/>
          </p:cNvPicPr>
          <p:nvPr/>
        </p:nvPicPr>
        <p:blipFill>
          <a:blip r:embed="rId1" cstate="print"/>
          <a:stretch>
            <a:fillRect/>
          </a:stretch>
        </p:blipFill>
        <p:spPr>
          <a:xfrm>
            <a:off x="1198662" y="2132856"/>
            <a:ext cx="9379217" cy="3456384"/>
          </a:xfrm>
          <a:prstGeom prst="rect">
            <a:avLst/>
          </a:prstGeom>
        </p:spPr>
      </p:pic>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p:cTn id="7" dur="500" fill="hold"/>
                                        <p:tgtEl>
                                          <p:spTgt spid="31"/>
                                        </p:tgtEl>
                                        <p:attrNameLst>
                                          <p:attrName>ppt_w</p:attrName>
                                        </p:attrNameLst>
                                      </p:cBhvr>
                                      <p:tavLst>
                                        <p:tav tm="0">
                                          <p:val>
                                            <p:fltVal val="0"/>
                                          </p:val>
                                        </p:tav>
                                        <p:tav tm="100000">
                                          <p:val>
                                            <p:strVal val="#ppt_w"/>
                                          </p:val>
                                        </p:tav>
                                      </p:tavLst>
                                    </p:anim>
                                    <p:anim calcmode="lin" valueType="num">
                                      <p:cBhvr>
                                        <p:cTn id="8" dur="500" fill="hold"/>
                                        <p:tgtEl>
                                          <p:spTgt spid="31"/>
                                        </p:tgtEl>
                                        <p:attrNameLst>
                                          <p:attrName>ppt_h</p:attrName>
                                        </p:attrNameLst>
                                      </p:cBhvr>
                                      <p:tavLst>
                                        <p:tav tm="0">
                                          <p:val>
                                            <p:fltVal val="0"/>
                                          </p:val>
                                        </p:tav>
                                        <p:tav tm="100000">
                                          <p:val>
                                            <p:strVal val="#ppt_h"/>
                                          </p:val>
                                        </p:tav>
                                      </p:tavLst>
                                    </p:anim>
                                    <p:animEffect transition="in" filter="fade">
                                      <p:cBhvr>
                                        <p:cTn id="9" dur="500"/>
                                        <p:tgtEl>
                                          <p:spTgt spid="31"/>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32"/>
                                        </p:tgtEl>
                                        <p:attrNameLst>
                                          <p:attrName>style.visibility</p:attrName>
                                        </p:attrNameLst>
                                      </p:cBhvr>
                                      <p:to>
                                        <p:strVal val="visible"/>
                                      </p:to>
                                    </p:set>
                                    <p:anim calcmode="lin" valueType="num">
                                      <p:cBhvr>
                                        <p:cTn id="12" dur="500" fill="hold"/>
                                        <p:tgtEl>
                                          <p:spTgt spid="32"/>
                                        </p:tgtEl>
                                        <p:attrNameLst>
                                          <p:attrName>ppt_w</p:attrName>
                                        </p:attrNameLst>
                                      </p:cBhvr>
                                      <p:tavLst>
                                        <p:tav tm="0">
                                          <p:val>
                                            <p:fltVal val="0"/>
                                          </p:val>
                                        </p:tav>
                                        <p:tav tm="100000">
                                          <p:val>
                                            <p:strVal val="#ppt_w"/>
                                          </p:val>
                                        </p:tav>
                                      </p:tavLst>
                                    </p:anim>
                                    <p:anim calcmode="lin" valueType="num">
                                      <p:cBhvr>
                                        <p:cTn id="13" dur="500" fill="hold"/>
                                        <p:tgtEl>
                                          <p:spTgt spid="32"/>
                                        </p:tgtEl>
                                        <p:attrNameLst>
                                          <p:attrName>ppt_h</p:attrName>
                                        </p:attrNameLst>
                                      </p:cBhvr>
                                      <p:tavLst>
                                        <p:tav tm="0">
                                          <p:val>
                                            <p:fltVal val="0"/>
                                          </p:val>
                                        </p:tav>
                                        <p:tav tm="100000">
                                          <p:val>
                                            <p:strVal val="#ppt_h"/>
                                          </p:val>
                                        </p:tav>
                                      </p:tavLst>
                                    </p:anim>
                                    <p:animEffect transition="in" filter="fade">
                                      <p:cBhvr>
                                        <p:cTn id="14" dur="500"/>
                                        <p:tgtEl>
                                          <p:spTgt spid="32"/>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33"/>
                                        </p:tgtEl>
                                        <p:attrNameLst>
                                          <p:attrName>style.visibility</p:attrName>
                                        </p:attrNameLst>
                                      </p:cBhvr>
                                      <p:to>
                                        <p:strVal val="visible"/>
                                      </p:to>
                                    </p:set>
                                    <p:anim calcmode="lin" valueType="num">
                                      <p:cBhvr>
                                        <p:cTn id="17" dur="500" fill="hold"/>
                                        <p:tgtEl>
                                          <p:spTgt spid="33"/>
                                        </p:tgtEl>
                                        <p:attrNameLst>
                                          <p:attrName>ppt_w</p:attrName>
                                        </p:attrNameLst>
                                      </p:cBhvr>
                                      <p:tavLst>
                                        <p:tav tm="0">
                                          <p:val>
                                            <p:fltVal val="0"/>
                                          </p:val>
                                        </p:tav>
                                        <p:tav tm="100000">
                                          <p:val>
                                            <p:strVal val="#ppt_w"/>
                                          </p:val>
                                        </p:tav>
                                      </p:tavLst>
                                    </p:anim>
                                    <p:anim calcmode="lin" valueType="num">
                                      <p:cBhvr>
                                        <p:cTn id="18" dur="500" fill="hold"/>
                                        <p:tgtEl>
                                          <p:spTgt spid="33"/>
                                        </p:tgtEl>
                                        <p:attrNameLst>
                                          <p:attrName>ppt_h</p:attrName>
                                        </p:attrNameLst>
                                      </p:cBhvr>
                                      <p:tavLst>
                                        <p:tav tm="0">
                                          <p:val>
                                            <p:fltVal val="0"/>
                                          </p:val>
                                        </p:tav>
                                        <p:tav tm="100000">
                                          <p:val>
                                            <p:strVal val="#ppt_h"/>
                                          </p:val>
                                        </p:tav>
                                      </p:tavLst>
                                    </p:anim>
                                    <p:animEffect transition="in" filter="fade">
                                      <p:cBhvr>
                                        <p:cTn id="19" dur="500"/>
                                        <p:tgtEl>
                                          <p:spTgt spid="33"/>
                                        </p:tgtEl>
                                      </p:cBhvr>
                                    </p:animEffect>
                                  </p:childTnLst>
                                </p:cTn>
                              </p:par>
                            </p:childTnLst>
                          </p:cTn>
                        </p:par>
                        <p:par>
                          <p:cTn id="20" fill="hold">
                            <p:stCondLst>
                              <p:cond delay="500"/>
                            </p:stCondLst>
                            <p:childTnLst>
                              <p:par>
                                <p:cTn id="21" presetID="10" presetClass="entr" presetSubtype="0" fill="hold" grpId="0" nodeType="afterEffect">
                                  <p:stCondLst>
                                    <p:cond delay="0"/>
                                  </p:stCondLst>
                                  <p:childTnLst>
                                    <p:set>
                                      <p:cBhvr>
                                        <p:cTn id="22" dur="1" fill="hold">
                                          <p:stCondLst>
                                            <p:cond delay="0"/>
                                          </p:stCondLst>
                                        </p:cTn>
                                        <p:tgtEl>
                                          <p:spTgt spid="34"/>
                                        </p:tgtEl>
                                        <p:attrNameLst>
                                          <p:attrName>style.visibility</p:attrName>
                                        </p:attrNameLst>
                                      </p:cBhvr>
                                      <p:to>
                                        <p:strVal val="visible"/>
                                      </p:to>
                                    </p:set>
                                    <p:animEffect transition="in" filter="fade">
                                      <p:cBhvr>
                                        <p:cTn id="23" dur="500"/>
                                        <p:tgtEl>
                                          <p:spTgt spid="34"/>
                                        </p:tgtEl>
                                      </p:cBhvr>
                                    </p:animEffect>
                                  </p:childTnLst>
                                </p:cTn>
                              </p:par>
                              <p:par>
                                <p:cTn id="24" presetID="42" presetClass="entr" presetSubtype="0" fill="hold" nodeType="withEffect">
                                  <p:stCondLst>
                                    <p:cond delay="500"/>
                                  </p:stCondLst>
                                  <p:childTnLst>
                                    <p:set>
                                      <p:cBhvr>
                                        <p:cTn id="25" dur="1" fill="hold">
                                          <p:stCondLst>
                                            <p:cond delay="0"/>
                                          </p:stCondLst>
                                        </p:cTn>
                                        <p:tgtEl>
                                          <p:spTgt spid="88"/>
                                        </p:tgtEl>
                                        <p:attrNameLst>
                                          <p:attrName>style.visibility</p:attrName>
                                        </p:attrNameLst>
                                      </p:cBhvr>
                                      <p:to>
                                        <p:strVal val="visible"/>
                                      </p:to>
                                    </p:set>
                                    <p:animEffect transition="in" filter="fade">
                                      <p:cBhvr>
                                        <p:cTn id="26" dur="1000"/>
                                        <p:tgtEl>
                                          <p:spTgt spid="88"/>
                                        </p:tgtEl>
                                      </p:cBhvr>
                                    </p:animEffect>
                                    <p:anim calcmode="lin" valueType="num">
                                      <p:cBhvr>
                                        <p:cTn id="27" dur="1000" fill="hold"/>
                                        <p:tgtEl>
                                          <p:spTgt spid="88"/>
                                        </p:tgtEl>
                                        <p:attrNameLst>
                                          <p:attrName>ppt_x</p:attrName>
                                        </p:attrNameLst>
                                      </p:cBhvr>
                                      <p:tavLst>
                                        <p:tav tm="0">
                                          <p:val>
                                            <p:strVal val="#ppt_x"/>
                                          </p:val>
                                        </p:tav>
                                        <p:tav tm="100000">
                                          <p:val>
                                            <p:strVal val="#ppt_x"/>
                                          </p:val>
                                        </p:tav>
                                      </p:tavLst>
                                    </p:anim>
                                    <p:anim calcmode="lin" valueType="num">
                                      <p:cBhvr>
                                        <p:cTn id="28" dur="1000" fill="hold"/>
                                        <p:tgtEl>
                                          <p:spTgt spid="8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bldLvl="0" animBg="1"/>
      <p:bldP spid="32" grpId="0" bldLvl="0" animBg="1"/>
      <p:bldP spid="33" grpId="0" bldLvl="0" animBg="1"/>
      <p:bldP spid="34"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8" name="组合 87"/>
          <p:cNvGrpSpPr/>
          <p:nvPr/>
        </p:nvGrpSpPr>
        <p:grpSpPr>
          <a:xfrm>
            <a:off x="791829" y="1323784"/>
            <a:ext cx="10153650" cy="4306296"/>
            <a:chOff x="946620" y="1670343"/>
            <a:chExt cx="10153650" cy="4306296"/>
          </a:xfrm>
        </p:grpSpPr>
        <p:grpSp>
          <p:nvGrpSpPr>
            <p:cNvPr id="89" name="Group 332"/>
            <p:cNvGrpSpPr>
              <a:grpSpLocks noChangeAspect="1"/>
            </p:cNvGrpSpPr>
            <p:nvPr/>
          </p:nvGrpSpPr>
          <p:grpSpPr>
            <a:xfrm>
              <a:off x="946620" y="1670343"/>
              <a:ext cx="540000" cy="540000"/>
              <a:chOff x="4421584" y="2527234"/>
              <a:chExt cx="288476" cy="288476"/>
            </a:xfrm>
          </p:grpSpPr>
          <p:sp>
            <p:nvSpPr>
              <p:cNvPr id="92" name="Oval 59"/>
              <p:cNvSpPr/>
              <p:nvPr/>
            </p:nvSpPr>
            <p:spPr>
              <a:xfrm>
                <a:off x="4421584" y="2527234"/>
                <a:ext cx="288476" cy="288476"/>
              </a:xfrm>
              <a:prstGeom prst="ellipse">
                <a:avLst/>
              </a:prstGeom>
              <a:gradFill flip="none" rotWithShape="1">
                <a:gsLst>
                  <a:gs pos="0">
                    <a:srgbClr val="F79646"/>
                  </a:gs>
                  <a:gs pos="100000">
                    <a:srgbClr val="F79646"/>
                  </a:gs>
                </a:gsLst>
                <a:lin ang="7200000" scaled="0"/>
                <a:tileRect/>
              </a:gradFill>
              <a:ln>
                <a:no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solidFill>
                    <a:prstClr val="white"/>
                  </a:solidFill>
                  <a:latin typeface="Agency FB" panose="020B0503020202020204" pitchFamily="34" charset="0"/>
                </a:endParaRPr>
              </a:p>
            </p:txBody>
          </p:sp>
          <p:sp>
            <p:nvSpPr>
              <p:cNvPr id="93" name="Freeform 26"/>
              <p:cNvSpPr/>
              <p:nvPr/>
            </p:nvSpPr>
            <p:spPr bwMode="auto">
              <a:xfrm>
                <a:off x="4513652" y="2612916"/>
                <a:ext cx="114518" cy="118766"/>
              </a:xfrm>
              <a:custGeom>
                <a:avLst/>
                <a:gdLst>
                  <a:gd name="T0" fmla="*/ 103 w 274"/>
                  <a:gd name="T1" fmla="*/ 284 h 284"/>
                  <a:gd name="T2" fmla="*/ 80 w 274"/>
                  <a:gd name="T3" fmla="*/ 273 h 284"/>
                  <a:gd name="T4" fmla="*/ 9 w 274"/>
                  <a:gd name="T5" fmla="*/ 178 h 284"/>
                  <a:gd name="T6" fmla="*/ 14 w 274"/>
                  <a:gd name="T7" fmla="*/ 139 h 284"/>
                  <a:gd name="T8" fmla="*/ 53 w 274"/>
                  <a:gd name="T9" fmla="*/ 145 h 284"/>
                  <a:gd name="T10" fmla="*/ 100 w 274"/>
                  <a:gd name="T11" fmla="*/ 207 h 284"/>
                  <a:gd name="T12" fmla="*/ 219 w 274"/>
                  <a:gd name="T13" fmla="*/ 17 h 284"/>
                  <a:gd name="T14" fmla="*/ 257 w 274"/>
                  <a:gd name="T15" fmla="*/ 8 h 284"/>
                  <a:gd name="T16" fmla="*/ 266 w 274"/>
                  <a:gd name="T17" fmla="*/ 47 h 284"/>
                  <a:gd name="T18" fmla="*/ 126 w 274"/>
                  <a:gd name="T19" fmla="*/ 271 h 284"/>
                  <a:gd name="T20" fmla="*/ 104 w 274"/>
                  <a:gd name="T21" fmla="*/ 284 h 284"/>
                  <a:gd name="T22" fmla="*/ 103 w 274"/>
                  <a:gd name="T23" fmla="*/ 284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chemeClr val="bg1"/>
              </a:solidFill>
              <a:ln>
                <a:noFill/>
              </a:ln>
            </p:spPr>
            <p:txBody>
              <a:bodyPr vert="horz" wrap="square" lIns="91440" tIns="45720" rIns="91440" bIns="45720" numCol="1" anchor="t" anchorCtr="0" compatLnSpc="1"/>
              <a:lstStyle/>
              <a:p>
                <a:endParaRPr lang="en-US" sz="1400" dirty="0">
                  <a:solidFill>
                    <a:prstClr val="black"/>
                  </a:solidFill>
                  <a:latin typeface="Agency FB" panose="020B0503020202020204" pitchFamily="34" charset="0"/>
                </a:endParaRPr>
              </a:p>
            </p:txBody>
          </p:sp>
        </p:grpSp>
        <p:sp>
          <p:nvSpPr>
            <p:cNvPr id="91" name="TextBox 90"/>
            <p:cNvSpPr txBox="1"/>
            <p:nvPr/>
          </p:nvSpPr>
          <p:spPr>
            <a:xfrm>
              <a:off x="1583525" y="1697648"/>
              <a:ext cx="9516745" cy="488950"/>
            </a:xfrm>
            <a:prstGeom prst="rect">
              <a:avLst/>
            </a:prstGeom>
            <a:noFill/>
          </p:spPr>
          <p:txBody>
            <a:bodyPr wrap="square" lIns="182843" tIns="91422" rIns="182843" bIns="91422" rtlCol="0">
              <a:spAutoFit/>
            </a:bodyPr>
            <a:lstStyle/>
            <a:p>
              <a:r>
                <a:rPr lang="zh-CN" altLang="en-US" sz="2000" b="1" dirty="0" smtClean="0">
                  <a:solidFill>
                    <a:srgbClr val="F79646"/>
                  </a:solidFill>
                  <a:latin typeface="微软雅黑" panose="020B0503020204020204" pitchFamily="34" charset="-122"/>
                  <a:ea typeface="微软雅黑" panose="020B0503020204020204" pitchFamily="34" charset="-122"/>
                  <a:cs typeface="Lato Regular"/>
                </a:rPr>
                <a:t>二、库存现金的审计</a:t>
              </a:r>
              <a:endParaRPr lang="zh-CN" altLang="en-US" sz="2000" b="1" dirty="0">
                <a:solidFill>
                  <a:srgbClr val="F79646"/>
                </a:solidFill>
                <a:latin typeface="微软雅黑" panose="020B0503020204020204" pitchFamily="34" charset="-122"/>
                <a:ea typeface="微软雅黑" panose="020B0503020204020204" pitchFamily="34" charset="-122"/>
                <a:cs typeface="Lato Regular"/>
              </a:endParaRPr>
            </a:p>
          </p:txBody>
        </p:sp>
        <p:sp>
          <p:nvSpPr>
            <p:cNvPr id="2" name="TextBox 89"/>
            <p:cNvSpPr txBox="1"/>
            <p:nvPr/>
          </p:nvSpPr>
          <p:spPr>
            <a:xfrm>
              <a:off x="1582890" y="2603793"/>
              <a:ext cx="9517380" cy="3372846"/>
            </a:xfrm>
            <a:prstGeom prst="rect">
              <a:avLst/>
            </a:prstGeom>
            <a:noFill/>
          </p:spPr>
          <p:txBody>
            <a:bodyPr wrap="square" rtlCol="0">
              <a:spAutoFit/>
            </a:bodyPr>
            <a:lstStyle/>
            <a:p>
              <a:pPr indent="406400" fontAlgn="auto">
                <a:lnSpc>
                  <a:spcPct val="150000"/>
                </a:lnSpc>
                <a:extLst>
                  <a:ext uri="{35155182-B16C-46BC-9424-99874614C6A1}">
                    <wpsdc:indentchars xmlns:wpsdc="http://www.wps.cn/officeDocument/2017/drawingmlCustomData" val="200" checksum="1740828767"/>
                  </a:ext>
                </a:extLst>
              </a:pPr>
              <a:r>
                <a:rPr lang="zh-CN" altLang="en-US" sz="1600" dirty="0" smtClean="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（一）库存现金的审计目标</a:t>
              </a:r>
              <a:endParaRPr lang="zh-CN" altLang="en-US" sz="1600" dirty="0" smtClean="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a:p>
              <a:pPr indent="406400" fontAlgn="auto">
                <a:lnSpc>
                  <a:spcPct val="150000"/>
                </a:lnSpc>
                <a:extLst>
                  <a:ext uri="{35155182-B16C-46BC-9424-99874614C6A1}">
                    <wpsdc:indentchars xmlns:wpsdc="http://www.wps.cn/officeDocument/2017/drawingmlCustomData" val="200" checksum="1740828767"/>
                  </a:ext>
                </a:extLst>
              </a:pPr>
              <a:r>
                <a:rPr lang="en-US" altLang="zh-CN" sz="1600" dirty="0" smtClean="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1. </a:t>
              </a:r>
              <a:r>
                <a:rPr lang="zh-CN" altLang="en-US" sz="1600" dirty="0" smtClean="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确定被审计单位资产负债表的货币资金项目中的库存现金在资产负债表日</a:t>
              </a:r>
              <a:endParaRPr lang="zh-CN" altLang="en-US" sz="1600" dirty="0" smtClean="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a:p>
              <a:pPr indent="406400" fontAlgn="auto">
                <a:lnSpc>
                  <a:spcPct val="150000"/>
                </a:lnSpc>
                <a:extLst>
                  <a:ext uri="{35155182-B16C-46BC-9424-99874614C6A1}">
                    <wpsdc:indentchars xmlns:wpsdc="http://www.wps.cn/officeDocument/2017/drawingmlCustomData" val="200" checksum="1740828767"/>
                  </a:ext>
                </a:extLst>
              </a:pPr>
              <a:r>
                <a:rPr lang="zh-CN" altLang="en-US" sz="1600" dirty="0" smtClean="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是否确实存在。</a:t>
              </a:r>
              <a:endParaRPr lang="zh-CN" altLang="en-US" sz="1600" dirty="0" smtClean="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a:p>
              <a:pPr indent="406400" fontAlgn="auto">
                <a:lnSpc>
                  <a:spcPct val="150000"/>
                </a:lnSpc>
                <a:extLst>
                  <a:ext uri="{35155182-B16C-46BC-9424-99874614C6A1}">
                    <wpsdc:indentchars xmlns:wpsdc="http://www.wps.cn/officeDocument/2017/drawingmlCustomData" val="200" checksum="1740828767"/>
                  </a:ext>
                </a:extLst>
              </a:pPr>
              <a:r>
                <a:rPr lang="en-US" altLang="zh-CN" sz="1600" dirty="0" smtClean="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2. </a:t>
              </a:r>
              <a:r>
                <a:rPr lang="zh-CN" altLang="en-US" sz="1600" dirty="0" smtClean="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确定被审计单位所有应当记录的现金收支业务是否均已记录完毕，有无遗漏。</a:t>
              </a:r>
              <a:endParaRPr lang="zh-CN" altLang="en-US" sz="1600" dirty="0" smtClean="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a:p>
              <a:pPr indent="406400" fontAlgn="auto">
                <a:lnSpc>
                  <a:spcPct val="150000"/>
                </a:lnSpc>
                <a:extLst>
                  <a:ext uri="{35155182-B16C-46BC-9424-99874614C6A1}">
                    <wpsdc:indentchars xmlns:wpsdc="http://www.wps.cn/officeDocument/2017/drawingmlCustomData" val="200" checksum="1740828767"/>
                  </a:ext>
                </a:extLst>
              </a:pPr>
              <a:r>
                <a:rPr lang="en-US" altLang="zh-CN" sz="1600" dirty="0" smtClean="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3. </a:t>
              </a:r>
              <a:r>
                <a:rPr lang="zh-CN" altLang="en-US" sz="1600" dirty="0" smtClean="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确定记录的库存现金是否为被审计单位所拥有或控制。</a:t>
              </a:r>
              <a:endParaRPr lang="zh-CN" altLang="en-US" sz="1600" dirty="0" smtClean="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a:p>
              <a:pPr indent="406400" fontAlgn="auto">
                <a:lnSpc>
                  <a:spcPct val="150000"/>
                </a:lnSpc>
                <a:extLst>
                  <a:ext uri="{35155182-B16C-46BC-9424-99874614C6A1}">
                    <wpsdc:indentchars xmlns:wpsdc="http://www.wps.cn/officeDocument/2017/drawingmlCustomData" val="200" checksum="1740828767"/>
                  </a:ext>
                </a:extLst>
              </a:pPr>
              <a:r>
                <a:rPr lang="en-US" altLang="zh-CN" sz="1600" dirty="0" smtClean="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4. </a:t>
              </a:r>
              <a:r>
                <a:rPr lang="zh-CN" altLang="en-US" sz="1600" dirty="0" smtClean="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确定库存现金以恰当的金额包括在财务报表的货币资金项目中，与之相关</a:t>
              </a:r>
              <a:endParaRPr lang="zh-CN" altLang="en-US" sz="1600" dirty="0" smtClean="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a:p>
              <a:pPr indent="406400" fontAlgn="auto">
                <a:lnSpc>
                  <a:spcPct val="150000"/>
                </a:lnSpc>
                <a:extLst>
                  <a:ext uri="{35155182-B16C-46BC-9424-99874614C6A1}">
                    <wpsdc:indentchars xmlns:wpsdc="http://www.wps.cn/officeDocument/2017/drawingmlCustomData" val="200" checksum="1740828767"/>
                  </a:ext>
                </a:extLst>
              </a:pPr>
              <a:r>
                <a:rPr lang="zh-CN" altLang="en-US" sz="1600" dirty="0" smtClean="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的计价调整已恰当记录。</a:t>
              </a:r>
              <a:endParaRPr lang="zh-CN" altLang="en-US" sz="1600" dirty="0" smtClean="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a:p>
              <a:pPr indent="406400" fontAlgn="auto">
                <a:lnSpc>
                  <a:spcPct val="150000"/>
                </a:lnSpc>
                <a:extLst>
                  <a:ext uri="{35155182-B16C-46BC-9424-99874614C6A1}">
                    <wpsdc:indentchars xmlns:wpsdc="http://www.wps.cn/officeDocument/2017/drawingmlCustomData" val="200" checksum="1740828767"/>
                  </a:ext>
                </a:extLst>
              </a:pPr>
              <a:r>
                <a:rPr lang="en-US" altLang="zh-CN" sz="1600" dirty="0" smtClean="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5. </a:t>
              </a:r>
              <a:r>
                <a:rPr lang="zh-CN" altLang="en-US" sz="1600" dirty="0" smtClean="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确定库存现金是否已按照企业会计准则的规定在财务报表中做出恰当的</a:t>
              </a:r>
              <a:endParaRPr lang="zh-CN" altLang="en-US" sz="1600" dirty="0" smtClean="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a:p>
              <a:pPr indent="406400" fontAlgn="auto">
                <a:lnSpc>
                  <a:spcPct val="150000"/>
                </a:lnSpc>
                <a:extLst>
                  <a:ext uri="{35155182-B16C-46BC-9424-99874614C6A1}">
                    <wpsdc:indentchars xmlns:wpsdc="http://www.wps.cn/officeDocument/2017/drawingmlCustomData" val="200" checksum="1740828767"/>
                  </a:ext>
                </a:extLst>
              </a:pPr>
              <a:r>
                <a:rPr lang="zh-CN" altLang="en-US" sz="1600" dirty="0" smtClean="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列报。</a:t>
              </a:r>
              <a:endParaRPr lang="zh-CN" altLang="en-US" sz="1600" dirty="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sp>
        <p:nvSpPr>
          <p:cNvPr id="31" name="矩形 30"/>
          <p:cNvSpPr/>
          <p:nvPr/>
        </p:nvSpPr>
        <p:spPr>
          <a:xfrm>
            <a:off x="539638" y="368862"/>
            <a:ext cx="252028" cy="252028"/>
          </a:xfrm>
          <a:prstGeom prst="rect">
            <a:avLst/>
          </a:prstGeom>
          <a:noFill/>
          <a:ln w="9525">
            <a:solidFill>
              <a:srgbClr val="F79646"/>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矩形 31"/>
          <p:cNvSpPr/>
          <p:nvPr/>
        </p:nvSpPr>
        <p:spPr>
          <a:xfrm>
            <a:off x="190550" y="116632"/>
            <a:ext cx="185641" cy="185641"/>
          </a:xfrm>
          <a:prstGeom prst="rect">
            <a:avLst/>
          </a:prstGeom>
          <a:noFill/>
          <a:ln w="9525">
            <a:solidFill>
              <a:schemeClr val="bg1">
                <a:lumMod val="85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矩形 32"/>
          <p:cNvSpPr/>
          <p:nvPr/>
        </p:nvSpPr>
        <p:spPr>
          <a:xfrm>
            <a:off x="317993" y="188640"/>
            <a:ext cx="360040" cy="360040"/>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Shape 54"/>
          <p:cNvSpPr txBox="1"/>
          <p:nvPr/>
        </p:nvSpPr>
        <p:spPr>
          <a:xfrm>
            <a:off x="791210" y="100965"/>
            <a:ext cx="3672027" cy="376555"/>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nSpc>
                <a:spcPct val="150000"/>
              </a:lnSpc>
            </a:pPr>
            <a:r>
              <a:rPr lang="zh-CN" altLang="en-GB" sz="2000" dirty="0">
                <a:solidFill>
                  <a:srgbClr val="F79646"/>
                </a:solidFill>
                <a:latin typeface="微软雅黑" panose="020B0503020204020204" pitchFamily="34" charset="-122"/>
                <a:ea typeface="微软雅黑" panose="020B0503020204020204" pitchFamily="34" charset="-122"/>
                <a:cs typeface="+mn-ea"/>
                <a:sym typeface="+mn-lt"/>
              </a:rPr>
              <a:t>任务</a:t>
            </a:r>
            <a:r>
              <a:rPr lang="zh-CN" altLang="en-GB" sz="2000" dirty="0" smtClean="0">
                <a:solidFill>
                  <a:srgbClr val="F79646"/>
                </a:solidFill>
                <a:latin typeface="微软雅黑" panose="020B0503020204020204" pitchFamily="34" charset="-122"/>
                <a:ea typeface="微软雅黑" panose="020B0503020204020204" pitchFamily="34" charset="-122"/>
                <a:cs typeface="+mn-ea"/>
                <a:sym typeface="+mn-lt"/>
              </a:rPr>
              <a:t>二二   </a:t>
            </a:r>
            <a:r>
              <a:rPr lang="zh-CN" altLang="en-US" sz="2000" dirty="0" smtClean="0">
                <a:solidFill>
                  <a:srgbClr val="F79646"/>
                </a:solidFill>
                <a:latin typeface="微软雅黑" panose="020B0503020204020204" pitchFamily="34" charset="-122"/>
                <a:ea typeface="微软雅黑" panose="020B0503020204020204" pitchFamily="34" charset="-122"/>
                <a:cs typeface="+mn-ea"/>
                <a:sym typeface="+mn-lt"/>
              </a:rPr>
              <a:t>货币资金的审计</a:t>
            </a:r>
            <a:endParaRPr lang="zh-CN" altLang="en-GB" sz="2000" dirty="0">
              <a:solidFill>
                <a:srgbClr val="F79646"/>
              </a:solidFill>
              <a:latin typeface="微软雅黑" panose="020B0503020204020204" pitchFamily="34" charset="-122"/>
              <a:ea typeface="微软雅黑" panose="020B0503020204020204" pitchFamily="34" charset="-122"/>
              <a:cs typeface="+mn-ea"/>
              <a:sym typeface="+mn-lt"/>
            </a:endParaRPr>
          </a:p>
        </p:txBody>
      </p:sp>
      <p:sp>
        <p:nvSpPr>
          <p:cNvPr id="35" name="矩形 34"/>
          <p:cNvSpPr/>
          <p:nvPr/>
        </p:nvSpPr>
        <p:spPr>
          <a:xfrm>
            <a:off x="4462780" y="188595"/>
            <a:ext cx="7727315" cy="360045"/>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p:cTn id="7" dur="500" fill="hold"/>
                                        <p:tgtEl>
                                          <p:spTgt spid="31"/>
                                        </p:tgtEl>
                                        <p:attrNameLst>
                                          <p:attrName>ppt_w</p:attrName>
                                        </p:attrNameLst>
                                      </p:cBhvr>
                                      <p:tavLst>
                                        <p:tav tm="0">
                                          <p:val>
                                            <p:fltVal val="0"/>
                                          </p:val>
                                        </p:tav>
                                        <p:tav tm="100000">
                                          <p:val>
                                            <p:strVal val="#ppt_w"/>
                                          </p:val>
                                        </p:tav>
                                      </p:tavLst>
                                    </p:anim>
                                    <p:anim calcmode="lin" valueType="num">
                                      <p:cBhvr>
                                        <p:cTn id="8" dur="500" fill="hold"/>
                                        <p:tgtEl>
                                          <p:spTgt spid="31"/>
                                        </p:tgtEl>
                                        <p:attrNameLst>
                                          <p:attrName>ppt_h</p:attrName>
                                        </p:attrNameLst>
                                      </p:cBhvr>
                                      <p:tavLst>
                                        <p:tav tm="0">
                                          <p:val>
                                            <p:fltVal val="0"/>
                                          </p:val>
                                        </p:tav>
                                        <p:tav tm="100000">
                                          <p:val>
                                            <p:strVal val="#ppt_h"/>
                                          </p:val>
                                        </p:tav>
                                      </p:tavLst>
                                    </p:anim>
                                    <p:animEffect transition="in" filter="fade">
                                      <p:cBhvr>
                                        <p:cTn id="9" dur="500"/>
                                        <p:tgtEl>
                                          <p:spTgt spid="31"/>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32"/>
                                        </p:tgtEl>
                                        <p:attrNameLst>
                                          <p:attrName>style.visibility</p:attrName>
                                        </p:attrNameLst>
                                      </p:cBhvr>
                                      <p:to>
                                        <p:strVal val="visible"/>
                                      </p:to>
                                    </p:set>
                                    <p:anim calcmode="lin" valueType="num">
                                      <p:cBhvr>
                                        <p:cTn id="12" dur="500" fill="hold"/>
                                        <p:tgtEl>
                                          <p:spTgt spid="32"/>
                                        </p:tgtEl>
                                        <p:attrNameLst>
                                          <p:attrName>ppt_w</p:attrName>
                                        </p:attrNameLst>
                                      </p:cBhvr>
                                      <p:tavLst>
                                        <p:tav tm="0">
                                          <p:val>
                                            <p:fltVal val="0"/>
                                          </p:val>
                                        </p:tav>
                                        <p:tav tm="100000">
                                          <p:val>
                                            <p:strVal val="#ppt_w"/>
                                          </p:val>
                                        </p:tav>
                                      </p:tavLst>
                                    </p:anim>
                                    <p:anim calcmode="lin" valueType="num">
                                      <p:cBhvr>
                                        <p:cTn id="13" dur="500" fill="hold"/>
                                        <p:tgtEl>
                                          <p:spTgt spid="32"/>
                                        </p:tgtEl>
                                        <p:attrNameLst>
                                          <p:attrName>ppt_h</p:attrName>
                                        </p:attrNameLst>
                                      </p:cBhvr>
                                      <p:tavLst>
                                        <p:tav tm="0">
                                          <p:val>
                                            <p:fltVal val="0"/>
                                          </p:val>
                                        </p:tav>
                                        <p:tav tm="100000">
                                          <p:val>
                                            <p:strVal val="#ppt_h"/>
                                          </p:val>
                                        </p:tav>
                                      </p:tavLst>
                                    </p:anim>
                                    <p:animEffect transition="in" filter="fade">
                                      <p:cBhvr>
                                        <p:cTn id="14" dur="500"/>
                                        <p:tgtEl>
                                          <p:spTgt spid="32"/>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33"/>
                                        </p:tgtEl>
                                        <p:attrNameLst>
                                          <p:attrName>style.visibility</p:attrName>
                                        </p:attrNameLst>
                                      </p:cBhvr>
                                      <p:to>
                                        <p:strVal val="visible"/>
                                      </p:to>
                                    </p:set>
                                    <p:anim calcmode="lin" valueType="num">
                                      <p:cBhvr>
                                        <p:cTn id="17" dur="500" fill="hold"/>
                                        <p:tgtEl>
                                          <p:spTgt spid="33"/>
                                        </p:tgtEl>
                                        <p:attrNameLst>
                                          <p:attrName>ppt_w</p:attrName>
                                        </p:attrNameLst>
                                      </p:cBhvr>
                                      <p:tavLst>
                                        <p:tav tm="0">
                                          <p:val>
                                            <p:fltVal val="0"/>
                                          </p:val>
                                        </p:tav>
                                        <p:tav tm="100000">
                                          <p:val>
                                            <p:strVal val="#ppt_w"/>
                                          </p:val>
                                        </p:tav>
                                      </p:tavLst>
                                    </p:anim>
                                    <p:anim calcmode="lin" valueType="num">
                                      <p:cBhvr>
                                        <p:cTn id="18" dur="500" fill="hold"/>
                                        <p:tgtEl>
                                          <p:spTgt spid="33"/>
                                        </p:tgtEl>
                                        <p:attrNameLst>
                                          <p:attrName>ppt_h</p:attrName>
                                        </p:attrNameLst>
                                      </p:cBhvr>
                                      <p:tavLst>
                                        <p:tav tm="0">
                                          <p:val>
                                            <p:fltVal val="0"/>
                                          </p:val>
                                        </p:tav>
                                        <p:tav tm="100000">
                                          <p:val>
                                            <p:strVal val="#ppt_h"/>
                                          </p:val>
                                        </p:tav>
                                      </p:tavLst>
                                    </p:anim>
                                    <p:animEffect transition="in" filter="fade">
                                      <p:cBhvr>
                                        <p:cTn id="19" dur="500"/>
                                        <p:tgtEl>
                                          <p:spTgt spid="33"/>
                                        </p:tgtEl>
                                      </p:cBhvr>
                                    </p:animEffect>
                                  </p:childTnLst>
                                </p:cTn>
                              </p:par>
                            </p:childTnLst>
                          </p:cTn>
                        </p:par>
                        <p:par>
                          <p:cTn id="20" fill="hold">
                            <p:stCondLst>
                              <p:cond delay="500"/>
                            </p:stCondLst>
                            <p:childTnLst>
                              <p:par>
                                <p:cTn id="21" presetID="10" presetClass="entr" presetSubtype="0" fill="hold" grpId="0" nodeType="afterEffect">
                                  <p:stCondLst>
                                    <p:cond delay="0"/>
                                  </p:stCondLst>
                                  <p:childTnLst>
                                    <p:set>
                                      <p:cBhvr>
                                        <p:cTn id="22" dur="1" fill="hold">
                                          <p:stCondLst>
                                            <p:cond delay="0"/>
                                          </p:stCondLst>
                                        </p:cTn>
                                        <p:tgtEl>
                                          <p:spTgt spid="34"/>
                                        </p:tgtEl>
                                        <p:attrNameLst>
                                          <p:attrName>style.visibility</p:attrName>
                                        </p:attrNameLst>
                                      </p:cBhvr>
                                      <p:to>
                                        <p:strVal val="visible"/>
                                      </p:to>
                                    </p:set>
                                    <p:animEffect transition="in" filter="fade">
                                      <p:cBhvr>
                                        <p:cTn id="23" dur="500"/>
                                        <p:tgtEl>
                                          <p:spTgt spid="34"/>
                                        </p:tgtEl>
                                      </p:cBhvr>
                                    </p:animEffect>
                                  </p:childTnLst>
                                </p:cTn>
                              </p:par>
                              <p:par>
                                <p:cTn id="24" presetID="42" presetClass="entr" presetSubtype="0" fill="hold" nodeType="withEffect">
                                  <p:stCondLst>
                                    <p:cond delay="500"/>
                                  </p:stCondLst>
                                  <p:childTnLst>
                                    <p:set>
                                      <p:cBhvr>
                                        <p:cTn id="25" dur="1" fill="hold">
                                          <p:stCondLst>
                                            <p:cond delay="0"/>
                                          </p:stCondLst>
                                        </p:cTn>
                                        <p:tgtEl>
                                          <p:spTgt spid="88"/>
                                        </p:tgtEl>
                                        <p:attrNameLst>
                                          <p:attrName>style.visibility</p:attrName>
                                        </p:attrNameLst>
                                      </p:cBhvr>
                                      <p:to>
                                        <p:strVal val="visible"/>
                                      </p:to>
                                    </p:set>
                                    <p:animEffect transition="in" filter="fade">
                                      <p:cBhvr>
                                        <p:cTn id="26" dur="1000"/>
                                        <p:tgtEl>
                                          <p:spTgt spid="88"/>
                                        </p:tgtEl>
                                      </p:cBhvr>
                                    </p:animEffect>
                                    <p:anim calcmode="lin" valueType="num">
                                      <p:cBhvr>
                                        <p:cTn id="27" dur="1000" fill="hold"/>
                                        <p:tgtEl>
                                          <p:spTgt spid="88"/>
                                        </p:tgtEl>
                                        <p:attrNameLst>
                                          <p:attrName>ppt_x</p:attrName>
                                        </p:attrNameLst>
                                      </p:cBhvr>
                                      <p:tavLst>
                                        <p:tav tm="0">
                                          <p:val>
                                            <p:strVal val="#ppt_x"/>
                                          </p:val>
                                        </p:tav>
                                        <p:tav tm="100000">
                                          <p:val>
                                            <p:strVal val="#ppt_x"/>
                                          </p:val>
                                        </p:tav>
                                      </p:tavLst>
                                    </p:anim>
                                    <p:anim calcmode="lin" valueType="num">
                                      <p:cBhvr>
                                        <p:cTn id="28" dur="1000" fill="hold"/>
                                        <p:tgtEl>
                                          <p:spTgt spid="8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bldLvl="0" animBg="1"/>
      <p:bldP spid="32" grpId="0" bldLvl="0" animBg="1"/>
      <p:bldP spid="33" grpId="0" bldLvl="0" animBg="1"/>
      <p:bldP spid="34"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87"/>
          <p:cNvGrpSpPr/>
          <p:nvPr/>
        </p:nvGrpSpPr>
        <p:grpSpPr>
          <a:xfrm>
            <a:off x="791829" y="1323784"/>
            <a:ext cx="10153650" cy="4675628"/>
            <a:chOff x="946620" y="1670343"/>
            <a:chExt cx="10153650" cy="4675628"/>
          </a:xfrm>
        </p:grpSpPr>
        <p:grpSp>
          <p:nvGrpSpPr>
            <p:cNvPr id="4" name="Group 332"/>
            <p:cNvGrpSpPr>
              <a:grpSpLocks noChangeAspect="1"/>
            </p:cNvGrpSpPr>
            <p:nvPr/>
          </p:nvGrpSpPr>
          <p:grpSpPr>
            <a:xfrm>
              <a:off x="946620" y="1670343"/>
              <a:ext cx="540000" cy="540000"/>
              <a:chOff x="4421584" y="2527234"/>
              <a:chExt cx="288476" cy="288476"/>
            </a:xfrm>
          </p:grpSpPr>
          <p:sp>
            <p:nvSpPr>
              <p:cNvPr id="92" name="Oval 59"/>
              <p:cNvSpPr/>
              <p:nvPr/>
            </p:nvSpPr>
            <p:spPr>
              <a:xfrm>
                <a:off x="4421584" y="2527234"/>
                <a:ext cx="288476" cy="288476"/>
              </a:xfrm>
              <a:prstGeom prst="ellipse">
                <a:avLst/>
              </a:prstGeom>
              <a:gradFill flip="none" rotWithShape="1">
                <a:gsLst>
                  <a:gs pos="0">
                    <a:srgbClr val="F79646"/>
                  </a:gs>
                  <a:gs pos="100000">
                    <a:srgbClr val="F79646"/>
                  </a:gs>
                </a:gsLst>
                <a:lin ang="7200000" scaled="0"/>
                <a:tileRect/>
              </a:gradFill>
              <a:ln>
                <a:no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solidFill>
                    <a:prstClr val="white"/>
                  </a:solidFill>
                  <a:latin typeface="Agency FB" panose="020B0503020202020204" pitchFamily="34" charset="0"/>
                </a:endParaRPr>
              </a:p>
            </p:txBody>
          </p:sp>
          <p:sp>
            <p:nvSpPr>
              <p:cNvPr id="93" name="Freeform 26"/>
              <p:cNvSpPr/>
              <p:nvPr/>
            </p:nvSpPr>
            <p:spPr bwMode="auto">
              <a:xfrm>
                <a:off x="4513652" y="2612916"/>
                <a:ext cx="114518" cy="118766"/>
              </a:xfrm>
              <a:custGeom>
                <a:avLst/>
                <a:gdLst>
                  <a:gd name="T0" fmla="*/ 103 w 274"/>
                  <a:gd name="T1" fmla="*/ 284 h 284"/>
                  <a:gd name="T2" fmla="*/ 80 w 274"/>
                  <a:gd name="T3" fmla="*/ 273 h 284"/>
                  <a:gd name="T4" fmla="*/ 9 w 274"/>
                  <a:gd name="T5" fmla="*/ 178 h 284"/>
                  <a:gd name="T6" fmla="*/ 14 w 274"/>
                  <a:gd name="T7" fmla="*/ 139 h 284"/>
                  <a:gd name="T8" fmla="*/ 53 w 274"/>
                  <a:gd name="T9" fmla="*/ 145 h 284"/>
                  <a:gd name="T10" fmla="*/ 100 w 274"/>
                  <a:gd name="T11" fmla="*/ 207 h 284"/>
                  <a:gd name="T12" fmla="*/ 219 w 274"/>
                  <a:gd name="T13" fmla="*/ 17 h 284"/>
                  <a:gd name="T14" fmla="*/ 257 w 274"/>
                  <a:gd name="T15" fmla="*/ 8 h 284"/>
                  <a:gd name="T16" fmla="*/ 266 w 274"/>
                  <a:gd name="T17" fmla="*/ 47 h 284"/>
                  <a:gd name="T18" fmla="*/ 126 w 274"/>
                  <a:gd name="T19" fmla="*/ 271 h 284"/>
                  <a:gd name="T20" fmla="*/ 104 w 274"/>
                  <a:gd name="T21" fmla="*/ 284 h 284"/>
                  <a:gd name="T22" fmla="*/ 103 w 274"/>
                  <a:gd name="T23" fmla="*/ 284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chemeClr val="bg1"/>
              </a:solidFill>
              <a:ln>
                <a:noFill/>
              </a:ln>
            </p:spPr>
            <p:txBody>
              <a:bodyPr vert="horz" wrap="square" lIns="91440" tIns="45720" rIns="91440" bIns="45720" numCol="1" anchor="t" anchorCtr="0" compatLnSpc="1"/>
              <a:lstStyle/>
              <a:p>
                <a:endParaRPr lang="en-US" sz="1400" dirty="0">
                  <a:solidFill>
                    <a:prstClr val="black"/>
                  </a:solidFill>
                  <a:latin typeface="Agency FB" panose="020B0503020202020204" pitchFamily="34" charset="0"/>
                </a:endParaRPr>
              </a:p>
            </p:txBody>
          </p:sp>
        </p:grpSp>
        <p:sp>
          <p:nvSpPr>
            <p:cNvPr id="91" name="TextBox 90"/>
            <p:cNvSpPr txBox="1"/>
            <p:nvPr/>
          </p:nvSpPr>
          <p:spPr>
            <a:xfrm>
              <a:off x="1583525" y="1697648"/>
              <a:ext cx="9516745" cy="488950"/>
            </a:xfrm>
            <a:prstGeom prst="rect">
              <a:avLst/>
            </a:prstGeom>
            <a:noFill/>
          </p:spPr>
          <p:txBody>
            <a:bodyPr wrap="square" lIns="182843" tIns="91422" rIns="182843" bIns="91422" rtlCol="0">
              <a:spAutoFit/>
            </a:bodyPr>
            <a:lstStyle/>
            <a:p>
              <a:r>
                <a:rPr lang="zh-CN" altLang="en-US" sz="2000" b="1" dirty="0" smtClean="0">
                  <a:solidFill>
                    <a:srgbClr val="F79646"/>
                  </a:solidFill>
                  <a:latin typeface="微软雅黑" panose="020B0503020204020204" pitchFamily="34" charset="-122"/>
                  <a:ea typeface="微软雅黑" panose="020B0503020204020204" pitchFamily="34" charset="-122"/>
                  <a:cs typeface="Lato Regular"/>
                </a:rPr>
                <a:t>二、库存现金的审计</a:t>
              </a:r>
              <a:endParaRPr lang="zh-CN" altLang="en-US" sz="2000" b="1" dirty="0">
                <a:solidFill>
                  <a:srgbClr val="F79646"/>
                </a:solidFill>
                <a:latin typeface="微软雅黑" panose="020B0503020204020204" pitchFamily="34" charset="-122"/>
                <a:ea typeface="微软雅黑" panose="020B0503020204020204" pitchFamily="34" charset="-122"/>
                <a:cs typeface="Lato Regular"/>
              </a:endParaRPr>
            </a:p>
          </p:txBody>
        </p:sp>
        <p:sp>
          <p:nvSpPr>
            <p:cNvPr id="2" name="TextBox 89"/>
            <p:cNvSpPr txBox="1"/>
            <p:nvPr/>
          </p:nvSpPr>
          <p:spPr>
            <a:xfrm>
              <a:off x="1582890" y="2603793"/>
              <a:ext cx="9517380" cy="3742178"/>
            </a:xfrm>
            <a:prstGeom prst="rect">
              <a:avLst/>
            </a:prstGeom>
            <a:noFill/>
          </p:spPr>
          <p:txBody>
            <a:bodyPr wrap="square" rtlCol="0">
              <a:spAutoFit/>
            </a:bodyPr>
            <a:lstStyle/>
            <a:p>
              <a:pPr indent="406400" fontAlgn="auto">
                <a:lnSpc>
                  <a:spcPct val="150000"/>
                </a:lnSpc>
                <a:extLst>
                  <a:ext uri="{35155182-B16C-46BC-9424-99874614C6A1}">
                    <wpsdc:indentchars xmlns:wpsdc="http://www.wps.cn/officeDocument/2017/drawingmlCustomData" val="200" checksum="1740828767"/>
                  </a:ext>
                </a:extLst>
              </a:pPr>
              <a:r>
                <a:rPr lang="zh-CN" altLang="en-US" sz="1600" dirty="0" smtClean="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（二）库存现金的实质性程序</a:t>
              </a:r>
              <a:endParaRPr lang="zh-CN" altLang="en-US" sz="1600" dirty="0" smtClean="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a:p>
              <a:pPr indent="406400" fontAlgn="auto">
                <a:lnSpc>
                  <a:spcPct val="150000"/>
                </a:lnSpc>
                <a:extLst>
                  <a:ext uri="{35155182-B16C-46BC-9424-99874614C6A1}">
                    <wpsdc:indentchars xmlns:wpsdc="http://www.wps.cn/officeDocument/2017/drawingmlCustomData" val="200" checksum="1740828767"/>
                  </a:ext>
                </a:extLst>
              </a:pPr>
              <a:r>
                <a:rPr lang="en-US" altLang="zh-CN" sz="1600" dirty="0" smtClean="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1. </a:t>
              </a:r>
              <a:r>
                <a:rPr lang="zh-CN" altLang="en-US" sz="1600" dirty="0" smtClean="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核对库存现金日记账与总账的余额是否相符。注册会计师测试现金余额的</a:t>
              </a:r>
              <a:endParaRPr lang="zh-CN" altLang="en-US" sz="1600" dirty="0" smtClean="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a:p>
              <a:pPr indent="406400" fontAlgn="auto">
                <a:lnSpc>
                  <a:spcPct val="150000"/>
                </a:lnSpc>
                <a:extLst>
                  <a:ext uri="{35155182-B16C-46BC-9424-99874614C6A1}">
                    <wpsdc:indentchars xmlns:wpsdc="http://www.wps.cn/officeDocument/2017/drawingmlCustomData" val="200" checksum="1740828767"/>
                  </a:ext>
                </a:extLst>
              </a:pPr>
              <a:r>
                <a:rPr lang="zh-CN" altLang="en-US" sz="1600" dirty="0" smtClean="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起点是核对库存现金日记账与总账的余额是否相符。如果不相符，应查明原因，</a:t>
              </a:r>
              <a:endParaRPr lang="zh-CN" altLang="en-US" sz="1600" dirty="0" smtClean="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a:p>
              <a:pPr indent="406400" fontAlgn="auto">
                <a:lnSpc>
                  <a:spcPct val="150000"/>
                </a:lnSpc>
                <a:extLst>
                  <a:ext uri="{35155182-B16C-46BC-9424-99874614C6A1}">
                    <wpsdc:indentchars xmlns:wpsdc="http://www.wps.cn/officeDocument/2017/drawingmlCustomData" val="200" checksum="1740828767"/>
                  </a:ext>
                </a:extLst>
              </a:pPr>
              <a:r>
                <a:rPr lang="zh-CN" altLang="en-US" sz="1600" dirty="0" smtClean="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并做出适当的调整，填列库存现金审定表。</a:t>
              </a:r>
              <a:endParaRPr lang="zh-CN" altLang="en-US" sz="1600" dirty="0" smtClean="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a:p>
              <a:pPr indent="406400" fontAlgn="auto">
                <a:lnSpc>
                  <a:spcPct val="150000"/>
                </a:lnSpc>
                <a:extLst>
                  <a:ext uri="{35155182-B16C-46BC-9424-99874614C6A1}">
                    <wpsdc:indentchars xmlns:wpsdc="http://www.wps.cn/officeDocument/2017/drawingmlCustomData" val="200" checksum="1740828767"/>
                  </a:ext>
                </a:extLst>
              </a:pPr>
              <a:r>
                <a:rPr lang="en-US" altLang="zh-CN" sz="1600" dirty="0" smtClean="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2. </a:t>
              </a:r>
              <a:r>
                <a:rPr lang="zh-CN" altLang="en-US" sz="1600" dirty="0" smtClean="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监盘库存现金。</a:t>
              </a:r>
              <a:endParaRPr lang="zh-CN" altLang="en-US" sz="1600" dirty="0" smtClean="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a:p>
              <a:pPr indent="406400" fontAlgn="auto">
                <a:lnSpc>
                  <a:spcPct val="150000"/>
                </a:lnSpc>
                <a:extLst>
                  <a:ext uri="{35155182-B16C-46BC-9424-99874614C6A1}">
                    <wpsdc:indentchars xmlns:wpsdc="http://www.wps.cn/officeDocument/2017/drawingmlCustomData" val="200" checksum="1740828767"/>
                  </a:ext>
                </a:extLst>
              </a:pPr>
              <a:r>
                <a:rPr lang="zh-CN" altLang="en-US" sz="1600" dirty="0" smtClean="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对库存现金进行实地盘点，是用以查明现金是否存在、账实是否相符的一项</a:t>
              </a:r>
              <a:endParaRPr lang="zh-CN" altLang="en-US" sz="1600" dirty="0" smtClean="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a:p>
              <a:pPr indent="406400" fontAlgn="auto">
                <a:lnSpc>
                  <a:spcPct val="150000"/>
                </a:lnSpc>
                <a:extLst>
                  <a:ext uri="{35155182-B16C-46BC-9424-99874614C6A1}">
                    <wpsdc:indentchars xmlns:wpsdc="http://www.wps.cn/officeDocument/2017/drawingmlCustomData" val="200" checksum="1740828767"/>
                  </a:ext>
                </a:extLst>
              </a:pPr>
              <a:r>
                <a:rPr lang="zh-CN" altLang="en-US" sz="1600" dirty="0" smtClean="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重要程序。其盘点范围通常包括被审计单位已收到但尚未存入银行的现金、零用金、</a:t>
              </a:r>
              <a:endParaRPr lang="zh-CN" altLang="en-US" sz="1600" dirty="0" smtClean="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a:p>
              <a:pPr indent="406400" fontAlgn="auto">
                <a:lnSpc>
                  <a:spcPct val="150000"/>
                </a:lnSpc>
                <a:extLst>
                  <a:ext uri="{35155182-B16C-46BC-9424-99874614C6A1}">
                    <wpsdc:indentchars xmlns:wpsdc="http://www.wps.cn/officeDocument/2017/drawingmlCustomData" val="200" checksum="1740828767"/>
                  </a:ext>
                </a:extLst>
              </a:pPr>
              <a:r>
                <a:rPr lang="zh-CN" altLang="en-US" sz="1600" dirty="0" smtClean="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找换金等。盘点库存现金的时间和人员应视被审计单位的具体情况而定，但现金</a:t>
              </a:r>
              <a:endParaRPr lang="zh-CN" altLang="en-US" sz="1600" dirty="0" smtClean="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a:p>
              <a:pPr indent="406400" fontAlgn="auto">
                <a:lnSpc>
                  <a:spcPct val="150000"/>
                </a:lnSpc>
                <a:extLst>
                  <a:ext uri="{35155182-B16C-46BC-9424-99874614C6A1}">
                    <wpsdc:indentchars xmlns:wpsdc="http://www.wps.cn/officeDocument/2017/drawingmlCustomData" val="200" checksum="1740828767"/>
                  </a:ext>
                </a:extLst>
              </a:pPr>
              <a:r>
                <a:rPr lang="zh-CN" altLang="en-US" sz="1600" dirty="0" smtClean="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出纳员和被审计单位会计主管人员必须参加，并由审计人员进行监盘。盘点和监</a:t>
              </a:r>
              <a:endParaRPr lang="zh-CN" altLang="en-US" sz="1600" dirty="0" smtClean="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a:p>
              <a:pPr indent="406400" fontAlgn="auto">
                <a:lnSpc>
                  <a:spcPct val="150000"/>
                </a:lnSpc>
                <a:extLst>
                  <a:ext uri="{35155182-B16C-46BC-9424-99874614C6A1}">
                    <wpsdc:indentchars xmlns:wpsdc="http://www.wps.cn/officeDocument/2017/drawingmlCustomData" val="200" checksum="1740828767"/>
                  </a:ext>
                </a:extLst>
              </a:pPr>
              <a:r>
                <a:rPr lang="zh-CN" altLang="en-US" sz="1600" dirty="0" smtClean="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盘库存现金的主要步骤及要求如下。</a:t>
              </a:r>
              <a:endParaRPr lang="zh-CN" altLang="en-US" sz="1600" dirty="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sp>
        <p:nvSpPr>
          <p:cNvPr id="31" name="矩形 30"/>
          <p:cNvSpPr/>
          <p:nvPr/>
        </p:nvSpPr>
        <p:spPr>
          <a:xfrm>
            <a:off x="539638" y="368862"/>
            <a:ext cx="252028" cy="252028"/>
          </a:xfrm>
          <a:prstGeom prst="rect">
            <a:avLst/>
          </a:prstGeom>
          <a:noFill/>
          <a:ln w="9525">
            <a:solidFill>
              <a:srgbClr val="F79646"/>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矩形 31"/>
          <p:cNvSpPr/>
          <p:nvPr/>
        </p:nvSpPr>
        <p:spPr>
          <a:xfrm>
            <a:off x="190550" y="116632"/>
            <a:ext cx="185641" cy="185641"/>
          </a:xfrm>
          <a:prstGeom prst="rect">
            <a:avLst/>
          </a:prstGeom>
          <a:noFill/>
          <a:ln w="9525">
            <a:solidFill>
              <a:schemeClr val="bg1">
                <a:lumMod val="85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矩形 32"/>
          <p:cNvSpPr/>
          <p:nvPr/>
        </p:nvSpPr>
        <p:spPr>
          <a:xfrm>
            <a:off x="317993" y="188640"/>
            <a:ext cx="360040" cy="360040"/>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Shape 54"/>
          <p:cNvSpPr txBox="1"/>
          <p:nvPr/>
        </p:nvSpPr>
        <p:spPr>
          <a:xfrm>
            <a:off x="791210" y="100965"/>
            <a:ext cx="3672027" cy="376555"/>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nSpc>
                <a:spcPct val="150000"/>
              </a:lnSpc>
            </a:pPr>
            <a:r>
              <a:rPr lang="zh-CN" altLang="en-GB" sz="2000" dirty="0">
                <a:solidFill>
                  <a:srgbClr val="F79646"/>
                </a:solidFill>
                <a:latin typeface="微软雅黑" panose="020B0503020204020204" pitchFamily="34" charset="-122"/>
                <a:ea typeface="微软雅黑" panose="020B0503020204020204" pitchFamily="34" charset="-122"/>
                <a:cs typeface="+mn-ea"/>
                <a:sym typeface="+mn-lt"/>
              </a:rPr>
              <a:t>任务</a:t>
            </a:r>
            <a:r>
              <a:rPr lang="zh-CN" altLang="en-GB" sz="2000" dirty="0" smtClean="0">
                <a:solidFill>
                  <a:srgbClr val="F79646"/>
                </a:solidFill>
                <a:latin typeface="微软雅黑" panose="020B0503020204020204" pitchFamily="34" charset="-122"/>
                <a:ea typeface="微软雅黑" panose="020B0503020204020204" pitchFamily="34" charset="-122"/>
                <a:cs typeface="+mn-ea"/>
                <a:sym typeface="+mn-lt"/>
              </a:rPr>
              <a:t>二二   </a:t>
            </a:r>
            <a:r>
              <a:rPr lang="zh-CN" altLang="en-US" sz="2000" dirty="0" smtClean="0">
                <a:solidFill>
                  <a:srgbClr val="F79646"/>
                </a:solidFill>
                <a:latin typeface="微软雅黑" panose="020B0503020204020204" pitchFamily="34" charset="-122"/>
                <a:ea typeface="微软雅黑" panose="020B0503020204020204" pitchFamily="34" charset="-122"/>
                <a:cs typeface="+mn-ea"/>
                <a:sym typeface="+mn-lt"/>
              </a:rPr>
              <a:t>货币资金的审计</a:t>
            </a:r>
            <a:endParaRPr lang="zh-CN" altLang="en-GB" sz="2000" dirty="0">
              <a:solidFill>
                <a:srgbClr val="F79646"/>
              </a:solidFill>
              <a:latin typeface="微软雅黑" panose="020B0503020204020204" pitchFamily="34" charset="-122"/>
              <a:ea typeface="微软雅黑" panose="020B0503020204020204" pitchFamily="34" charset="-122"/>
              <a:cs typeface="+mn-ea"/>
              <a:sym typeface="+mn-lt"/>
            </a:endParaRPr>
          </a:p>
        </p:txBody>
      </p:sp>
      <p:sp>
        <p:nvSpPr>
          <p:cNvPr id="35" name="矩形 34"/>
          <p:cNvSpPr/>
          <p:nvPr/>
        </p:nvSpPr>
        <p:spPr>
          <a:xfrm>
            <a:off x="4462780" y="188595"/>
            <a:ext cx="7727315" cy="360045"/>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p:cTn id="7" dur="500" fill="hold"/>
                                        <p:tgtEl>
                                          <p:spTgt spid="31"/>
                                        </p:tgtEl>
                                        <p:attrNameLst>
                                          <p:attrName>ppt_w</p:attrName>
                                        </p:attrNameLst>
                                      </p:cBhvr>
                                      <p:tavLst>
                                        <p:tav tm="0">
                                          <p:val>
                                            <p:fltVal val="0"/>
                                          </p:val>
                                        </p:tav>
                                        <p:tav tm="100000">
                                          <p:val>
                                            <p:strVal val="#ppt_w"/>
                                          </p:val>
                                        </p:tav>
                                      </p:tavLst>
                                    </p:anim>
                                    <p:anim calcmode="lin" valueType="num">
                                      <p:cBhvr>
                                        <p:cTn id="8" dur="500" fill="hold"/>
                                        <p:tgtEl>
                                          <p:spTgt spid="31"/>
                                        </p:tgtEl>
                                        <p:attrNameLst>
                                          <p:attrName>ppt_h</p:attrName>
                                        </p:attrNameLst>
                                      </p:cBhvr>
                                      <p:tavLst>
                                        <p:tav tm="0">
                                          <p:val>
                                            <p:fltVal val="0"/>
                                          </p:val>
                                        </p:tav>
                                        <p:tav tm="100000">
                                          <p:val>
                                            <p:strVal val="#ppt_h"/>
                                          </p:val>
                                        </p:tav>
                                      </p:tavLst>
                                    </p:anim>
                                    <p:animEffect transition="in" filter="fade">
                                      <p:cBhvr>
                                        <p:cTn id="9" dur="500"/>
                                        <p:tgtEl>
                                          <p:spTgt spid="31"/>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32"/>
                                        </p:tgtEl>
                                        <p:attrNameLst>
                                          <p:attrName>style.visibility</p:attrName>
                                        </p:attrNameLst>
                                      </p:cBhvr>
                                      <p:to>
                                        <p:strVal val="visible"/>
                                      </p:to>
                                    </p:set>
                                    <p:anim calcmode="lin" valueType="num">
                                      <p:cBhvr>
                                        <p:cTn id="12" dur="500" fill="hold"/>
                                        <p:tgtEl>
                                          <p:spTgt spid="32"/>
                                        </p:tgtEl>
                                        <p:attrNameLst>
                                          <p:attrName>ppt_w</p:attrName>
                                        </p:attrNameLst>
                                      </p:cBhvr>
                                      <p:tavLst>
                                        <p:tav tm="0">
                                          <p:val>
                                            <p:fltVal val="0"/>
                                          </p:val>
                                        </p:tav>
                                        <p:tav tm="100000">
                                          <p:val>
                                            <p:strVal val="#ppt_w"/>
                                          </p:val>
                                        </p:tav>
                                      </p:tavLst>
                                    </p:anim>
                                    <p:anim calcmode="lin" valueType="num">
                                      <p:cBhvr>
                                        <p:cTn id="13" dur="500" fill="hold"/>
                                        <p:tgtEl>
                                          <p:spTgt spid="32"/>
                                        </p:tgtEl>
                                        <p:attrNameLst>
                                          <p:attrName>ppt_h</p:attrName>
                                        </p:attrNameLst>
                                      </p:cBhvr>
                                      <p:tavLst>
                                        <p:tav tm="0">
                                          <p:val>
                                            <p:fltVal val="0"/>
                                          </p:val>
                                        </p:tav>
                                        <p:tav tm="100000">
                                          <p:val>
                                            <p:strVal val="#ppt_h"/>
                                          </p:val>
                                        </p:tav>
                                      </p:tavLst>
                                    </p:anim>
                                    <p:animEffect transition="in" filter="fade">
                                      <p:cBhvr>
                                        <p:cTn id="14" dur="500"/>
                                        <p:tgtEl>
                                          <p:spTgt spid="32"/>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33"/>
                                        </p:tgtEl>
                                        <p:attrNameLst>
                                          <p:attrName>style.visibility</p:attrName>
                                        </p:attrNameLst>
                                      </p:cBhvr>
                                      <p:to>
                                        <p:strVal val="visible"/>
                                      </p:to>
                                    </p:set>
                                    <p:anim calcmode="lin" valueType="num">
                                      <p:cBhvr>
                                        <p:cTn id="17" dur="500" fill="hold"/>
                                        <p:tgtEl>
                                          <p:spTgt spid="33"/>
                                        </p:tgtEl>
                                        <p:attrNameLst>
                                          <p:attrName>ppt_w</p:attrName>
                                        </p:attrNameLst>
                                      </p:cBhvr>
                                      <p:tavLst>
                                        <p:tav tm="0">
                                          <p:val>
                                            <p:fltVal val="0"/>
                                          </p:val>
                                        </p:tav>
                                        <p:tav tm="100000">
                                          <p:val>
                                            <p:strVal val="#ppt_w"/>
                                          </p:val>
                                        </p:tav>
                                      </p:tavLst>
                                    </p:anim>
                                    <p:anim calcmode="lin" valueType="num">
                                      <p:cBhvr>
                                        <p:cTn id="18" dur="500" fill="hold"/>
                                        <p:tgtEl>
                                          <p:spTgt spid="33"/>
                                        </p:tgtEl>
                                        <p:attrNameLst>
                                          <p:attrName>ppt_h</p:attrName>
                                        </p:attrNameLst>
                                      </p:cBhvr>
                                      <p:tavLst>
                                        <p:tav tm="0">
                                          <p:val>
                                            <p:fltVal val="0"/>
                                          </p:val>
                                        </p:tav>
                                        <p:tav tm="100000">
                                          <p:val>
                                            <p:strVal val="#ppt_h"/>
                                          </p:val>
                                        </p:tav>
                                      </p:tavLst>
                                    </p:anim>
                                    <p:animEffect transition="in" filter="fade">
                                      <p:cBhvr>
                                        <p:cTn id="19" dur="500"/>
                                        <p:tgtEl>
                                          <p:spTgt spid="33"/>
                                        </p:tgtEl>
                                      </p:cBhvr>
                                    </p:animEffect>
                                  </p:childTnLst>
                                </p:cTn>
                              </p:par>
                            </p:childTnLst>
                          </p:cTn>
                        </p:par>
                        <p:par>
                          <p:cTn id="20" fill="hold">
                            <p:stCondLst>
                              <p:cond delay="500"/>
                            </p:stCondLst>
                            <p:childTnLst>
                              <p:par>
                                <p:cTn id="21" presetID="10" presetClass="entr" presetSubtype="0" fill="hold" grpId="0" nodeType="afterEffect">
                                  <p:stCondLst>
                                    <p:cond delay="0"/>
                                  </p:stCondLst>
                                  <p:childTnLst>
                                    <p:set>
                                      <p:cBhvr>
                                        <p:cTn id="22" dur="1" fill="hold">
                                          <p:stCondLst>
                                            <p:cond delay="0"/>
                                          </p:stCondLst>
                                        </p:cTn>
                                        <p:tgtEl>
                                          <p:spTgt spid="34"/>
                                        </p:tgtEl>
                                        <p:attrNameLst>
                                          <p:attrName>style.visibility</p:attrName>
                                        </p:attrNameLst>
                                      </p:cBhvr>
                                      <p:to>
                                        <p:strVal val="visible"/>
                                      </p:to>
                                    </p:set>
                                    <p:animEffect transition="in" filter="fade">
                                      <p:cBhvr>
                                        <p:cTn id="23" dur="500"/>
                                        <p:tgtEl>
                                          <p:spTgt spid="34"/>
                                        </p:tgtEl>
                                      </p:cBhvr>
                                    </p:animEffect>
                                  </p:childTnLst>
                                </p:cTn>
                              </p:par>
                              <p:par>
                                <p:cTn id="24" presetID="42" presetClass="entr" presetSubtype="0" fill="hold" nodeType="withEffect">
                                  <p:stCondLst>
                                    <p:cond delay="500"/>
                                  </p:stCondLst>
                                  <p:childTnLst>
                                    <p:set>
                                      <p:cBhvr>
                                        <p:cTn id="25" dur="1" fill="hold">
                                          <p:stCondLst>
                                            <p:cond delay="0"/>
                                          </p:stCondLst>
                                        </p:cTn>
                                        <p:tgtEl>
                                          <p:spTgt spid="3"/>
                                        </p:tgtEl>
                                        <p:attrNameLst>
                                          <p:attrName>style.visibility</p:attrName>
                                        </p:attrNameLst>
                                      </p:cBhvr>
                                      <p:to>
                                        <p:strVal val="visible"/>
                                      </p:to>
                                    </p:set>
                                    <p:animEffect transition="in" filter="fade">
                                      <p:cBhvr>
                                        <p:cTn id="26" dur="1000"/>
                                        <p:tgtEl>
                                          <p:spTgt spid="3"/>
                                        </p:tgtEl>
                                      </p:cBhvr>
                                    </p:animEffect>
                                    <p:anim calcmode="lin" valueType="num">
                                      <p:cBhvr>
                                        <p:cTn id="27" dur="1000" fill="hold"/>
                                        <p:tgtEl>
                                          <p:spTgt spid="3"/>
                                        </p:tgtEl>
                                        <p:attrNameLst>
                                          <p:attrName>ppt_x</p:attrName>
                                        </p:attrNameLst>
                                      </p:cBhvr>
                                      <p:tavLst>
                                        <p:tav tm="0">
                                          <p:val>
                                            <p:strVal val="#ppt_x"/>
                                          </p:val>
                                        </p:tav>
                                        <p:tav tm="100000">
                                          <p:val>
                                            <p:strVal val="#ppt_x"/>
                                          </p:val>
                                        </p:tav>
                                      </p:tavLst>
                                    </p:anim>
                                    <p:anim calcmode="lin" valueType="num">
                                      <p:cBhvr>
                                        <p:cTn id="28"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bldLvl="0" animBg="1"/>
      <p:bldP spid="32" grpId="0" bldLvl="0" animBg="1"/>
      <p:bldP spid="33" grpId="0" bldLvl="0" animBg="1"/>
      <p:bldP spid="34"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87"/>
          <p:cNvGrpSpPr/>
          <p:nvPr/>
        </p:nvGrpSpPr>
        <p:grpSpPr>
          <a:xfrm>
            <a:off x="791829" y="1323784"/>
            <a:ext cx="10153650" cy="2828969"/>
            <a:chOff x="946620" y="1670343"/>
            <a:chExt cx="10153650" cy="2828969"/>
          </a:xfrm>
        </p:grpSpPr>
        <p:grpSp>
          <p:nvGrpSpPr>
            <p:cNvPr id="4" name="Group 332"/>
            <p:cNvGrpSpPr>
              <a:grpSpLocks noChangeAspect="1"/>
            </p:cNvGrpSpPr>
            <p:nvPr/>
          </p:nvGrpSpPr>
          <p:grpSpPr>
            <a:xfrm>
              <a:off x="946620" y="1670343"/>
              <a:ext cx="540000" cy="540000"/>
              <a:chOff x="4421584" y="2527234"/>
              <a:chExt cx="288476" cy="288476"/>
            </a:xfrm>
          </p:grpSpPr>
          <p:sp>
            <p:nvSpPr>
              <p:cNvPr id="92" name="Oval 59"/>
              <p:cNvSpPr/>
              <p:nvPr/>
            </p:nvSpPr>
            <p:spPr>
              <a:xfrm>
                <a:off x="4421584" y="2527234"/>
                <a:ext cx="288476" cy="288476"/>
              </a:xfrm>
              <a:prstGeom prst="ellipse">
                <a:avLst/>
              </a:prstGeom>
              <a:gradFill flip="none" rotWithShape="1">
                <a:gsLst>
                  <a:gs pos="0">
                    <a:srgbClr val="F79646"/>
                  </a:gs>
                  <a:gs pos="100000">
                    <a:srgbClr val="F79646"/>
                  </a:gs>
                </a:gsLst>
                <a:lin ang="7200000" scaled="0"/>
                <a:tileRect/>
              </a:gradFill>
              <a:ln>
                <a:no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solidFill>
                    <a:prstClr val="white"/>
                  </a:solidFill>
                  <a:latin typeface="Agency FB" panose="020B0503020202020204" pitchFamily="34" charset="0"/>
                </a:endParaRPr>
              </a:p>
            </p:txBody>
          </p:sp>
          <p:sp>
            <p:nvSpPr>
              <p:cNvPr id="93" name="Freeform 26"/>
              <p:cNvSpPr/>
              <p:nvPr/>
            </p:nvSpPr>
            <p:spPr bwMode="auto">
              <a:xfrm>
                <a:off x="4513652" y="2612916"/>
                <a:ext cx="114518" cy="118766"/>
              </a:xfrm>
              <a:custGeom>
                <a:avLst/>
                <a:gdLst>
                  <a:gd name="T0" fmla="*/ 103 w 274"/>
                  <a:gd name="T1" fmla="*/ 284 h 284"/>
                  <a:gd name="T2" fmla="*/ 80 w 274"/>
                  <a:gd name="T3" fmla="*/ 273 h 284"/>
                  <a:gd name="T4" fmla="*/ 9 w 274"/>
                  <a:gd name="T5" fmla="*/ 178 h 284"/>
                  <a:gd name="T6" fmla="*/ 14 w 274"/>
                  <a:gd name="T7" fmla="*/ 139 h 284"/>
                  <a:gd name="T8" fmla="*/ 53 w 274"/>
                  <a:gd name="T9" fmla="*/ 145 h 284"/>
                  <a:gd name="T10" fmla="*/ 100 w 274"/>
                  <a:gd name="T11" fmla="*/ 207 h 284"/>
                  <a:gd name="T12" fmla="*/ 219 w 274"/>
                  <a:gd name="T13" fmla="*/ 17 h 284"/>
                  <a:gd name="T14" fmla="*/ 257 w 274"/>
                  <a:gd name="T15" fmla="*/ 8 h 284"/>
                  <a:gd name="T16" fmla="*/ 266 w 274"/>
                  <a:gd name="T17" fmla="*/ 47 h 284"/>
                  <a:gd name="T18" fmla="*/ 126 w 274"/>
                  <a:gd name="T19" fmla="*/ 271 h 284"/>
                  <a:gd name="T20" fmla="*/ 104 w 274"/>
                  <a:gd name="T21" fmla="*/ 284 h 284"/>
                  <a:gd name="T22" fmla="*/ 103 w 274"/>
                  <a:gd name="T23" fmla="*/ 284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chemeClr val="bg1"/>
              </a:solidFill>
              <a:ln>
                <a:noFill/>
              </a:ln>
            </p:spPr>
            <p:txBody>
              <a:bodyPr vert="horz" wrap="square" lIns="91440" tIns="45720" rIns="91440" bIns="45720" numCol="1" anchor="t" anchorCtr="0" compatLnSpc="1"/>
              <a:lstStyle/>
              <a:p>
                <a:endParaRPr lang="en-US" sz="1400" dirty="0">
                  <a:solidFill>
                    <a:prstClr val="black"/>
                  </a:solidFill>
                  <a:latin typeface="Agency FB" panose="020B0503020202020204" pitchFamily="34" charset="0"/>
                </a:endParaRPr>
              </a:p>
            </p:txBody>
          </p:sp>
        </p:grpSp>
        <p:sp>
          <p:nvSpPr>
            <p:cNvPr id="91" name="TextBox 90"/>
            <p:cNvSpPr txBox="1"/>
            <p:nvPr/>
          </p:nvSpPr>
          <p:spPr>
            <a:xfrm>
              <a:off x="1583525" y="1697648"/>
              <a:ext cx="9516745" cy="488950"/>
            </a:xfrm>
            <a:prstGeom prst="rect">
              <a:avLst/>
            </a:prstGeom>
            <a:noFill/>
          </p:spPr>
          <p:txBody>
            <a:bodyPr wrap="square" lIns="182843" tIns="91422" rIns="182843" bIns="91422" rtlCol="0">
              <a:spAutoFit/>
            </a:bodyPr>
            <a:lstStyle/>
            <a:p>
              <a:r>
                <a:rPr lang="zh-CN" altLang="en-US" sz="2000" b="1" dirty="0" smtClean="0">
                  <a:solidFill>
                    <a:srgbClr val="F79646"/>
                  </a:solidFill>
                  <a:latin typeface="微软雅黑" panose="020B0503020204020204" pitchFamily="34" charset="-122"/>
                  <a:ea typeface="微软雅黑" panose="020B0503020204020204" pitchFamily="34" charset="-122"/>
                  <a:cs typeface="Lato Regular"/>
                </a:rPr>
                <a:t>二、库存现金的审计</a:t>
              </a:r>
              <a:endParaRPr lang="zh-CN" altLang="en-US" sz="2000" b="1" dirty="0">
                <a:solidFill>
                  <a:srgbClr val="F79646"/>
                </a:solidFill>
                <a:latin typeface="微软雅黑" panose="020B0503020204020204" pitchFamily="34" charset="-122"/>
                <a:ea typeface="微软雅黑" panose="020B0503020204020204" pitchFamily="34" charset="-122"/>
                <a:cs typeface="Lato Regular"/>
              </a:endParaRPr>
            </a:p>
          </p:txBody>
        </p:sp>
        <p:sp>
          <p:nvSpPr>
            <p:cNvPr id="2" name="TextBox 89"/>
            <p:cNvSpPr txBox="1"/>
            <p:nvPr/>
          </p:nvSpPr>
          <p:spPr>
            <a:xfrm>
              <a:off x="1582890" y="2603793"/>
              <a:ext cx="9517380" cy="1895519"/>
            </a:xfrm>
            <a:prstGeom prst="rect">
              <a:avLst/>
            </a:prstGeom>
            <a:noFill/>
          </p:spPr>
          <p:txBody>
            <a:bodyPr wrap="square" rtlCol="0">
              <a:spAutoFit/>
            </a:bodyPr>
            <a:lstStyle/>
            <a:p>
              <a:pPr indent="406400" fontAlgn="auto">
                <a:lnSpc>
                  <a:spcPct val="150000"/>
                </a:lnSpc>
                <a:extLst>
                  <a:ext uri="{35155182-B16C-46BC-9424-99874614C6A1}">
                    <wpsdc:indentchars xmlns:wpsdc="http://www.wps.cn/officeDocument/2017/drawingmlCustomData" val="200" checksum="1740828767"/>
                  </a:ext>
                </a:extLst>
              </a:pPr>
              <a:r>
                <a:rPr lang="zh-CN" altLang="en-US" sz="1600" dirty="0" smtClean="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a:t>
              </a:r>
              <a:r>
                <a:rPr lang="en-US" altLang="zh-CN" sz="1600" dirty="0" smtClean="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1</a:t>
              </a:r>
              <a:r>
                <a:rPr lang="zh-CN" altLang="en-US" sz="1600" dirty="0" smtClean="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）制定监盘计划，确定监盘时间。对库存现金的监盘最好实施突击性的检</a:t>
              </a:r>
              <a:endParaRPr lang="zh-CN" altLang="en-US" sz="1600" dirty="0" smtClean="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a:p>
              <a:pPr indent="406400" fontAlgn="auto">
                <a:lnSpc>
                  <a:spcPct val="150000"/>
                </a:lnSpc>
                <a:extLst>
                  <a:ext uri="{35155182-B16C-46BC-9424-99874614C6A1}">
                    <wpsdc:indentchars xmlns:wpsdc="http://www.wps.cn/officeDocument/2017/drawingmlCustomData" val="200" checksum="1740828767"/>
                  </a:ext>
                </a:extLst>
              </a:pPr>
              <a:r>
                <a:rPr lang="zh-CN" altLang="en-US" sz="1600" dirty="0" smtClean="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查，盘点的时间最好选择在上午上班前或下午下班后，盘点的范围一般包括被审</a:t>
              </a:r>
              <a:endParaRPr lang="zh-CN" altLang="en-US" sz="1600" dirty="0" smtClean="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a:p>
              <a:pPr indent="406400" fontAlgn="auto">
                <a:lnSpc>
                  <a:spcPct val="150000"/>
                </a:lnSpc>
                <a:extLst>
                  <a:ext uri="{35155182-B16C-46BC-9424-99874614C6A1}">
                    <wpsdc:indentchars xmlns:wpsdc="http://www.wps.cn/officeDocument/2017/drawingmlCustomData" val="200" checksum="1740828767"/>
                  </a:ext>
                </a:extLst>
              </a:pPr>
              <a:r>
                <a:rPr lang="zh-CN" altLang="en-US" sz="1600" dirty="0" smtClean="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计单位各部门经管的现金。在进行现金盘点前，应由出纳员将全部现金集中存入</a:t>
              </a:r>
              <a:endParaRPr lang="zh-CN" altLang="en-US" sz="1600" dirty="0" smtClean="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a:p>
              <a:pPr indent="406400" fontAlgn="auto">
                <a:lnSpc>
                  <a:spcPct val="150000"/>
                </a:lnSpc>
                <a:extLst>
                  <a:ext uri="{35155182-B16C-46BC-9424-99874614C6A1}">
                    <wpsdc:indentchars xmlns:wpsdc="http://www.wps.cn/officeDocument/2017/drawingmlCustomData" val="200" checksum="1740828767"/>
                  </a:ext>
                </a:extLst>
              </a:pPr>
              <a:r>
                <a:rPr lang="zh-CN" altLang="en-US" sz="1600" dirty="0" smtClean="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保险柜，必要时可加以封存。然后由出纳员把已办妥现金收付手续的收付款凭证</a:t>
              </a:r>
              <a:endParaRPr lang="zh-CN" altLang="en-US" sz="1600" dirty="0" smtClean="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a:p>
              <a:pPr indent="406400" fontAlgn="auto">
                <a:lnSpc>
                  <a:spcPct val="150000"/>
                </a:lnSpc>
                <a:extLst>
                  <a:ext uri="{35155182-B16C-46BC-9424-99874614C6A1}">
                    <wpsdc:indentchars xmlns:wpsdc="http://www.wps.cn/officeDocument/2017/drawingmlCustomData" val="200" checksum="1740828767"/>
                  </a:ext>
                </a:extLst>
              </a:pPr>
              <a:r>
                <a:rPr lang="zh-CN" altLang="en-US" sz="1600" dirty="0" smtClean="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登入库存现金日记账。若被审单位现金存放部门有几处，应同时进行盘点。</a:t>
              </a:r>
              <a:endParaRPr lang="zh-CN" altLang="en-US" sz="1600" dirty="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sp>
        <p:nvSpPr>
          <p:cNvPr id="31" name="矩形 30"/>
          <p:cNvSpPr/>
          <p:nvPr/>
        </p:nvSpPr>
        <p:spPr>
          <a:xfrm>
            <a:off x="539638" y="368862"/>
            <a:ext cx="252028" cy="252028"/>
          </a:xfrm>
          <a:prstGeom prst="rect">
            <a:avLst/>
          </a:prstGeom>
          <a:noFill/>
          <a:ln w="9525">
            <a:solidFill>
              <a:srgbClr val="F79646"/>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矩形 31"/>
          <p:cNvSpPr/>
          <p:nvPr/>
        </p:nvSpPr>
        <p:spPr>
          <a:xfrm>
            <a:off x="190550" y="116632"/>
            <a:ext cx="185641" cy="185641"/>
          </a:xfrm>
          <a:prstGeom prst="rect">
            <a:avLst/>
          </a:prstGeom>
          <a:noFill/>
          <a:ln w="9525">
            <a:solidFill>
              <a:schemeClr val="bg1">
                <a:lumMod val="85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矩形 32"/>
          <p:cNvSpPr/>
          <p:nvPr/>
        </p:nvSpPr>
        <p:spPr>
          <a:xfrm>
            <a:off x="317993" y="188640"/>
            <a:ext cx="360040" cy="360040"/>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Shape 54"/>
          <p:cNvSpPr txBox="1"/>
          <p:nvPr/>
        </p:nvSpPr>
        <p:spPr>
          <a:xfrm>
            <a:off x="791210" y="100965"/>
            <a:ext cx="3672027" cy="376555"/>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nSpc>
                <a:spcPct val="150000"/>
              </a:lnSpc>
            </a:pPr>
            <a:r>
              <a:rPr lang="zh-CN" altLang="en-GB" sz="2000" dirty="0">
                <a:solidFill>
                  <a:srgbClr val="F79646"/>
                </a:solidFill>
                <a:latin typeface="微软雅黑" panose="020B0503020204020204" pitchFamily="34" charset="-122"/>
                <a:ea typeface="微软雅黑" panose="020B0503020204020204" pitchFamily="34" charset="-122"/>
                <a:cs typeface="+mn-ea"/>
                <a:sym typeface="+mn-lt"/>
              </a:rPr>
              <a:t>任务</a:t>
            </a:r>
            <a:r>
              <a:rPr lang="zh-CN" altLang="en-GB" sz="2000" dirty="0" smtClean="0">
                <a:solidFill>
                  <a:srgbClr val="F79646"/>
                </a:solidFill>
                <a:latin typeface="微软雅黑" panose="020B0503020204020204" pitchFamily="34" charset="-122"/>
                <a:ea typeface="微软雅黑" panose="020B0503020204020204" pitchFamily="34" charset="-122"/>
                <a:cs typeface="+mn-ea"/>
                <a:sym typeface="+mn-lt"/>
              </a:rPr>
              <a:t>二    </a:t>
            </a:r>
            <a:r>
              <a:rPr lang="zh-CN" altLang="en-US" sz="2000" dirty="0" smtClean="0">
                <a:solidFill>
                  <a:srgbClr val="F79646"/>
                </a:solidFill>
                <a:latin typeface="微软雅黑" panose="020B0503020204020204" pitchFamily="34" charset="-122"/>
                <a:ea typeface="微软雅黑" panose="020B0503020204020204" pitchFamily="34" charset="-122"/>
                <a:cs typeface="+mn-ea"/>
                <a:sym typeface="+mn-lt"/>
              </a:rPr>
              <a:t>货币资金的审计</a:t>
            </a:r>
            <a:endParaRPr lang="zh-CN" altLang="en-GB" sz="2000" dirty="0">
              <a:solidFill>
                <a:srgbClr val="F79646"/>
              </a:solidFill>
              <a:latin typeface="微软雅黑" panose="020B0503020204020204" pitchFamily="34" charset="-122"/>
              <a:ea typeface="微软雅黑" panose="020B0503020204020204" pitchFamily="34" charset="-122"/>
              <a:cs typeface="+mn-ea"/>
              <a:sym typeface="+mn-lt"/>
            </a:endParaRPr>
          </a:p>
        </p:txBody>
      </p:sp>
      <p:sp>
        <p:nvSpPr>
          <p:cNvPr id="35" name="矩形 34"/>
          <p:cNvSpPr/>
          <p:nvPr/>
        </p:nvSpPr>
        <p:spPr>
          <a:xfrm>
            <a:off x="4462780" y="188595"/>
            <a:ext cx="7727315" cy="360045"/>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p:cTn id="7" dur="500" fill="hold"/>
                                        <p:tgtEl>
                                          <p:spTgt spid="31"/>
                                        </p:tgtEl>
                                        <p:attrNameLst>
                                          <p:attrName>ppt_w</p:attrName>
                                        </p:attrNameLst>
                                      </p:cBhvr>
                                      <p:tavLst>
                                        <p:tav tm="0">
                                          <p:val>
                                            <p:fltVal val="0"/>
                                          </p:val>
                                        </p:tav>
                                        <p:tav tm="100000">
                                          <p:val>
                                            <p:strVal val="#ppt_w"/>
                                          </p:val>
                                        </p:tav>
                                      </p:tavLst>
                                    </p:anim>
                                    <p:anim calcmode="lin" valueType="num">
                                      <p:cBhvr>
                                        <p:cTn id="8" dur="500" fill="hold"/>
                                        <p:tgtEl>
                                          <p:spTgt spid="31"/>
                                        </p:tgtEl>
                                        <p:attrNameLst>
                                          <p:attrName>ppt_h</p:attrName>
                                        </p:attrNameLst>
                                      </p:cBhvr>
                                      <p:tavLst>
                                        <p:tav tm="0">
                                          <p:val>
                                            <p:fltVal val="0"/>
                                          </p:val>
                                        </p:tav>
                                        <p:tav tm="100000">
                                          <p:val>
                                            <p:strVal val="#ppt_h"/>
                                          </p:val>
                                        </p:tav>
                                      </p:tavLst>
                                    </p:anim>
                                    <p:animEffect transition="in" filter="fade">
                                      <p:cBhvr>
                                        <p:cTn id="9" dur="500"/>
                                        <p:tgtEl>
                                          <p:spTgt spid="31"/>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32"/>
                                        </p:tgtEl>
                                        <p:attrNameLst>
                                          <p:attrName>style.visibility</p:attrName>
                                        </p:attrNameLst>
                                      </p:cBhvr>
                                      <p:to>
                                        <p:strVal val="visible"/>
                                      </p:to>
                                    </p:set>
                                    <p:anim calcmode="lin" valueType="num">
                                      <p:cBhvr>
                                        <p:cTn id="12" dur="500" fill="hold"/>
                                        <p:tgtEl>
                                          <p:spTgt spid="32"/>
                                        </p:tgtEl>
                                        <p:attrNameLst>
                                          <p:attrName>ppt_w</p:attrName>
                                        </p:attrNameLst>
                                      </p:cBhvr>
                                      <p:tavLst>
                                        <p:tav tm="0">
                                          <p:val>
                                            <p:fltVal val="0"/>
                                          </p:val>
                                        </p:tav>
                                        <p:tav tm="100000">
                                          <p:val>
                                            <p:strVal val="#ppt_w"/>
                                          </p:val>
                                        </p:tav>
                                      </p:tavLst>
                                    </p:anim>
                                    <p:anim calcmode="lin" valueType="num">
                                      <p:cBhvr>
                                        <p:cTn id="13" dur="500" fill="hold"/>
                                        <p:tgtEl>
                                          <p:spTgt spid="32"/>
                                        </p:tgtEl>
                                        <p:attrNameLst>
                                          <p:attrName>ppt_h</p:attrName>
                                        </p:attrNameLst>
                                      </p:cBhvr>
                                      <p:tavLst>
                                        <p:tav tm="0">
                                          <p:val>
                                            <p:fltVal val="0"/>
                                          </p:val>
                                        </p:tav>
                                        <p:tav tm="100000">
                                          <p:val>
                                            <p:strVal val="#ppt_h"/>
                                          </p:val>
                                        </p:tav>
                                      </p:tavLst>
                                    </p:anim>
                                    <p:animEffect transition="in" filter="fade">
                                      <p:cBhvr>
                                        <p:cTn id="14" dur="500"/>
                                        <p:tgtEl>
                                          <p:spTgt spid="32"/>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33"/>
                                        </p:tgtEl>
                                        <p:attrNameLst>
                                          <p:attrName>style.visibility</p:attrName>
                                        </p:attrNameLst>
                                      </p:cBhvr>
                                      <p:to>
                                        <p:strVal val="visible"/>
                                      </p:to>
                                    </p:set>
                                    <p:anim calcmode="lin" valueType="num">
                                      <p:cBhvr>
                                        <p:cTn id="17" dur="500" fill="hold"/>
                                        <p:tgtEl>
                                          <p:spTgt spid="33"/>
                                        </p:tgtEl>
                                        <p:attrNameLst>
                                          <p:attrName>ppt_w</p:attrName>
                                        </p:attrNameLst>
                                      </p:cBhvr>
                                      <p:tavLst>
                                        <p:tav tm="0">
                                          <p:val>
                                            <p:fltVal val="0"/>
                                          </p:val>
                                        </p:tav>
                                        <p:tav tm="100000">
                                          <p:val>
                                            <p:strVal val="#ppt_w"/>
                                          </p:val>
                                        </p:tav>
                                      </p:tavLst>
                                    </p:anim>
                                    <p:anim calcmode="lin" valueType="num">
                                      <p:cBhvr>
                                        <p:cTn id="18" dur="500" fill="hold"/>
                                        <p:tgtEl>
                                          <p:spTgt spid="33"/>
                                        </p:tgtEl>
                                        <p:attrNameLst>
                                          <p:attrName>ppt_h</p:attrName>
                                        </p:attrNameLst>
                                      </p:cBhvr>
                                      <p:tavLst>
                                        <p:tav tm="0">
                                          <p:val>
                                            <p:fltVal val="0"/>
                                          </p:val>
                                        </p:tav>
                                        <p:tav tm="100000">
                                          <p:val>
                                            <p:strVal val="#ppt_h"/>
                                          </p:val>
                                        </p:tav>
                                      </p:tavLst>
                                    </p:anim>
                                    <p:animEffect transition="in" filter="fade">
                                      <p:cBhvr>
                                        <p:cTn id="19" dur="500"/>
                                        <p:tgtEl>
                                          <p:spTgt spid="33"/>
                                        </p:tgtEl>
                                      </p:cBhvr>
                                    </p:animEffect>
                                  </p:childTnLst>
                                </p:cTn>
                              </p:par>
                            </p:childTnLst>
                          </p:cTn>
                        </p:par>
                        <p:par>
                          <p:cTn id="20" fill="hold">
                            <p:stCondLst>
                              <p:cond delay="500"/>
                            </p:stCondLst>
                            <p:childTnLst>
                              <p:par>
                                <p:cTn id="21" presetID="10" presetClass="entr" presetSubtype="0" fill="hold" grpId="0" nodeType="afterEffect">
                                  <p:stCondLst>
                                    <p:cond delay="0"/>
                                  </p:stCondLst>
                                  <p:childTnLst>
                                    <p:set>
                                      <p:cBhvr>
                                        <p:cTn id="22" dur="1" fill="hold">
                                          <p:stCondLst>
                                            <p:cond delay="0"/>
                                          </p:stCondLst>
                                        </p:cTn>
                                        <p:tgtEl>
                                          <p:spTgt spid="34"/>
                                        </p:tgtEl>
                                        <p:attrNameLst>
                                          <p:attrName>style.visibility</p:attrName>
                                        </p:attrNameLst>
                                      </p:cBhvr>
                                      <p:to>
                                        <p:strVal val="visible"/>
                                      </p:to>
                                    </p:set>
                                    <p:animEffect transition="in" filter="fade">
                                      <p:cBhvr>
                                        <p:cTn id="23" dur="500"/>
                                        <p:tgtEl>
                                          <p:spTgt spid="34"/>
                                        </p:tgtEl>
                                      </p:cBhvr>
                                    </p:animEffect>
                                  </p:childTnLst>
                                </p:cTn>
                              </p:par>
                              <p:par>
                                <p:cTn id="24" presetID="42" presetClass="entr" presetSubtype="0" fill="hold" nodeType="withEffect">
                                  <p:stCondLst>
                                    <p:cond delay="500"/>
                                  </p:stCondLst>
                                  <p:childTnLst>
                                    <p:set>
                                      <p:cBhvr>
                                        <p:cTn id="25" dur="1" fill="hold">
                                          <p:stCondLst>
                                            <p:cond delay="0"/>
                                          </p:stCondLst>
                                        </p:cTn>
                                        <p:tgtEl>
                                          <p:spTgt spid="3"/>
                                        </p:tgtEl>
                                        <p:attrNameLst>
                                          <p:attrName>style.visibility</p:attrName>
                                        </p:attrNameLst>
                                      </p:cBhvr>
                                      <p:to>
                                        <p:strVal val="visible"/>
                                      </p:to>
                                    </p:set>
                                    <p:animEffect transition="in" filter="fade">
                                      <p:cBhvr>
                                        <p:cTn id="26" dur="1000"/>
                                        <p:tgtEl>
                                          <p:spTgt spid="3"/>
                                        </p:tgtEl>
                                      </p:cBhvr>
                                    </p:animEffect>
                                    <p:anim calcmode="lin" valueType="num">
                                      <p:cBhvr>
                                        <p:cTn id="27" dur="1000" fill="hold"/>
                                        <p:tgtEl>
                                          <p:spTgt spid="3"/>
                                        </p:tgtEl>
                                        <p:attrNameLst>
                                          <p:attrName>ppt_x</p:attrName>
                                        </p:attrNameLst>
                                      </p:cBhvr>
                                      <p:tavLst>
                                        <p:tav tm="0">
                                          <p:val>
                                            <p:strVal val="#ppt_x"/>
                                          </p:val>
                                        </p:tav>
                                        <p:tav tm="100000">
                                          <p:val>
                                            <p:strVal val="#ppt_x"/>
                                          </p:val>
                                        </p:tav>
                                      </p:tavLst>
                                    </p:anim>
                                    <p:anim calcmode="lin" valueType="num">
                                      <p:cBhvr>
                                        <p:cTn id="28"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bldLvl="0" animBg="1"/>
      <p:bldP spid="32" grpId="0" bldLvl="0" animBg="1"/>
      <p:bldP spid="33" grpId="0" bldLvl="0" animBg="1"/>
      <p:bldP spid="34"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1" name="矩形 140"/>
          <p:cNvSpPr/>
          <p:nvPr/>
        </p:nvSpPr>
        <p:spPr>
          <a:xfrm>
            <a:off x="0" y="-35712"/>
            <a:ext cx="3884175" cy="6893712"/>
          </a:xfrm>
          <a:prstGeom prst="rect">
            <a:avLst/>
          </a:prstGeom>
          <a:gradFill flip="none" rotWithShape="1">
            <a:gsLst>
              <a:gs pos="0">
                <a:srgbClr val="F79646"/>
              </a:gs>
              <a:gs pos="100000">
                <a:srgbClr val="F79646"/>
              </a:gs>
            </a:gsLst>
            <a:lin ang="7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2" name="TextBox 59"/>
          <p:cNvSpPr>
            <a:spLocks noChangeArrowheads="1"/>
          </p:cNvSpPr>
          <p:nvPr/>
        </p:nvSpPr>
        <p:spPr bwMode="auto">
          <a:xfrm flipH="1">
            <a:off x="0" y="2442210"/>
            <a:ext cx="3884295" cy="19380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zh-CN" altLang="en-US" sz="6000" b="1" dirty="0">
                <a:solidFill>
                  <a:schemeClr val="bg1"/>
                </a:solidFill>
                <a:latin typeface="微软雅黑" panose="020B0503020204020204" pitchFamily="34" charset="-122"/>
                <a:ea typeface="微软雅黑" panose="020B0503020204020204" pitchFamily="34" charset="-122"/>
                <a:cs typeface="Arial Unicode MS" panose="020B0604020202020204" pitchFamily="34" charset="-122"/>
                <a:sym typeface="方正兰亭黑_GBK" panose="02000000000000000000" pitchFamily="2" charset="-122"/>
              </a:rPr>
              <a:t>学习要点</a:t>
            </a:r>
            <a:endParaRPr lang="zh-CN" altLang="en-US" sz="6000" b="1" dirty="0">
              <a:solidFill>
                <a:schemeClr val="bg1"/>
              </a:solidFill>
              <a:latin typeface="微软雅黑" panose="020B0503020204020204" pitchFamily="34" charset="-122"/>
              <a:ea typeface="微软雅黑" panose="020B0503020204020204" pitchFamily="34" charset="-122"/>
              <a:cs typeface="Arial Unicode MS" panose="020B0604020202020204" pitchFamily="34" charset="-122"/>
              <a:sym typeface="方正兰亭黑_GBK" panose="02000000000000000000" pitchFamily="2" charset="-122"/>
            </a:endParaRPr>
          </a:p>
          <a:p>
            <a:pPr algn="ctr"/>
            <a:r>
              <a:rPr lang="zh-CN" altLang="en-US" sz="6000" b="1" dirty="0">
                <a:solidFill>
                  <a:schemeClr val="bg1"/>
                </a:solidFill>
                <a:latin typeface="微软雅黑" panose="020B0503020204020204" pitchFamily="34" charset="-122"/>
                <a:ea typeface="微软雅黑" panose="020B0503020204020204" pitchFamily="34" charset="-122"/>
                <a:cs typeface="Arial Unicode MS" panose="020B0604020202020204" pitchFamily="34" charset="-122"/>
                <a:sym typeface="方正兰亭黑_GBK" panose="02000000000000000000" pitchFamily="2" charset="-122"/>
              </a:rPr>
              <a:t>及目标</a:t>
            </a:r>
            <a:endParaRPr lang="zh-CN" altLang="en-US" sz="6000" b="1" dirty="0">
              <a:solidFill>
                <a:schemeClr val="bg1"/>
              </a:solidFill>
              <a:latin typeface="微软雅黑" panose="020B0503020204020204" pitchFamily="34" charset="-122"/>
              <a:ea typeface="微软雅黑" panose="020B0503020204020204" pitchFamily="34" charset="-122"/>
              <a:cs typeface="Arial Unicode MS" panose="020B0604020202020204" pitchFamily="34" charset="-122"/>
              <a:sym typeface="方正兰亭黑_GBK" panose="02000000000000000000" pitchFamily="2" charset="-122"/>
            </a:endParaRPr>
          </a:p>
        </p:txBody>
      </p:sp>
      <p:grpSp>
        <p:nvGrpSpPr>
          <p:cNvPr id="50" name="组合 49"/>
          <p:cNvGrpSpPr/>
          <p:nvPr/>
        </p:nvGrpSpPr>
        <p:grpSpPr>
          <a:xfrm>
            <a:off x="4890135" y="1967230"/>
            <a:ext cx="6452870" cy="557903"/>
            <a:chOff x="7701" y="3112"/>
            <a:chExt cx="10162" cy="879"/>
          </a:xfrm>
        </p:grpSpPr>
        <p:grpSp>
          <p:nvGrpSpPr>
            <p:cNvPr id="29" name="组合 28"/>
            <p:cNvGrpSpPr/>
            <p:nvPr/>
          </p:nvGrpSpPr>
          <p:grpSpPr>
            <a:xfrm>
              <a:off x="7701" y="3112"/>
              <a:ext cx="850" cy="879"/>
              <a:chOff x="7641" y="3141"/>
              <a:chExt cx="850" cy="879"/>
            </a:xfrm>
          </p:grpSpPr>
          <p:sp>
            <p:nvSpPr>
              <p:cNvPr id="190" name="TextBox 59"/>
              <p:cNvSpPr>
                <a:spLocks noChangeArrowheads="1"/>
              </p:cNvSpPr>
              <p:nvPr/>
            </p:nvSpPr>
            <p:spPr bwMode="auto">
              <a:xfrm flipH="1">
                <a:off x="7698" y="3198"/>
                <a:ext cx="737" cy="8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en-US" altLang="zh-CN" sz="2800" dirty="0">
                    <a:solidFill>
                      <a:srgbClr val="F79646"/>
                    </a:solidFill>
                    <a:latin typeface="Arial Unicode MS" panose="020B0604020202020204" pitchFamily="34" charset="-122"/>
                    <a:ea typeface="Arial Unicode MS" panose="020B0604020202020204" pitchFamily="34" charset="-122"/>
                    <a:cs typeface="Arial Unicode MS" panose="020B0604020202020204" pitchFamily="34" charset="-122"/>
                    <a:sym typeface="方正兰亭黑_GBK" panose="02000000000000000000" pitchFamily="2" charset="-122"/>
                  </a:rPr>
                  <a:t>2</a:t>
                </a:r>
                <a:endParaRPr lang="en-US" altLang="zh-CN" sz="2800" dirty="0">
                  <a:solidFill>
                    <a:srgbClr val="F79646"/>
                  </a:solidFill>
                  <a:latin typeface="Arial Unicode MS" panose="020B0604020202020204" pitchFamily="34" charset="-122"/>
                  <a:ea typeface="Arial Unicode MS" panose="020B0604020202020204" pitchFamily="34" charset="-122"/>
                  <a:cs typeface="Arial Unicode MS" panose="020B0604020202020204" pitchFamily="34" charset="-122"/>
                  <a:sym typeface="方正兰亭黑_GBK" panose="02000000000000000000" pitchFamily="2" charset="-122"/>
                </a:endParaRPr>
              </a:p>
            </p:txBody>
          </p:sp>
          <p:sp>
            <p:nvSpPr>
              <p:cNvPr id="189" name="矩形 188"/>
              <p:cNvSpPr/>
              <p:nvPr/>
            </p:nvSpPr>
            <p:spPr>
              <a:xfrm>
                <a:off x="7641" y="3141"/>
                <a:ext cx="850" cy="850"/>
              </a:xfrm>
              <a:prstGeom prst="rect">
                <a:avLst/>
              </a:prstGeom>
              <a:no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79646"/>
                  </a:solidFill>
                  <a:latin typeface="Arial Unicode MS" panose="020B0604020202020204" pitchFamily="34" charset="-122"/>
                  <a:ea typeface="Arial Unicode MS" panose="020B0604020202020204" pitchFamily="34" charset="-122"/>
                  <a:cs typeface="Arial Unicode MS" panose="020B0604020202020204" pitchFamily="34" charset="-122"/>
                </a:endParaRPr>
              </a:p>
            </p:txBody>
          </p:sp>
        </p:grpSp>
        <p:sp>
          <p:nvSpPr>
            <p:cNvPr id="13" name="TextBox 64"/>
            <p:cNvSpPr>
              <a:spLocks noChangeArrowheads="1"/>
            </p:cNvSpPr>
            <p:nvPr/>
          </p:nvSpPr>
          <p:spPr bwMode="auto">
            <a:xfrm>
              <a:off x="9090" y="3222"/>
              <a:ext cx="8773" cy="6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nchorCtr="0">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en-US" sz="2000" dirty="0" smtClean="0">
                  <a:solidFill>
                    <a:srgbClr val="F79646"/>
                  </a:solidFill>
                  <a:latin typeface="微软雅黑" panose="020B0503020204020204" pitchFamily="34" charset="-122"/>
                  <a:ea typeface="微软雅黑" panose="020B0503020204020204" pitchFamily="34" charset="-122"/>
                  <a:sym typeface="Arial" panose="020B0604020202020204" pitchFamily="34" charset="0"/>
                </a:rPr>
                <a:t>了解货币资金业务涉及的主要凭证与会计记录；</a:t>
              </a:r>
              <a:endParaRPr lang="zh-CN" altLang="en-US" sz="2000" dirty="0">
                <a:solidFill>
                  <a:srgbClr val="F79646"/>
                </a:solidFill>
                <a:latin typeface="微软雅黑" panose="020B0503020204020204" pitchFamily="34" charset="-122"/>
                <a:ea typeface="微软雅黑" panose="020B0503020204020204" pitchFamily="34" charset="-122"/>
                <a:sym typeface="Arial" panose="020B0604020202020204" pitchFamily="34" charset="0"/>
              </a:endParaRPr>
            </a:p>
          </p:txBody>
        </p:sp>
      </p:grpSp>
      <p:grpSp>
        <p:nvGrpSpPr>
          <p:cNvPr id="51" name="组合 50"/>
          <p:cNvGrpSpPr/>
          <p:nvPr/>
        </p:nvGrpSpPr>
        <p:grpSpPr>
          <a:xfrm>
            <a:off x="4890135" y="1139825"/>
            <a:ext cx="5426710" cy="558428"/>
            <a:chOff x="7701" y="1795"/>
            <a:chExt cx="8546" cy="879"/>
          </a:xfrm>
        </p:grpSpPr>
        <p:sp>
          <p:nvSpPr>
            <p:cNvPr id="146" name="TextBox 64"/>
            <p:cNvSpPr>
              <a:spLocks noChangeArrowheads="1"/>
            </p:cNvSpPr>
            <p:nvPr/>
          </p:nvSpPr>
          <p:spPr bwMode="auto">
            <a:xfrm>
              <a:off x="9090" y="1905"/>
              <a:ext cx="7157" cy="6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nchorCtr="0">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en-US" sz="2000" dirty="0" smtClean="0">
                  <a:solidFill>
                    <a:srgbClr val="F79646"/>
                  </a:solidFill>
                  <a:latin typeface="微软雅黑" panose="020B0503020204020204" pitchFamily="34" charset="-122"/>
                  <a:ea typeface="微软雅黑" panose="020B0503020204020204" pitchFamily="34" charset="-122"/>
                  <a:sym typeface="Arial" panose="020B0604020202020204" pitchFamily="34" charset="0"/>
                </a:rPr>
                <a:t>了解与货币资金有关的主要业务活动；</a:t>
              </a:r>
              <a:endParaRPr lang="zh-CN" altLang="en-US" sz="2000" dirty="0">
                <a:solidFill>
                  <a:srgbClr val="F79646"/>
                </a:solidFill>
                <a:latin typeface="微软雅黑" panose="020B0503020204020204" pitchFamily="34" charset="-122"/>
                <a:ea typeface="微软雅黑" panose="020B0503020204020204" pitchFamily="34" charset="-122"/>
                <a:sym typeface="Arial" panose="020B0604020202020204" pitchFamily="34" charset="0"/>
              </a:endParaRPr>
            </a:p>
          </p:txBody>
        </p:sp>
        <p:grpSp>
          <p:nvGrpSpPr>
            <p:cNvPr id="31" name="组合 30"/>
            <p:cNvGrpSpPr/>
            <p:nvPr/>
          </p:nvGrpSpPr>
          <p:grpSpPr>
            <a:xfrm>
              <a:off x="7701" y="1795"/>
              <a:ext cx="850" cy="879"/>
              <a:chOff x="7641" y="3141"/>
              <a:chExt cx="850" cy="879"/>
            </a:xfrm>
          </p:grpSpPr>
          <p:sp>
            <p:nvSpPr>
              <p:cNvPr id="32" name="TextBox 59"/>
              <p:cNvSpPr>
                <a:spLocks noChangeArrowheads="1"/>
              </p:cNvSpPr>
              <p:nvPr/>
            </p:nvSpPr>
            <p:spPr bwMode="auto">
              <a:xfrm flipH="1">
                <a:off x="7698" y="3198"/>
                <a:ext cx="737" cy="8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en-US" altLang="zh-CN" sz="2800" dirty="0">
                    <a:solidFill>
                      <a:srgbClr val="F79646"/>
                    </a:solidFill>
                    <a:latin typeface="Arial Unicode MS" panose="020B0604020202020204" pitchFamily="34" charset="-122"/>
                    <a:ea typeface="Arial Unicode MS" panose="020B0604020202020204" pitchFamily="34" charset="-122"/>
                    <a:cs typeface="Arial Unicode MS" panose="020B0604020202020204" pitchFamily="34" charset="-122"/>
                    <a:sym typeface="方正兰亭黑_GBK" panose="02000000000000000000" pitchFamily="2" charset="-122"/>
                  </a:rPr>
                  <a:t>1</a:t>
                </a:r>
                <a:endParaRPr lang="en-US" altLang="zh-CN" sz="2800" dirty="0">
                  <a:solidFill>
                    <a:srgbClr val="F79646"/>
                  </a:solidFill>
                  <a:latin typeface="Arial Unicode MS" panose="020B0604020202020204" pitchFamily="34" charset="-122"/>
                  <a:ea typeface="Arial Unicode MS" panose="020B0604020202020204" pitchFamily="34" charset="-122"/>
                  <a:cs typeface="Arial Unicode MS" panose="020B0604020202020204" pitchFamily="34" charset="-122"/>
                  <a:sym typeface="方正兰亭黑_GBK" panose="02000000000000000000" pitchFamily="2" charset="-122"/>
                </a:endParaRPr>
              </a:p>
            </p:txBody>
          </p:sp>
          <p:sp>
            <p:nvSpPr>
              <p:cNvPr id="33" name="矩形 32"/>
              <p:cNvSpPr/>
              <p:nvPr/>
            </p:nvSpPr>
            <p:spPr>
              <a:xfrm>
                <a:off x="7641" y="3141"/>
                <a:ext cx="850" cy="850"/>
              </a:xfrm>
              <a:prstGeom prst="rect">
                <a:avLst/>
              </a:prstGeom>
              <a:no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79646"/>
                  </a:solidFill>
                  <a:latin typeface="Arial Unicode MS" panose="020B0604020202020204" pitchFamily="34" charset="-122"/>
                  <a:ea typeface="Arial Unicode MS" panose="020B0604020202020204" pitchFamily="34" charset="-122"/>
                  <a:cs typeface="Arial Unicode MS" panose="020B0604020202020204" pitchFamily="34" charset="-122"/>
                </a:endParaRPr>
              </a:p>
            </p:txBody>
          </p:sp>
        </p:grpSp>
      </p:grpSp>
      <p:grpSp>
        <p:nvGrpSpPr>
          <p:cNvPr id="49" name="组合 48"/>
          <p:cNvGrpSpPr/>
          <p:nvPr/>
        </p:nvGrpSpPr>
        <p:grpSpPr>
          <a:xfrm>
            <a:off x="4890135" y="2794889"/>
            <a:ext cx="6709410" cy="558165"/>
            <a:chOff x="7701" y="4401"/>
            <a:chExt cx="10566" cy="879"/>
          </a:xfrm>
        </p:grpSpPr>
        <p:sp>
          <p:nvSpPr>
            <p:cNvPr id="14" name="TextBox 64"/>
            <p:cNvSpPr>
              <a:spLocks noChangeArrowheads="1"/>
            </p:cNvSpPr>
            <p:nvPr/>
          </p:nvSpPr>
          <p:spPr bwMode="auto">
            <a:xfrm>
              <a:off x="9090" y="4511"/>
              <a:ext cx="9177" cy="6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nchorCtr="0">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en-US" sz="2000" dirty="0" smtClean="0">
                  <a:solidFill>
                    <a:srgbClr val="F79646"/>
                  </a:solidFill>
                  <a:latin typeface="微软雅黑" panose="020B0503020204020204" pitchFamily="34" charset="-122"/>
                  <a:ea typeface="微软雅黑" panose="020B0503020204020204" pitchFamily="34" charset="-122"/>
                  <a:sym typeface="Arial" panose="020B0604020202020204" pitchFamily="34" charset="0"/>
                </a:rPr>
                <a:t>熟悉并掌握与货币资金相关的内部控制及其测试；</a:t>
              </a:r>
              <a:endParaRPr lang="zh-CN" altLang="en-US" sz="2000" dirty="0">
                <a:solidFill>
                  <a:srgbClr val="F79646"/>
                </a:solidFill>
                <a:latin typeface="微软雅黑" panose="020B0503020204020204" pitchFamily="34" charset="-122"/>
                <a:ea typeface="微软雅黑" panose="020B0503020204020204" pitchFamily="34" charset="-122"/>
                <a:sym typeface="Arial" panose="020B0604020202020204" pitchFamily="34" charset="0"/>
              </a:endParaRPr>
            </a:p>
          </p:txBody>
        </p:sp>
        <p:grpSp>
          <p:nvGrpSpPr>
            <p:cNvPr id="34" name="组合 33"/>
            <p:cNvGrpSpPr/>
            <p:nvPr/>
          </p:nvGrpSpPr>
          <p:grpSpPr>
            <a:xfrm>
              <a:off x="7701" y="4401"/>
              <a:ext cx="850" cy="879"/>
              <a:chOff x="7641" y="3141"/>
              <a:chExt cx="850" cy="879"/>
            </a:xfrm>
          </p:grpSpPr>
          <p:sp>
            <p:nvSpPr>
              <p:cNvPr id="35" name="TextBox 59"/>
              <p:cNvSpPr>
                <a:spLocks noChangeArrowheads="1"/>
              </p:cNvSpPr>
              <p:nvPr/>
            </p:nvSpPr>
            <p:spPr bwMode="auto">
              <a:xfrm flipH="1">
                <a:off x="7698" y="3198"/>
                <a:ext cx="737" cy="8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en-US" altLang="zh-CN" sz="2800" dirty="0">
                    <a:solidFill>
                      <a:srgbClr val="F79646"/>
                    </a:solidFill>
                    <a:latin typeface="Arial Unicode MS" panose="020B0604020202020204" pitchFamily="34" charset="-122"/>
                    <a:ea typeface="Arial Unicode MS" panose="020B0604020202020204" pitchFamily="34" charset="-122"/>
                    <a:cs typeface="Arial Unicode MS" panose="020B0604020202020204" pitchFamily="34" charset="-122"/>
                    <a:sym typeface="方正兰亭黑_GBK" panose="02000000000000000000" pitchFamily="2" charset="-122"/>
                  </a:rPr>
                  <a:t>3</a:t>
                </a:r>
                <a:endParaRPr lang="en-US" altLang="zh-CN" sz="2800" dirty="0">
                  <a:solidFill>
                    <a:srgbClr val="F79646"/>
                  </a:solidFill>
                  <a:latin typeface="Arial Unicode MS" panose="020B0604020202020204" pitchFamily="34" charset="-122"/>
                  <a:ea typeface="Arial Unicode MS" panose="020B0604020202020204" pitchFamily="34" charset="-122"/>
                  <a:cs typeface="Arial Unicode MS" panose="020B0604020202020204" pitchFamily="34" charset="-122"/>
                  <a:sym typeface="方正兰亭黑_GBK" panose="02000000000000000000" pitchFamily="2" charset="-122"/>
                </a:endParaRPr>
              </a:p>
            </p:txBody>
          </p:sp>
          <p:sp>
            <p:nvSpPr>
              <p:cNvPr id="36" name="矩形 35"/>
              <p:cNvSpPr/>
              <p:nvPr/>
            </p:nvSpPr>
            <p:spPr>
              <a:xfrm>
                <a:off x="7641" y="3141"/>
                <a:ext cx="850" cy="850"/>
              </a:xfrm>
              <a:prstGeom prst="rect">
                <a:avLst/>
              </a:prstGeom>
              <a:no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79646"/>
                  </a:solidFill>
                  <a:latin typeface="Arial Unicode MS" panose="020B0604020202020204" pitchFamily="34" charset="-122"/>
                  <a:ea typeface="Arial Unicode MS" panose="020B0604020202020204" pitchFamily="34" charset="-122"/>
                  <a:cs typeface="Arial Unicode MS" panose="020B0604020202020204" pitchFamily="34" charset="-122"/>
                </a:endParaRPr>
              </a:p>
            </p:txBody>
          </p:sp>
        </p:grpSp>
      </p:grpSp>
      <p:grpSp>
        <p:nvGrpSpPr>
          <p:cNvPr id="48" name="组合 47"/>
          <p:cNvGrpSpPr/>
          <p:nvPr/>
        </p:nvGrpSpPr>
        <p:grpSpPr>
          <a:xfrm>
            <a:off x="4890135" y="3622294"/>
            <a:ext cx="6965950" cy="558165"/>
            <a:chOff x="7701" y="5704"/>
            <a:chExt cx="10970" cy="879"/>
          </a:xfrm>
        </p:grpSpPr>
        <p:sp>
          <p:nvSpPr>
            <p:cNvPr id="15" name="TextBox 64"/>
            <p:cNvSpPr>
              <a:spLocks noChangeArrowheads="1"/>
            </p:cNvSpPr>
            <p:nvPr/>
          </p:nvSpPr>
          <p:spPr bwMode="auto">
            <a:xfrm>
              <a:off x="9090" y="5814"/>
              <a:ext cx="9581" cy="6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nchorCtr="0">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en-US" sz="2000" dirty="0" smtClean="0">
                  <a:solidFill>
                    <a:srgbClr val="F79646"/>
                  </a:solidFill>
                  <a:latin typeface="微软雅黑" panose="020B0503020204020204" pitchFamily="34" charset="-122"/>
                  <a:ea typeface="微软雅黑" panose="020B0503020204020204" pitchFamily="34" charset="-122"/>
                  <a:sym typeface="Arial" panose="020B0604020202020204" pitchFamily="34" charset="0"/>
                </a:rPr>
                <a:t>熟悉并掌握库存现金和银行存款的重要实质性程序。</a:t>
              </a:r>
              <a:endParaRPr lang="zh-CN" altLang="en-US" sz="2000" dirty="0">
                <a:solidFill>
                  <a:srgbClr val="F79646"/>
                </a:solidFill>
                <a:latin typeface="微软雅黑" panose="020B0503020204020204" pitchFamily="34" charset="-122"/>
                <a:ea typeface="微软雅黑" panose="020B0503020204020204" pitchFamily="34" charset="-122"/>
                <a:sym typeface="Arial" panose="020B0604020202020204" pitchFamily="34" charset="0"/>
              </a:endParaRPr>
            </a:p>
          </p:txBody>
        </p:sp>
        <p:grpSp>
          <p:nvGrpSpPr>
            <p:cNvPr id="37" name="组合 36"/>
            <p:cNvGrpSpPr/>
            <p:nvPr/>
          </p:nvGrpSpPr>
          <p:grpSpPr>
            <a:xfrm>
              <a:off x="7701" y="5704"/>
              <a:ext cx="850" cy="879"/>
              <a:chOff x="7641" y="3141"/>
              <a:chExt cx="850" cy="879"/>
            </a:xfrm>
          </p:grpSpPr>
          <p:sp>
            <p:nvSpPr>
              <p:cNvPr id="38" name="TextBox 59"/>
              <p:cNvSpPr>
                <a:spLocks noChangeArrowheads="1"/>
              </p:cNvSpPr>
              <p:nvPr/>
            </p:nvSpPr>
            <p:spPr bwMode="auto">
              <a:xfrm flipH="1">
                <a:off x="7698" y="3198"/>
                <a:ext cx="737" cy="8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en-US" altLang="zh-CN" sz="2800" dirty="0">
                    <a:solidFill>
                      <a:srgbClr val="F79646"/>
                    </a:solidFill>
                    <a:latin typeface="Arial Unicode MS" panose="020B0604020202020204" pitchFamily="34" charset="-122"/>
                    <a:ea typeface="Arial Unicode MS" panose="020B0604020202020204" pitchFamily="34" charset="-122"/>
                    <a:cs typeface="Arial Unicode MS" panose="020B0604020202020204" pitchFamily="34" charset="-122"/>
                    <a:sym typeface="方正兰亭黑_GBK" panose="02000000000000000000" pitchFamily="2" charset="-122"/>
                  </a:rPr>
                  <a:t>4</a:t>
                </a:r>
                <a:endParaRPr lang="en-US" altLang="zh-CN" sz="2800" dirty="0">
                  <a:solidFill>
                    <a:srgbClr val="F79646"/>
                  </a:solidFill>
                  <a:latin typeface="Arial Unicode MS" panose="020B0604020202020204" pitchFamily="34" charset="-122"/>
                  <a:ea typeface="Arial Unicode MS" panose="020B0604020202020204" pitchFamily="34" charset="-122"/>
                  <a:cs typeface="Arial Unicode MS" panose="020B0604020202020204" pitchFamily="34" charset="-122"/>
                  <a:sym typeface="方正兰亭黑_GBK" panose="02000000000000000000" pitchFamily="2" charset="-122"/>
                </a:endParaRPr>
              </a:p>
            </p:txBody>
          </p:sp>
          <p:sp>
            <p:nvSpPr>
              <p:cNvPr id="39" name="矩形 38"/>
              <p:cNvSpPr/>
              <p:nvPr/>
            </p:nvSpPr>
            <p:spPr>
              <a:xfrm>
                <a:off x="7641" y="3141"/>
                <a:ext cx="850" cy="850"/>
              </a:xfrm>
              <a:prstGeom prst="rect">
                <a:avLst/>
              </a:prstGeom>
              <a:no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79646"/>
                  </a:solidFill>
                  <a:latin typeface="Arial Unicode MS" panose="020B0604020202020204" pitchFamily="34" charset="-122"/>
                  <a:ea typeface="Arial Unicode MS" panose="020B0604020202020204" pitchFamily="34" charset="-122"/>
                  <a:cs typeface="Arial Unicode MS" panose="020B0604020202020204" pitchFamily="34" charset="-122"/>
                </a:endParaRPr>
              </a:p>
            </p:txBody>
          </p:sp>
        </p:grpSp>
      </p:grp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stCondLst>
                                    <p:cond delay="250"/>
                                  </p:stCondLst>
                                  <p:childTnLst>
                                    <p:set>
                                      <p:cBhvr>
                                        <p:cTn id="6" dur="1" fill="hold">
                                          <p:stCondLst>
                                            <p:cond delay="0"/>
                                          </p:stCondLst>
                                        </p:cTn>
                                        <p:tgtEl>
                                          <p:spTgt spid="141"/>
                                        </p:tgtEl>
                                        <p:attrNameLst>
                                          <p:attrName>style.visibility</p:attrName>
                                        </p:attrNameLst>
                                      </p:cBhvr>
                                      <p:to>
                                        <p:strVal val="visible"/>
                                      </p:to>
                                    </p:set>
                                    <p:anim calcmode="lin" valueType="num">
                                      <p:cBhvr additive="base">
                                        <p:cTn id="7" dur="500" fill="hold"/>
                                        <p:tgtEl>
                                          <p:spTgt spid="141"/>
                                        </p:tgtEl>
                                        <p:attrNameLst>
                                          <p:attrName>ppt_x</p:attrName>
                                        </p:attrNameLst>
                                      </p:cBhvr>
                                      <p:tavLst>
                                        <p:tav tm="0">
                                          <p:val>
                                            <p:strVal val="#ppt_x"/>
                                          </p:val>
                                        </p:tav>
                                        <p:tav tm="100000">
                                          <p:val>
                                            <p:strVal val="#ppt_x"/>
                                          </p:val>
                                        </p:tav>
                                      </p:tavLst>
                                    </p:anim>
                                    <p:anim calcmode="lin" valueType="num">
                                      <p:cBhvr additive="base">
                                        <p:cTn id="8" dur="500" fill="hold"/>
                                        <p:tgtEl>
                                          <p:spTgt spid="141"/>
                                        </p:tgtEl>
                                        <p:attrNameLst>
                                          <p:attrName>ppt_y</p:attrName>
                                        </p:attrNameLst>
                                      </p:cBhvr>
                                      <p:tavLst>
                                        <p:tav tm="0">
                                          <p:val>
                                            <p:strVal val="0-#ppt_h/2"/>
                                          </p:val>
                                        </p:tav>
                                        <p:tav tm="100000">
                                          <p:val>
                                            <p:strVal val="#ppt_y"/>
                                          </p:val>
                                        </p:tav>
                                      </p:tavLst>
                                    </p:anim>
                                  </p:childTnLst>
                                </p:cTn>
                              </p:par>
                            </p:childTnLst>
                          </p:cTn>
                        </p:par>
                        <p:par>
                          <p:cTn id="9" fill="hold">
                            <p:stCondLst>
                              <p:cond delay="750"/>
                            </p:stCondLst>
                            <p:childTnLst>
                              <p:par>
                                <p:cTn id="10" presetID="42" presetClass="entr" presetSubtype="0" fill="hold" grpId="0" nodeType="afterEffect">
                                  <p:stCondLst>
                                    <p:cond delay="0"/>
                                  </p:stCondLst>
                                  <p:childTnLst>
                                    <p:set>
                                      <p:cBhvr>
                                        <p:cTn id="11" dur="1" fill="hold">
                                          <p:stCondLst>
                                            <p:cond delay="0"/>
                                          </p:stCondLst>
                                        </p:cTn>
                                        <p:tgtEl>
                                          <p:spTgt spid="142"/>
                                        </p:tgtEl>
                                        <p:attrNameLst>
                                          <p:attrName>style.visibility</p:attrName>
                                        </p:attrNameLst>
                                      </p:cBhvr>
                                      <p:to>
                                        <p:strVal val="visible"/>
                                      </p:to>
                                    </p:set>
                                    <p:animEffect transition="in" filter="fade">
                                      <p:cBhvr>
                                        <p:cTn id="12" dur="1000"/>
                                        <p:tgtEl>
                                          <p:spTgt spid="142"/>
                                        </p:tgtEl>
                                      </p:cBhvr>
                                    </p:animEffect>
                                    <p:anim calcmode="lin" valueType="num">
                                      <p:cBhvr>
                                        <p:cTn id="13" dur="1000" fill="hold"/>
                                        <p:tgtEl>
                                          <p:spTgt spid="142"/>
                                        </p:tgtEl>
                                        <p:attrNameLst>
                                          <p:attrName>ppt_x</p:attrName>
                                        </p:attrNameLst>
                                      </p:cBhvr>
                                      <p:tavLst>
                                        <p:tav tm="0">
                                          <p:val>
                                            <p:strVal val="#ppt_x"/>
                                          </p:val>
                                        </p:tav>
                                        <p:tav tm="100000">
                                          <p:val>
                                            <p:strVal val="#ppt_x"/>
                                          </p:val>
                                        </p:tav>
                                      </p:tavLst>
                                    </p:anim>
                                    <p:anim calcmode="lin" valueType="num">
                                      <p:cBhvr>
                                        <p:cTn id="14" dur="1000" fill="hold"/>
                                        <p:tgtEl>
                                          <p:spTgt spid="142"/>
                                        </p:tgtEl>
                                        <p:attrNameLst>
                                          <p:attrName>ppt_y</p:attrName>
                                        </p:attrNameLst>
                                      </p:cBhvr>
                                      <p:tavLst>
                                        <p:tav tm="0">
                                          <p:val>
                                            <p:strVal val="#ppt_y+.1"/>
                                          </p:val>
                                        </p:tav>
                                        <p:tav tm="100000">
                                          <p:val>
                                            <p:strVal val="#ppt_y"/>
                                          </p:val>
                                        </p:tav>
                                      </p:tavLst>
                                    </p:anim>
                                  </p:childTnLst>
                                </p:cTn>
                              </p:par>
                            </p:childTnLst>
                          </p:cTn>
                        </p:par>
                        <p:par>
                          <p:cTn id="15" fill="hold">
                            <p:stCondLst>
                              <p:cond delay="1750"/>
                            </p:stCondLst>
                            <p:childTnLst>
                              <p:par>
                                <p:cTn id="16" presetID="53" presetClass="entr" presetSubtype="16" fill="hold" nodeType="afterEffect">
                                  <p:stCondLst>
                                    <p:cond delay="0"/>
                                  </p:stCondLst>
                                  <p:childTnLst>
                                    <p:set>
                                      <p:cBhvr>
                                        <p:cTn id="17" dur="1000" fill="hold">
                                          <p:stCondLst>
                                            <p:cond delay="0"/>
                                          </p:stCondLst>
                                        </p:cTn>
                                        <p:tgtEl>
                                          <p:spTgt spid="51"/>
                                        </p:tgtEl>
                                        <p:attrNameLst>
                                          <p:attrName>style.visibility</p:attrName>
                                        </p:attrNameLst>
                                      </p:cBhvr>
                                      <p:to>
                                        <p:strVal val="visible"/>
                                      </p:to>
                                    </p:set>
                                    <p:anim calcmode="lin" valueType="num">
                                      <p:cBhvr>
                                        <p:cTn id="18" dur="1000" fill="hold"/>
                                        <p:tgtEl>
                                          <p:spTgt spid="51"/>
                                        </p:tgtEl>
                                        <p:attrNameLst>
                                          <p:attrName>ppt_w</p:attrName>
                                        </p:attrNameLst>
                                      </p:cBhvr>
                                      <p:tavLst>
                                        <p:tav tm="0">
                                          <p:val>
                                            <p:fltVal val="0"/>
                                          </p:val>
                                        </p:tav>
                                        <p:tav tm="100000">
                                          <p:val>
                                            <p:strVal val="#ppt_w"/>
                                          </p:val>
                                        </p:tav>
                                      </p:tavLst>
                                    </p:anim>
                                    <p:anim calcmode="lin" valueType="num">
                                      <p:cBhvr>
                                        <p:cTn id="19" dur="1000" fill="hold"/>
                                        <p:tgtEl>
                                          <p:spTgt spid="51"/>
                                        </p:tgtEl>
                                        <p:attrNameLst>
                                          <p:attrName>ppt_h</p:attrName>
                                        </p:attrNameLst>
                                      </p:cBhvr>
                                      <p:tavLst>
                                        <p:tav tm="0">
                                          <p:val>
                                            <p:fltVal val="0"/>
                                          </p:val>
                                        </p:tav>
                                        <p:tav tm="100000">
                                          <p:val>
                                            <p:strVal val="#ppt_h"/>
                                          </p:val>
                                        </p:tav>
                                      </p:tavLst>
                                    </p:anim>
                                    <p:animEffect transition="in" filter="fade">
                                      <p:cBhvr>
                                        <p:cTn id="20" dur="1000"/>
                                        <p:tgtEl>
                                          <p:spTgt spid="51"/>
                                        </p:tgtEl>
                                      </p:cBhvr>
                                    </p:animEffect>
                                  </p:childTnLst>
                                </p:cTn>
                              </p:par>
                            </p:childTnLst>
                          </p:cTn>
                        </p:par>
                        <p:par>
                          <p:cTn id="21" fill="hold">
                            <p:stCondLst>
                              <p:cond delay="2750"/>
                            </p:stCondLst>
                            <p:childTnLst>
                              <p:par>
                                <p:cTn id="22" presetID="53" presetClass="entr" presetSubtype="16" fill="hold" nodeType="afterEffect">
                                  <p:stCondLst>
                                    <p:cond delay="0"/>
                                  </p:stCondLst>
                                  <p:childTnLst>
                                    <p:set>
                                      <p:cBhvr>
                                        <p:cTn id="23" dur="1000" fill="hold">
                                          <p:stCondLst>
                                            <p:cond delay="0"/>
                                          </p:stCondLst>
                                        </p:cTn>
                                        <p:tgtEl>
                                          <p:spTgt spid="50"/>
                                        </p:tgtEl>
                                        <p:attrNameLst>
                                          <p:attrName>style.visibility</p:attrName>
                                        </p:attrNameLst>
                                      </p:cBhvr>
                                      <p:to>
                                        <p:strVal val="visible"/>
                                      </p:to>
                                    </p:set>
                                    <p:anim calcmode="lin" valueType="num">
                                      <p:cBhvr>
                                        <p:cTn id="24" dur="1000" fill="hold"/>
                                        <p:tgtEl>
                                          <p:spTgt spid="50"/>
                                        </p:tgtEl>
                                        <p:attrNameLst>
                                          <p:attrName>ppt_w</p:attrName>
                                        </p:attrNameLst>
                                      </p:cBhvr>
                                      <p:tavLst>
                                        <p:tav tm="0">
                                          <p:val>
                                            <p:fltVal val="0"/>
                                          </p:val>
                                        </p:tav>
                                        <p:tav tm="100000">
                                          <p:val>
                                            <p:strVal val="#ppt_w"/>
                                          </p:val>
                                        </p:tav>
                                      </p:tavLst>
                                    </p:anim>
                                    <p:anim calcmode="lin" valueType="num">
                                      <p:cBhvr>
                                        <p:cTn id="25" dur="1000" fill="hold"/>
                                        <p:tgtEl>
                                          <p:spTgt spid="50"/>
                                        </p:tgtEl>
                                        <p:attrNameLst>
                                          <p:attrName>ppt_h</p:attrName>
                                        </p:attrNameLst>
                                      </p:cBhvr>
                                      <p:tavLst>
                                        <p:tav tm="0">
                                          <p:val>
                                            <p:fltVal val="0"/>
                                          </p:val>
                                        </p:tav>
                                        <p:tav tm="100000">
                                          <p:val>
                                            <p:strVal val="#ppt_h"/>
                                          </p:val>
                                        </p:tav>
                                      </p:tavLst>
                                    </p:anim>
                                    <p:animEffect transition="in" filter="fade">
                                      <p:cBhvr>
                                        <p:cTn id="26" dur="1000"/>
                                        <p:tgtEl>
                                          <p:spTgt spid="50"/>
                                        </p:tgtEl>
                                      </p:cBhvr>
                                    </p:animEffect>
                                  </p:childTnLst>
                                </p:cTn>
                              </p:par>
                            </p:childTnLst>
                          </p:cTn>
                        </p:par>
                        <p:par>
                          <p:cTn id="27" fill="hold">
                            <p:stCondLst>
                              <p:cond delay="3750"/>
                            </p:stCondLst>
                            <p:childTnLst>
                              <p:par>
                                <p:cTn id="28" presetID="53" presetClass="entr" presetSubtype="16" fill="hold" nodeType="afterEffect">
                                  <p:stCondLst>
                                    <p:cond delay="0"/>
                                  </p:stCondLst>
                                  <p:childTnLst>
                                    <p:set>
                                      <p:cBhvr>
                                        <p:cTn id="29" dur="1000" fill="hold">
                                          <p:stCondLst>
                                            <p:cond delay="0"/>
                                          </p:stCondLst>
                                        </p:cTn>
                                        <p:tgtEl>
                                          <p:spTgt spid="49"/>
                                        </p:tgtEl>
                                        <p:attrNameLst>
                                          <p:attrName>style.visibility</p:attrName>
                                        </p:attrNameLst>
                                      </p:cBhvr>
                                      <p:to>
                                        <p:strVal val="visible"/>
                                      </p:to>
                                    </p:set>
                                    <p:anim calcmode="lin" valueType="num">
                                      <p:cBhvr>
                                        <p:cTn id="30" dur="1000" fill="hold"/>
                                        <p:tgtEl>
                                          <p:spTgt spid="49"/>
                                        </p:tgtEl>
                                        <p:attrNameLst>
                                          <p:attrName>ppt_w</p:attrName>
                                        </p:attrNameLst>
                                      </p:cBhvr>
                                      <p:tavLst>
                                        <p:tav tm="0">
                                          <p:val>
                                            <p:fltVal val="0"/>
                                          </p:val>
                                        </p:tav>
                                        <p:tav tm="100000">
                                          <p:val>
                                            <p:strVal val="#ppt_w"/>
                                          </p:val>
                                        </p:tav>
                                      </p:tavLst>
                                    </p:anim>
                                    <p:anim calcmode="lin" valueType="num">
                                      <p:cBhvr>
                                        <p:cTn id="31" dur="1000" fill="hold"/>
                                        <p:tgtEl>
                                          <p:spTgt spid="49"/>
                                        </p:tgtEl>
                                        <p:attrNameLst>
                                          <p:attrName>ppt_h</p:attrName>
                                        </p:attrNameLst>
                                      </p:cBhvr>
                                      <p:tavLst>
                                        <p:tav tm="0">
                                          <p:val>
                                            <p:fltVal val="0"/>
                                          </p:val>
                                        </p:tav>
                                        <p:tav tm="100000">
                                          <p:val>
                                            <p:strVal val="#ppt_h"/>
                                          </p:val>
                                        </p:tav>
                                      </p:tavLst>
                                    </p:anim>
                                    <p:animEffect transition="in" filter="fade">
                                      <p:cBhvr>
                                        <p:cTn id="32" dur="1000"/>
                                        <p:tgtEl>
                                          <p:spTgt spid="49"/>
                                        </p:tgtEl>
                                      </p:cBhvr>
                                    </p:animEffect>
                                  </p:childTnLst>
                                </p:cTn>
                              </p:par>
                            </p:childTnLst>
                          </p:cTn>
                        </p:par>
                        <p:par>
                          <p:cTn id="33" fill="hold">
                            <p:stCondLst>
                              <p:cond delay="4750"/>
                            </p:stCondLst>
                            <p:childTnLst>
                              <p:par>
                                <p:cTn id="34" presetID="53" presetClass="entr" presetSubtype="16" fill="hold" nodeType="afterEffect">
                                  <p:stCondLst>
                                    <p:cond delay="0"/>
                                  </p:stCondLst>
                                  <p:childTnLst>
                                    <p:set>
                                      <p:cBhvr>
                                        <p:cTn id="35" dur="1000" fill="hold">
                                          <p:stCondLst>
                                            <p:cond delay="0"/>
                                          </p:stCondLst>
                                        </p:cTn>
                                        <p:tgtEl>
                                          <p:spTgt spid="48"/>
                                        </p:tgtEl>
                                        <p:attrNameLst>
                                          <p:attrName>style.visibility</p:attrName>
                                        </p:attrNameLst>
                                      </p:cBhvr>
                                      <p:to>
                                        <p:strVal val="visible"/>
                                      </p:to>
                                    </p:set>
                                    <p:anim calcmode="lin" valueType="num">
                                      <p:cBhvr>
                                        <p:cTn id="36" dur="1000" fill="hold"/>
                                        <p:tgtEl>
                                          <p:spTgt spid="48"/>
                                        </p:tgtEl>
                                        <p:attrNameLst>
                                          <p:attrName>ppt_w</p:attrName>
                                        </p:attrNameLst>
                                      </p:cBhvr>
                                      <p:tavLst>
                                        <p:tav tm="0">
                                          <p:val>
                                            <p:fltVal val="0"/>
                                          </p:val>
                                        </p:tav>
                                        <p:tav tm="100000">
                                          <p:val>
                                            <p:strVal val="#ppt_w"/>
                                          </p:val>
                                        </p:tav>
                                      </p:tavLst>
                                    </p:anim>
                                    <p:anim calcmode="lin" valueType="num">
                                      <p:cBhvr>
                                        <p:cTn id="37" dur="1000" fill="hold"/>
                                        <p:tgtEl>
                                          <p:spTgt spid="48"/>
                                        </p:tgtEl>
                                        <p:attrNameLst>
                                          <p:attrName>ppt_h</p:attrName>
                                        </p:attrNameLst>
                                      </p:cBhvr>
                                      <p:tavLst>
                                        <p:tav tm="0">
                                          <p:val>
                                            <p:fltVal val="0"/>
                                          </p:val>
                                        </p:tav>
                                        <p:tav tm="100000">
                                          <p:val>
                                            <p:strVal val="#ppt_h"/>
                                          </p:val>
                                        </p:tav>
                                      </p:tavLst>
                                    </p:anim>
                                    <p:animEffect transition="in" filter="fade">
                                      <p:cBhvr>
                                        <p:cTn id="38" dur="1000"/>
                                        <p:tgtEl>
                                          <p:spTgt spid="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1" grpId="0" animBg="1"/>
      <p:bldP spid="142"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87"/>
          <p:cNvGrpSpPr/>
          <p:nvPr/>
        </p:nvGrpSpPr>
        <p:grpSpPr>
          <a:xfrm>
            <a:off x="791829" y="1323784"/>
            <a:ext cx="10153650" cy="2828969"/>
            <a:chOff x="946620" y="1670343"/>
            <a:chExt cx="10153650" cy="2828969"/>
          </a:xfrm>
        </p:grpSpPr>
        <p:grpSp>
          <p:nvGrpSpPr>
            <p:cNvPr id="4" name="Group 332"/>
            <p:cNvGrpSpPr>
              <a:grpSpLocks noChangeAspect="1"/>
            </p:cNvGrpSpPr>
            <p:nvPr/>
          </p:nvGrpSpPr>
          <p:grpSpPr>
            <a:xfrm>
              <a:off x="946620" y="1670343"/>
              <a:ext cx="540000" cy="540000"/>
              <a:chOff x="4421584" y="2527234"/>
              <a:chExt cx="288476" cy="288476"/>
            </a:xfrm>
          </p:grpSpPr>
          <p:sp>
            <p:nvSpPr>
              <p:cNvPr id="92" name="Oval 59"/>
              <p:cNvSpPr/>
              <p:nvPr/>
            </p:nvSpPr>
            <p:spPr>
              <a:xfrm>
                <a:off x="4421584" y="2527234"/>
                <a:ext cx="288476" cy="288476"/>
              </a:xfrm>
              <a:prstGeom prst="ellipse">
                <a:avLst/>
              </a:prstGeom>
              <a:gradFill flip="none" rotWithShape="1">
                <a:gsLst>
                  <a:gs pos="0">
                    <a:srgbClr val="F79646"/>
                  </a:gs>
                  <a:gs pos="100000">
                    <a:srgbClr val="F79646"/>
                  </a:gs>
                </a:gsLst>
                <a:lin ang="7200000" scaled="0"/>
                <a:tileRect/>
              </a:gradFill>
              <a:ln>
                <a:no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solidFill>
                    <a:prstClr val="white"/>
                  </a:solidFill>
                  <a:latin typeface="Agency FB" panose="020B0503020202020204" pitchFamily="34" charset="0"/>
                </a:endParaRPr>
              </a:p>
            </p:txBody>
          </p:sp>
          <p:sp>
            <p:nvSpPr>
              <p:cNvPr id="93" name="Freeform 26"/>
              <p:cNvSpPr/>
              <p:nvPr/>
            </p:nvSpPr>
            <p:spPr bwMode="auto">
              <a:xfrm>
                <a:off x="4513652" y="2612916"/>
                <a:ext cx="114518" cy="118766"/>
              </a:xfrm>
              <a:custGeom>
                <a:avLst/>
                <a:gdLst>
                  <a:gd name="T0" fmla="*/ 103 w 274"/>
                  <a:gd name="T1" fmla="*/ 284 h 284"/>
                  <a:gd name="T2" fmla="*/ 80 w 274"/>
                  <a:gd name="T3" fmla="*/ 273 h 284"/>
                  <a:gd name="T4" fmla="*/ 9 w 274"/>
                  <a:gd name="T5" fmla="*/ 178 h 284"/>
                  <a:gd name="T6" fmla="*/ 14 w 274"/>
                  <a:gd name="T7" fmla="*/ 139 h 284"/>
                  <a:gd name="T8" fmla="*/ 53 w 274"/>
                  <a:gd name="T9" fmla="*/ 145 h 284"/>
                  <a:gd name="T10" fmla="*/ 100 w 274"/>
                  <a:gd name="T11" fmla="*/ 207 h 284"/>
                  <a:gd name="T12" fmla="*/ 219 w 274"/>
                  <a:gd name="T13" fmla="*/ 17 h 284"/>
                  <a:gd name="T14" fmla="*/ 257 w 274"/>
                  <a:gd name="T15" fmla="*/ 8 h 284"/>
                  <a:gd name="T16" fmla="*/ 266 w 274"/>
                  <a:gd name="T17" fmla="*/ 47 h 284"/>
                  <a:gd name="T18" fmla="*/ 126 w 274"/>
                  <a:gd name="T19" fmla="*/ 271 h 284"/>
                  <a:gd name="T20" fmla="*/ 104 w 274"/>
                  <a:gd name="T21" fmla="*/ 284 h 284"/>
                  <a:gd name="T22" fmla="*/ 103 w 274"/>
                  <a:gd name="T23" fmla="*/ 284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chemeClr val="bg1"/>
              </a:solidFill>
              <a:ln>
                <a:noFill/>
              </a:ln>
            </p:spPr>
            <p:txBody>
              <a:bodyPr vert="horz" wrap="square" lIns="91440" tIns="45720" rIns="91440" bIns="45720" numCol="1" anchor="t" anchorCtr="0" compatLnSpc="1"/>
              <a:lstStyle/>
              <a:p>
                <a:endParaRPr lang="en-US" sz="1400" dirty="0">
                  <a:solidFill>
                    <a:prstClr val="black"/>
                  </a:solidFill>
                  <a:latin typeface="Agency FB" panose="020B0503020202020204" pitchFamily="34" charset="0"/>
                </a:endParaRPr>
              </a:p>
            </p:txBody>
          </p:sp>
        </p:grpSp>
        <p:sp>
          <p:nvSpPr>
            <p:cNvPr id="91" name="TextBox 90"/>
            <p:cNvSpPr txBox="1"/>
            <p:nvPr/>
          </p:nvSpPr>
          <p:spPr>
            <a:xfrm>
              <a:off x="1583525" y="1697648"/>
              <a:ext cx="9516745" cy="488950"/>
            </a:xfrm>
            <a:prstGeom prst="rect">
              <a:avLst/>
            </a:prstGeom>
            <a:noFill/>
          </p:spPr>
          <p:txBody>
            <a:bodyPr wrap="square" lIns="182843" tIns="91422" rIns="182843" bIns="91422" rtlCol="0">
              <a:spAutoFit/>
            </a:bodyPr>
            <a:lstStyle/>
            <a:p>
              <a:r>
                <a:rPr lang="zh-CN" altLang="en-US" sz="2000" b="1" dirty="0" smtClean="0">
                  <a:solidFill>
                    <a:srgbClr val="F79646"/>
                  </a:solidFill>
                  <a:latin typeface="微软雅黑" panose="020B0503020204020204" pitchFamily="34" charset="-122"/>
                  <a:ea typeface="微软雅黑" panose="020B0503020204020204" pitchFamily="34" charset="-122"/>
                  <a:cs typeface="Lato Regular"/>
                </a:rPr>
                <a:t>二、库存现金的审计</a:t>
              </a:r>
              <a:endParaRPr lang="zh-CN" altLang="en-US" sz="2000" b="1" dirty="0">
                <a:solidFill>
                  <a:srgbClr val="F79646"/>
                </a:solidFill>
                <a:latin typeface="微软雅黑" panose="020B0503020204020204" pitchFamily="34" charset="-122"/>
                <a:ea typeface="微软雅黑" panose="020B0503020204020204" pitchFamily="34" charset="-122"/>
                <a:cs typeface="Lato Regular"/>
              </a:endParaRPr>
            </a:p>
          </p:txBody>
        </p:sp>
        <p:sp>
          <p:nvSpPr>
            <p:cNvPr id="2" name="TextBox 89"/>
            <p:cNvSpPr txBox="1"/>
            <p:nvPr/>
          </p:nvSpPr>
          <p:spPr>
            <a:xfrm>
              <a:off x="1582890" y="2603793"/>
              <a:ext cx="9517380" cy="1895519"/>
            </a:xfrm>
            <a:prstGeom prst="rect">
              <a:avLst/>
            </a:prstGeom>
            <a:noFill/>
          </p:spPr>
          <p:txBody>
            <a:bodyPr wrap="square" rtlCol="0">
              <a:spAutoFit/>
            </a:bodyPr>
            <a:lstStyle/>
            <a:p>
              <a:pPr indent="406400" fontAlgn="auto">
                <a:lnSpc>
                  <a:spcPct val="150000"/>
                </a:lnSpc>
                <a:extLst>
                  <a:ext uri="{35155182-B16C-46BC-9424-99874614C6A1}">
                    <wpsdc:indentchars xmlns:wpsdc="http://www.wps.cn/officeDocument/2017/drawingmlCustomData" val="200" checksum="1740828767"/>
                  </a:ext>
                </a:extLst>
              </a:pPr>
              <a:r>
                <a:rPr lang="zh-CN" altLang="en-US" sz="1600" dirty="0" smtClean="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a:t>
              </a:r>
              <a:r>
                <a:rPr lang="en-US" altLang="zh-CN" sz="1600" dirty="0" smtClean="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2</a:t>
              </a:r>
              <a:r>
                <a:rPr lang="zh-CN" altLang="en-US" sz="1600" dirty="0" smtClean="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）盘点的人员。通常要求审计人员必须亲自参与盘点，同时在场的人员还</a:t>
              </a:r>
              <a:endParaRPr lang="zh-CN" altLang="en-US" sz="1600" dirty="0" smtClean="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a:p>
              <a:pPr indent="406400" fontAlgn="auto">
                <a:lnSpc>
                  <a:spcPct val="150000"/>
                </a:lnSpc>
                <a:extLst>
                  <a:ext uri="{35155182-B16C-46BC-9424-99874614C6A1}">
                    <wpsdc:indentchars xmlns:wpsdc="http://www.wps.cn/officeDocument/2017/drawingmlCustomData" val="200" checksum="1740828767"/>
                  </a:ext>
                </a:extLst>
              </a:pPr>
              <a:r>
                <a:rPr lang="zh-CN" altLang="en-US" sz="1600" dirty="0" smtClean="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应包括现金出纳及财务主管，三方人员同时在场时执行盘点工作。若有人需要离开，</a:t>
              </a:r>
              <a:endParaRPr lang="zh-CN" altLang="en-US" sz="1600" dirty="0" smtClean="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a:p>
              <a:pPr indent="406400" fontAlgn="auto">
                <a:lnSpc>
                  <a:spcPct val="150000"/>
                </a:lnSpc>
                <a:extLst>
                  <a:ext uri="{35155182-B16C-46BC-9424-99874614C6A1}">
                    <wpsdc:indentchars xmlns:wpsdc="http://www.wps.cn/officeDocument/2017/drawingmlCustomData" val="200" checksum="1740828767"/>
                  </a:ext>
                </a:extLst>
              </a:pPr>
              <a:r>
                <a:rPr lang="zh-CN" altLang="en-US" sz="1600" dirty="0" smtClean="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则应暂时封存现金，等三方同时在场时再继续盘点。</a:t>
              </a:r>
              <a:endParaRPr lang="zh-CN" altLang="en-US" sz="1600" dirty="0" smtClean="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a:p>
              <a:pPr indent="406400" fontAlgn="auto">
                <a:lnSpc>
                  <a:spcPct val="150000"/>
                </a:lnSpc>
                <a:extLst>
                  <a:ext uri="{35155182-B16C-46BC-9424-99874614C6A1}">
                    <wpsdc:indentchars xmlns:wpsdc="http://www.wps.cn/officeDocument/2017/drawingmlCustomData" val="200" checksum="1740828767"/>
                  </a:ext>
                </a:extLst>
              </a:pPr>
              <a:r>
                <a:rPr lang="zh-CN" altLang="en-US" sz="1600" dirty="0" smtClean="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a:t>
              </a:r>
              <a:r>
                <a:rPr lang="en-US" altLang="zh-CN" sz="1600" dirty="0" smtClean="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3</a:t>
              </a:r>
              <a:r>
                <a:rPr lang="zh-CN" altLang="en-US" sz="1600" dirty="0" smtClean="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）审阅现金日记账，并与现金收付款凭证进行核对。检查现金日记账的记</a:t>
              </a:r>
              <a:endParaRPr lang="zh-CN" altLang="en-US" sz="1600" dirty="0" smtClean="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a:p>
              <a:pPr indent="406400" fontAlgn="auto">
                <a:lnSpc>
                  <a:spcPct val="150000"/>
                </a:lnSpc>
                <a:extLst>
                  <a:ext uri="{35155182-B16C-46BC-9424-99874614C6A1}">
                    <wpsdc:indentchars xmlns:wpsdc="http://www.wps.cn/officeDocument/2017/drawingmlCustomData" val="200" checksum="1740828767"/>
                  </a:ext>
                </a:extLst>
              </a:pPr>
              <a:r>
                <a:rPr lang="zh-CN" altLang="en-US" sz="1600" dirty="0" smtClean="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录与凭证的内容、金额及日期是否相符，确定盘点日现金账面结存余额。</a:t>
              </a:r>
              <a:endParaRPr lang="zh-CN" altLang="en-US" sz="1600" dirty="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sp>
        <p:nvSpPr>
          <p:cNvPr id="31" name="矩形 30"/>
          <p:cNvSpPr/>
          <p:nvPr/>
        </p:nvSpPr>
        <p:spPr>
          <a:xfrm>
            <a:off x="539638" y="368862"/>
            <a:ext cx="252028" cy="252028"/>
          </a:xfrm>
          <a:prstGeom prst="rect">
            <a:avLst/>
          </a:prstGeom>
          <a:noFill/>
          <a:ln w="9525">
            <a:solidFill>
              <a:srgbClr val="F79646"/>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矩形 31"/>
          <p:cNvSpPr/>
          <p:nvPr/>
        </p:nvSpPr>
        <p:spPr>
          <a:xfrm>
            <a:off x="190550" y="116632"/>
            <a:ext cx="185641" cy="185641"/>
          </a:xfrm>
          <a:prstGeom prst="rect">
            <a:avLst/>
          </a:prstGeom>
          <a:noFill/>
          <a:ln w="9525">
            <a:solidFill>
              <a:schemeClr val="bg1">
                <a:lumMod val="85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矩形 32"/>
          <p:cNvSpPr/>
          <p:nvPr/>
        </p:nvSpPr>
        <p:spPr>
          <a:xfrm>
            <a:off x="317993" y="188640"/>
            <a:ext cx="360040" cy="360040"/>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Shape 54"/>
          <p:cNvSpPr txBox="1"/>
          <p:nvPr/>
        </p:nvSpPr>
        <p:spPr>
          <a:xfrm>
            <a:off x="791210" y="100965"/>
            <a:ext cx="3672027" cy="376555"/>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nSpc>
                <a:spcPct val="150000"/>
              </a:lnSpc>
            </a:pPr>
            <a:r>
              <a:rPr lang="zh-CN" altLang="en-GB" sz="2000" dirty="0">
                <a:solidFill>
                  <a:srgbClr val="F79646"/>
                </a:solidFill>
                <a:latin typeface="微软雅黑" panose="020B0503020204020204" pitchFamily="34" charset="-122"/>
                <a:ea typeface="微软雅黑" panose="020B0503020204020204" pitchFamily="34" charset="-122"/>
                <a:cs typeface="+mn-ea"/>
                <a:sym typeface="+mn-lt"/>
              </a:rPr>
              <a:t>任务</a:t>
            </a:r>
            <a:r>
              <a:rPr lang="zh-CN" altLang="en-GB" sz="2000" dirty="0" smtClean="0">
                <a:solidFill>
                  <a:srgbClr val="F79646"/>
                </a:solidFill>
                <a:latin typeface="微软雅黑" panose="020B0503020204020204" pitchFamily="34" charset="-122"/>
                <a:ea typeface="微软雅黑" panose="020B0503020204020204" pitchFamily="34" charset="-122"/>
                <a:cs typeface="+mn-ea"/>
                <a:sym typeface="+mn-lt"/>
              </a:rPr>
              <a:t>二  </a:t>
            </a:r>
            <a:r>
              <a:rPr lang="zh-CN" altLang="en-US" sz="2000" dirty="0" smtClean="0">
                <a:solidFill>
                  <a:srgbClr val="F79646"/>
                </a:solidFill>
                <a:latin typeface="微软雅黑" panose="020B0503020204020204" pitchFamily="34" charset="-122"/>
                <a:ea typeface="微软雅黑" panose="020B0503020204020204" pitchFamily="34" charset="-122"/>
                <a:cs typeface="+mn-ea"/>
                <a:sym typeface="+mn-lt"/>
              </a:rPr>
              <a:t>货币资金的审计</a:t>
            </a:r>
            <a:endParaRPr lang="zh-CN" altLang="en-GB" sz="2000" dirty="0">
              <a:solidFill>
                <a:srgbClr val="F79646"/>
              </a:solidFill>
              <a:latin typeface="微软雅黑" panose="020B0503020204020204" pitchFamily="34" charset="-122"/>
              <a:ea typeface="微软雅黑" panose="020B0503020204020204" pitchFamily="34" charset="-122"/>
              <a:cs typeface="+mn-ea"/>
              <a:sym typeface="+mn-lt"/>
            </a:endParaRPr>
          </a:p>
        </p:txBody>
      </p:sp>
      <p:sp>
        <p:nvSpPr>
          <p:cNvPr id="35" name="矩形 34"/>
          <p:cNvSpPr/>
          <p:nvPr/>
        </p:nvSpPr>
        <p:spPr>
          <a:xfrm>
            <a:off x="4462780" y="188595"/>
            <a:ext cx="7727315" cy="360045"/>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p:cTn id="7" dur="500" fill="hold"/>
                                        <p:tgtEl>
                                          <p:spTgt spid="31"/>
                                        </p:tgtEl>
                                        <p:attrNameLst>
                                          <p:attrName>ppt_w</p:attrName>
                                        </p:attrNameLst>
                                      </p:cBhvr>
                                      <p:tavLst>
                                        <p:tav tm="0">
                                          <p:val>
                                            <p:fltVal val="0"/>
                                          </p:val>
                                        </p:tav>
                                        <p:tav tm="100000">
                                          <p:val>
                                            <p:strVal val="#ppt_w"/>
                                          </p:val>
                                        </p:tav>
                                      </p:tavLst>
                                    </p:anim>
                                    <p:anim calcmode="lin" valueType="num">
                                      <p:cBhvr>
                                        <p:cTn id="8" dur="500" fill="hold"/>
                                        <p:tgtEl>
                                          <p:spTgt spid="31"/>
                                        </p:tgtEl>
                                        <p:attrNameLst>
                                          <p:attrName>ppt_h</p:attrName>
                                        </p:attrNameLst>
                                      </p:cBhvr>
                                      <p:tavLst>
                                        <p:tav tm="0">
                                          <p:val>
                                            <p:fltVal val="0"/>
                                          </p:val>
                                        </p:tav>
                                        <p:tav tm="100000">
                                          <p:val>
                                            <p:strVal val="#ppt_h"/>
                                          </p:val>
                                        </p:tav>
                                      </p:tavLst>
                                    </p:anim>
                                    <p:animEffect transition="in" filter="fade">
                                      <p:cBhvr>
                                        <p:cTn id="9" dur="500"/>
                                        <p:tgtEl>
                                          <p:spTgt spid="31"/>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32"/>
                                        </p:tgtEl>
                                        <p:attrNameLst>
                                          <p:attrName>style.visibility</p:attrName>
                                        </p:attrNameLst>
                                      </p:cBhvr>
                                      <p:to>
                                        <p:strVal val="visible"/>
                                      </p:to>
                                    </p:set>
                                    <p:anim calcmode="lin" valueType="num">
                                      <p:cBhvr>
                                        <p:cTn id="12" dur="500" fill="hold"/>
                                        <p:tgtEl>
                                          <p:spTgt spid="32"/>
                                        </p:tgtEl>
                                        <p:attrNameLst>
                                          <p:attrName>ppt_w</p:attrName>
                                        </p:attrNameLst>
                                      </p:cBhvr>
                                      <p:tavLst>
                                        <p:tav tm="0">
                                          <p:val>
                                            <p:fltVal val="0"/>
                                          </p:val>
                                        </p:tav>
                                        <p:tav tm="100000">
                                          <p:val>
                                            <p:strVal val="#ppt_w"/>
                                          </p:val>
                                        </p:tav>
                                      </p:tavLst>
                                    </p:anim>
                                    <p:anim calcmode="lin" valueType="num">
                                      <p:cBhvr>
                                        <p:cTn id="13" dur="500" fill="hold"/>
                                        <p:tgtEl>
                                          <p:spTgt spid="32"/>
                                        </p:tgtEl>
                                        <p:attrNameLst>
                                          <p:attrName>ppt_h</p:attrName>
                                        </p:attrNameLst>
                                      </p:cBhvr>
                                      <p:tavLst>
                                        <p:tav tm="0">
                                          <p:val>
                                            <p:fltVal val="0"/>
                                          </p:val>
                                        </p:tav>
                                        <p:tav tm="100000">
                                          <p:val>
                                            <p:strVal val="#ppt_h"/>
                                          </p:val>
                                        </p:tav>
                                      </p:tavLst>
                                    </p:anim>
                                    <p:animEffect transition="in" filter="fade">
                                      <p:cBhvr>
                                        <p:cTn id="14" dur="500"/>
                                        <p:tgtEl>
                                          <p:spTgt spid="32"/>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33"/>
                                        </p:tgtEl>
                                        <p:attrNameLst>
                                          <p:attrName>style.visibility</p:attrName>
                                        </p:attrNameLst>
                                      </p:cBhvr>
                                      <p:to>
                                        <p:strVal val="visible"/>
                                      </p:to>
                                    </p:set>
                                    <p:anim calcmode="lin" valueType="num">
                                      <p:cBhvr>
                                        <p:cTn id="17" dur="500" fill="hold"/>
                                        <p:tgtEl>
                                          <p:spTgt spid="33"/>
                                        </p:tgtEl>
                                        <p:attrNameLst>
                                          <p:attrName>ppt_w</p:attrName>
                                        </p:attrNameLst>
                                      </p:cBhvr>
                                      <p:tavLst>
                                        <p:tav tm="0">
                                          <p:val>
                                            <p:fltVal val="0"/>
                                          </p:val>
                                        </p:tav>
                                        <p:tav tm="100000">
                                          <p:val>
                                            <p:strVal val="#ppt_w"/>
                                          </p:val>
                                        </p:tav>
                                      </p:tavLst>
                                    </p:anim>
                                    <p:anim calcmode="lin" valueType="num">
                                      <p:cBhvr>
                                        <p:cTn id="18" dur="500" fill="hold"/>
                                        <p:tgtEl>
                                          <p:spTgt spid="33"/>
                                        </p:tgtEl>
                                        <p:attrNameLst>
                                          <p:attrName>ppt_h</p:attrName>
                                        </p:attrNameLst>
                                      </p:cBhvr>
                                      <p:tavLst>
                                        <p:tav tm="0">
                                          <p:val>
                                            <p:fltVal val="0"/>
                                          </p:val>
                                        </p:tav>
                                        <p:tav tm="100000">
                                          <p:val>
                                            <p:strVal val="#ppt_h"/>
                                          </p:val>
                                        </p:tav>
                                      </p:tavLst>
                                    </p:anim>
                                    <p:animEffect transition="in" filter="fade">
                                      <p:cBhvr>
                                        <p:cTn id="19" dur="500"/>
                                        <p:tgtEl>
                                          <p:spTgt spid="33"/>
                                        </p:tgtEl>
                                      </p:cBhvr>
                                    </p:animEffect>
                                  </p:childTnLst>
                                </p:cTn>
                              </p:par>
                            </p:childTnLst>
                          </p:cTn>
                        </p:par>
                        <p:par>
                          <p:cTn id="20" fill="hold">
                            <p:stCondLst>
                              <p:cond delay="500"/>
                            </p:stCondLst>
                            <p:childTnLst>
                              <p:par>
                                <p:cTn id="21" presetID="10" presetClass="entr" presetSubtype="0" fill="hold" grpId="0" nodeType="afterEffect">
                                  <p:stCondLst>
                                    <p:cond delay="0"/>
                                  </p:stCondLst>
                                  <p:childTnLst>
                                    <p:set>
                                      <p:cBhvr>
                                        <p:cTn id="22" dur="1" fill="hold">
                                          <p:stCondLst>
                                            <p:cond delay="0"/>
                                          </p:stCondLst>
                                        </p:cTn>
                                        <p:tgtEl>
                                          <p:spTgt spid="34"/>
                                        </p:tgtEl>
                                        <p:attrNameLst>
                                          <p:attrName>style.visibility</p:attrName>
                                        </p:attrNameLst>
                                      </p:cBhvr>
                                      <p:to>
                                        <p:strVal val="visible"/>
                                      </p:to>
                                    </p:set>
                                    <p:animEffect transition="in" filter="fade">
                                      <p:cBhvr>
                                        <p:cTn id="23" dur="500"/>
                                        <p:tgtEl>
                                          <p:spTgt spid="34"/>
                                        </p:tgtEl>
                                      </p:cBhvr>
                                    </p:animEffect>
                                  </p:childTnLst>
                                </p:cTn>
                              </p:par>
                              <p:par>
                                <p:cTn id="24" presetID="42" presetClass="entr" presetSubtype="0" fill="hold" nodeType="withEffect">
                                  <p:stCondLst>
                                    <p:cond delay="500"/>
                                  </p:stCondLst>
                                  <p:childTnLst>
                                    <p:set>
                                      <p:cBhvr>
                                        <p:cTn id="25" dur="1" fill="hold">
                                          <p:stCondLst>
                                            <p:cond delay="0"/>
                                          </p:stCondLst>
                                        </p:cTn>
                                        <p:tgtEl>
                                          <p:spTgt spid="3"/>
                                        </p:tgtEl>
                                        <p:attrNameLst>
                                          <p:attrName>style.visibility</p:attrName>
                                        </p:attrNameLst>
                                      </p:cBhvr>
                                      <p:to>
                                        <p:strVal val="visible"/>
                                      </p:to>
                                    </p:set>
                                    <p:animEffect transition="in" filter="fade">
                                      <p:cBhvr>
                                        <p:cTn id="26" dur="1000"/>
                                        <p:tgtEl>
                                          <p:spTgt spid="3"/>
                                        </p:tgtEl>
                                      </p:cBhvr>
                                    </p:animEffect>
                                    <p:anim calcmode="lin" valueType="num">
                                      <p:cBhvr>
                                        <p:cTn id="27" dur="1000" fill="hold"/>
                                        <p:tgtEl>
                                          <p:spTgt spid="3"/>
                                        </p:tgtEl>
                                        <p:attrNameLst>
                                          <p:attrName>ppt_x</p:attrName>
                                        </p:attrNameLst>
                                      </p:cBhvr>
                                      <p:tavLst>
                                        <p:tav tm="0">
                                          <p:val>
                                            <p:strVal val="#ppt_x"/>
                                          </p:val>
                                        </p:tav>
                                        <p:tav tm="100000">
                                          <p:val>
                                            <p:strVal val="#ppt_x"/>
                                          </p:val>
                                        </p:tav>
                                      </p:tavLst>
                                    </p:anim>
                                    <p:anim calcmode="lin" valueType="num">
                                      <p:cBhvr>
                                        <p:cTn id="28"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bldLvl="0" animBg="1"/>
      <p:bldP spid="32" grpId="0" bldLvl="0" animBg="1"/>
      <p:bldP spid="33" grpId="0" bldLvl="0" animBg="1"/>
      <p:bldP spid="34"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87"/>
          <p:cNvGrpSpPr/>
          <p:nvPr/>
        </p:nvGrpSpPr>
        <p:grpSpPr>
          <a:xfrm>
            <a:off x="791829" y="1323784"/>
            <a:ext cx="10153650" cy="3198301"/>
            <a:chOff x="946620" y="1670343"/>
            <a:chExt cx="10153650" cy="3198301"/>
          </a:xfrm>
        </p:grpSpPr>
        <p:grpSp>
          <p:nvGrpSpPr>
            <p:cNvPr id="4" name="Group 332"/>
            <p:cNvGrpSpPr>
              <a:grpSpLocks noChangeAspect="1"/>
            </p:cNvGrpSpPr>
            <p:nvPr/>
          </p:nvGrpSpPr>
          <p:grpSpPr>
            <a:xfrm>
              <a:off x="946620" y="1670343"/>
              <a:ext cx="540000" cy="540000"/>
              <a:chOff x="4421584" y="2527234"/>
              <a:chExt cx="288476" cy="288476"/>
            </a:xfrm>
          </p:grpSpPr>
          <p:sp>
            <p:nvSpPr>
              <p:cNvPr id="92" name="Oval 59"/>
              <p:cNvSpPr/>
              <p:nvPr/>
            </p:nvSpPr>
            <p:spPr>
              <a:xfrm>
                <a:off x="4421584" y="2527234"/>
                <a:ext cx="288476" cy="288476"/>
              </a:xfrm>
              <a:prstGeom prst="ellipse">
                <a:avLst/>
              </a:prstGeom>
              <a:gradFill flip="none" rotWithShape="1">
                <a:gsLst>
                  <a:gs pos="0">
                    <a:srgbClr val="F79646"/>
                  </a:gs>
                  <a:gs pos="100000">
                    <a:srgbClr val="F79646"/>
                  </a:gs>
                </a:gsLst>
                <a:lin ang="7200000" scaled="0"/>
                <a:tileRect/>
              </a:gradFill>
              <a:ln>
                <a:no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solidFill>
                    <a:prstClr val="white"/>
                  </a:solidFill>
                  <a:latin typeface="Agency FB" panose="020B0503020202020204" pitchFamily="34" charset="0"/>
                </a:endParaRPr>
              </a:p>
            </p:txBody>
          </p:sp>
          <p:sp>
            <p:nvSpPr>
              <p:cNvPr id="93" name="Freeform 26"/>
              <p:cNvSpPr/>
              <p:nvPr/>
            </p:nvSpPr>
            <p:spPr bwMode="auto">
              <a:xfrm>
                <a:off x="4513652" y="2612916"/>
                <a:ext cx="114518" cy="118766"/>
              </a:xfrm>
              <a:custGeom>
                <a:avLst/>
                <a:gdLst>
                  <a:gd name="T0" fmla="*/ 103 w 274"/>
                  <a:gd name="T1" fmla="*/ 284 h 284"/>
                  <a:gd name="T2" fmla="*/ 80 w 274"/>
                  <a:gd name="T3" fmla="*/ 273 h 284"/>
                  <a:gd name="T4" fmla="*/ 9 w 274"/>
                  <a:gd name="T5" fmla="*/ 178 h 284"/>
                  <a:gd name="T6" fmla="*/ 14 w 274"/>
                  <a:gd name="T7" fmla="*/ 139 h 284"/>
                  <a:gd name="T8" fmla="*/ 53 w 274"/>
                  <a:gd name="T9" fmla="*/ 145 h 284"/>
                  <a:gd name="T10" fmla="*/ 100 w 274"/>
                  <a:gd name="T11" fmla="*/ 207 h 284"/>
                  <a:gd name="T12" fmla="*/ 219 w 274"/>
                  <a:gd name="T13" fmla="*/ 17 h 284"/>
                  <a:gd name="T14" fmla="*/ 257 w 274"/>
                  <a:gd name="T15" fmla="*/ 8 h 284"/>
                  <a:gd name="T16" fmla="*/ 266 w 274"/>
                  <a:gd name="T17" fmla="*/ 47 h 284"/>
                  <a:gd name="T18" fmla="*/ 126 w 274"/>
                  <a:gd name="T19" fmla="*/ 271 h 284"/>
                  <a:gd name="T20" fmla="*/ 104 w 274"/>
                  <a:gd name="T21" fmla="*/ 284 h 284"/>
                  <a:gd name="T22" fmla="*/ 103 w 274"/>
                  <a:gd name="T23" fmla="*/ 284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chemeClr val="bg1"/>
              </a:solidFill>
              <a:ln>
                <a:noFill/>
              </a:ln>
            </p:spPr>
            <p:txBody>
              <a:bodyPr vert="horz" wrap="square" lIns="91440" tIns="45720" rIns="91440" bIns="45720" numCol="1" anchor="t" anchorCtr="0" compatLnSpc="1"/>
              <a:lstStyle/>
              <a:p>
                <a:endParaRPr lang="en-US" sz="1400" dirty="0">
                  <a:solidFill>
                    <a:prstClr val="black"/>
                  </a:solidFill>
                  <a:latin typeface="Agency FB" panose="020B0503020202020204" pitchFamily="34" charset="0"/>
                </a:endParaRPr>
              </a:p>
            </p:txBody>
          </p:sp>
        </p:grpSp>
        <p:sp>
          <p:nvSpPr>
            <p:cNvPr id="91" name="TextBox 90"/>
            <p:cNvSpPr txBox="1"/>
            <p:nvPr/>
          </p:nvSpPr>
          <p:spPr>
            <a:xfrm>
              <a:off x="1583525" y="1697648"/>
              <a:ext cx="9516745" cy="488950"/>
            </a:xfrm>
            <a:prstGeom prst="rect">
              <a:avLst/>
            </a:prstGeom>
            <a:noFill/>
          </p:spPr>
          <p:txBody>
            <a:bodyPr wrap="square" lIns="182843" tIns="91422" rIns="182843" bIns="91422" rtlCol="0">
              <a:spAutoFit/>
            </a:bodyPr>
            <a:lstStyle/>
            <a:p>
              <a:r>
                <a:rPr lang="zh-CN" altLang="en-US" sz="2000" b="1" dirty="0" smtClean="0">
                  <a:solidFill>
                    <a:srgbClr val="F79646"/>
                  </a:solidFill>
                  <a:latin typeface="微软雅黑" panose="020B0503020204020204" pitchFamily="34" charset="-122"/>
                  <a:ea typeface="微软雅黑" panose="020B0503020204020204" pitchFamily="34" charset="-122"/>
                  <a:cs typeface="Lato Regular"/>
                </a:rPr>
                <a:t>二、库存现金的审计</a:t>
              </a:r>
              <a:endParaRPr lang="zh-CN" altLang="en-US" sz="2000" b="1" dirty="0">
                <a:solidFill>
                  <a:srgbClr val="F79646"/>
                </a:solidFill>
                <a:latin typeface="微软雅黑" panose="020B0503020204020204" pitchFamily="34" charset="-122"/>
                <a:ea typeface="微软雅黑" panose="020B0503020204020204" pitchFamily="34" charset="-122"/>
                <a:cs typeface="Lato Regular"/>
              </a:endParaRPr>
            </a:p>
          </p:txBody>
        </p:sp>
        <p:sp>
          <p:nvSpPr>
            <p:cNvPr id="2" name="TextBox 89"/>
            <p:cNvSpPr txBox="1"/>
            <p:nvPr/>
          </p:nvSpPr>
          <p:spPr>
            <a:xfrm>
              <a:off x="1582890" y="2603793"/>
              <a:ext cx="9517380" cy="2264851"/>
            </a:xfrm>
            <a:prstGeom prst="rect">
              <a:avLst/>
            </a:prstGeom>
            <a:noFill/>
          </p:spPr>
          <p:txBody>
            <a:bodyPr wrap="square" rtlCol="0">
              <a:spAutoFit/>
            </a:bodyPr>
            <a:lstStyle/>
            <a:p>
              <a:pPr indent="406400" fontAlgn="auto">
                <a:lnSpc>
                  <a:spcPct val="150000"/>
                </a:lnSpc>
                <a:extLst>
                  <a:ext uri="{35155182-B16C-46BC-9424-99874614C6A1}">
                    <wpsdc:indentchars xmlns:wpsdc="http://www.wps.cn/officeDocument/2017/drawingmlCustomData" val="200" checksum="1740828767"/>
                  </a:ext>
                </a:extLst>
              </a:pPr>
              <a:r>
                <a:rPr lang="zh-CN" altLang="en-US" sz="1600" dirty="0" smtClean="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a:t>
              </a:r>
              <a:r>
                <a:rPr lang="en-US" altLang="zh-CN" sz="1600" dirty="0" smtClean="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4</a:t>
              </a:r>
              <a:r>
                <a:rPr lang="zh-CN" altLang="en-US" sz="1600" dirty="0" smtClean="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）盘点现金实存数，编制库存现金监盘表（表 </a:t>
              </a:r>
              <a:r>
                <a:rPr lang="en-US" altLang="zh-CN" sz="1600" dirty="0" smtClean="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5-2</a:t>
              </a:r>
              <a:r>
                <a:rPr lang="zh-CN" altLang="en-US" sz="1600" dirty="0" smtClean="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）。在盘点表上将盘点</a:t>
              </a:r>
              <a:endParaRPr lang="zh-CN" altLang="en-US" sz="1600" dirty="0" smtClean="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a:p>
              <a:pPr indent="406400" fontAlgn="auto">
                <a:lnSpc>
                  <a:spcPct val="150000"/>
                </a:lnSpc>
                <a:extLst>
                  <a:ext uri="{35155182-B16C-46BC-9424-99874614C6A1}">
                    <wpsdc:indentchars xmlns:wpsdc="http://www.wps.cn/officeDocument/2017/drawingmlCustomData" val="200" checksum="1740828767"/>
                  </a:ext>
                </a:extLst>
              </a:pPr>
              <a:r>
                <a:rPr lang="zh-CN" altLang="en-US" sz="1600" dirty="0" smtClean="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的结果分币种、面值进行列示，并结出盘点实存数，要求参与盘点的人员均予以</a:t>
              </a:r>
              <a:endParaRPr lang="zh-CN" altLang="en-US" sz="1600" dirty="0" smtClean="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a:p>
              <a:pPr indent="406400" fontAlgn="auto">
                <a:lnSpc>
                  <a:spcPct val="150000"/>
                </a:lnSpc>
                <a:extLst>
                  <a:ext uri="{35155182-B16C-46BC-9424-99874614C6A1}">
                    <wpsdc:indentchars xmlns:wpsdc="http://www.wps.cn/officeDocument/2017/drawingmlCustomData" val="200" checksum="1740828767"/>
                  </a:ext>
                </a:extLst>
              </a:pPr>
              <a:r>
                <a:rPr lang="zh-CN" altLang="en-US" sz="1600" dirty="0" smtClean="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签章。</a:t>
              </a:r>
              <a:endParaRPr lang="zh-CN" altLang="en-US" sz="1600" dirty="0" smtClean="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a:p>
              <a:pPr indent="406400" fontAlgn="auto">
                <a:lnSpc>
                  <a:spcPct val="150000"/>
                </a:lnSpc>
                <a:extLst>
                  <a:ext uri="{35155182-B16C-46BC-9424-99874614C6A1}">
                    <wpsdc:indentchars xmlns:wpsdc="http://www.wps.cn/officeDocument/2017/drawingmlCustomData" val="200" checksum="1740828767"/>
                  </a:ext>
                </a:extLst>
              </a:pPr>
              <a:r>
                <a:rPr lang="zh-CN" altLang="en-US" sz="1600" dirty="0" smtClean="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a:t>
              </a:r>
              <a:r>
                <a:rPr lang="en-US" altLang="zh-CN" sz="1600" dirty="0" smtClean="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5</a:t>
              </a:r>
              <a:r>
                <a:rPr lang="zh-CN" altLang="en-US" sz="1600" dirty="0" smtClean="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）将盘点金额与库存现金日记账余额进行核对，如有差异，应要求被审计</a:t>
              </a:r>
              <a:endParaRPr lang="zh-CN" altLang="en-US" sz="1600" dirty="0" smtClean="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a:p>
              <a:pPr indent="406400" fontAlgn="auto">
                <a:lnSpc>
                  <a:spcPct val="150000"/>
                </a:lnSpc>
                <a:extLst>
                  <a:ext uri="{35155182-B16C-46BC-9424-99874614C6A1}">
                    <wpsdc:indentchars xmlns:wpsdc="http://www.wps.cn/officeDocument/2017/drawingmlCustomData" val="200" checksum="1740828767"/>
                  </a:ext>
                </a:extLst>
              </a:pPr>
              <a:r>
                <a:rPr lang="zh-CN" altLang="en-US" sz="1600" dirty="0" smtClean="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单位查明原因，必要时应提请被审计单位做出调整；如无法查明原因，应要求被</a:t>
              </a:r>
              <a:endParaRPr lang="zh-CN" altLang="en-US" sz="1600" dirty="0" smtClean="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a:p>
              <a:pPr indent="406400" fontAlgn="auto">
                <a:lnSpc>
                  <a:spcPct val="150000"/>
                </a:lnSpc>
                <a:extLst>
                  <a:ext uri="{35155182-B16C-46BC-9424-99874614C6A1}">
                    <wpsdc:indentchars xmlns:wpsdc="http://www.wps.cn/officeDocument/2017/drawingmlCustomData" val="200" checksum="1740828767"/>
                  </a:ext>
                </a:extLst>
              </a:pPr>
              <a:r>
                <a:rPr lang="zh-CN" altLang="en-US" sz="1600" dirty="0" smtClean="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审计单位按管理权限批准后做出调整。</a:t>
              </a:r>
              <a:endParaRPr lang="zh-CN" altLang="en-US" sz="1600" dirty="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sp>
        <p:nvSpPr>
          <p:cNvPr id="31" name="矩形 30"/>
          <p:cNvSpPr/>
          <p:nvPr/>
        </p:nvSpPr>
        <p:spPr>
          <a:xfrm>
            <a:off x="539638" y="368862"/>
            <a:ext cx="252028" cy="252028"/>
          </a:xfrm>
          <a:prstGeom prst="rect">
            <a:avLst/>
          </a:prstGeom>
          <a:noFill/>
          <a:ln w="9525">
            <a:solidFill>
              <a:srgbClr val="F79646"/>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矩形 31"/>
          <p:cNvSpPr/>
          <p:nvPr/>
        </p:nvSpPr>
        <p:spPr>
          <a:xfrm>
            <a:off x="190550" y="116632"/>
            <a:ext cx="185641" cy="185641"/>
          </a:xfrm>
          <a:prstGeom prst="rect">
            <a:avLst/>
          </a:prstGeom>
          <a:noFill/>
          <a:ln w="9525">
            <a:solidFill>
              <a:schemeClr val="bg1">
                <a:lumMod val="85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矩形 32"/>
          <p:cNvSpPr/>
          <p:nvPr/>
        </p:nvSpPr>
        <p:spPr>
          <a:xfrm>
            <a:off x="317993" y="188640"/>
            <a:ext cx="360040" cy="360040"/>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Shape 54"/>
          <p:cNvSpPr txBox="1"/>
          <p:nvPr/>
        </p:nvSpPr>
        <p:spPr>
          <a:xfrm>
            <a:off x="791210" y="100965"/>
            <a:ext cx="3672027" cy="376555"/>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nSpc>
                <a:spcPct val="150000"/>
              </a:lnSpc>
            </a:pPr>
            <a:r>
              <a:rPr lang="zh-CN" altLang="en-GB" sz="2000" dirty="0">
                <a:solidFill>
                  <a:srgbClr val="F79646"/>
                </a:solidFill>
                <a:latin typeface="微软雅黑" panose="020B0503020204020204" pitchFamily="34" charset="-122"/>
                <a:ea typeface="微软雅黑" panose="020B0503020204020204" pitchFamily="34" charset="-122"/>
                <a:cs typeface="+mn-ea"/>
                <a:sym typeface="+mn-lt"/>
              </a:rPr>
              <a:t>任务</a:t>
            </a:r>
            <a:r>
              <a:rPr lang="zh-CN" altLang="en-GB" sz="2000" dirty="0" smtClean="0">
                <a:solidFill>
                  <a:srgbClr val="F79646"/>
                </a:solidFill>
                <a:latin typeface="微软雅黑" panose="020B0503020204020204" pitchFamily="34" charset="-122"/>
                <a:ea typeface="微软雅黑" panose="020B0503020204020204" pitchFamily="34" charset="-122"/>
                <a:cs typeface="+mn-ea"/>
                <a:sym typeface="+mn-lt"/>
              </a:rPr>
              <a:t>二   </a:t>
            </a:r>
            <a:r>
              <a:rPr lang="zh-CN" altLang="en-US" sz="2000" dirty="0" smtClean="0">
                <a:solidFill>
                  <a:srgbClr val="F79646"/>
                </a:solidFill>
                <a:latin typeface="微软雅黑" panose="020B0503020204020204" pitchFamily="34" charset="-122"/>
                <a:ea typeface="微软雅黑" panose="020B0503020204020204" pitchFamily="34" charset="-122"/>
                <a:cs typeface="+mn-ea"/>
                <a:sym typeface="+mn-lt"/>
              </a:rPr>
              <a:t>货币资金的审计</a:t>
            </a:r>
            <a:endParaRPr lang="zh-CN" altLang="en-GB" sz="2000" dirty="0">
              <a:solidFill>
                <a:srgbClr val="F79646"/>
              </a:solidFill>
              <a:latin typeface="微软雅黑" panose="020B0503020204020204" pitchFamily="34" charset="-122"/>
              <a:ea typeface="微软雅黑" panose="020B0503020204020204" pitchFamily="34" charset="-122"/>
              <a:cs typeface="+mn-ea"/>
              <a:sym typeface="+mn-lt"/>
            </a:endParaRPr>
          </a:p>
        </p:txBody>
      </p:sp>
      <p:sp>
        <p:nvSpPr>
          <p:cNvPr id="35" name="矩形 34"/>
          <p:cNvSpPr/>
          <p:nvPr/>
        </p:nvSpPr>
        <p:spPr>
          <a:xfrm>
            <a:off x="4462780" y="188595"/>
            <a:ext cx="7727315" cy="360045"/>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p:cTn id="7" dur="500" fill="hold"/>
                                        <p:tgtEl>
                                          <p:spTgt spid="31"/>
                                        </p:tgtEl>
                                        <p:attrNameLst>
                                          <p:attrName>ppt_w</p:attrName>
                                        </p:attrNameLst>
                                      </p:cBhvr>
                                      <p:tavLst>
                                        <p:tav tm="0">
                                          <p:val>
                                            <p:fltVal val="0"/>
                                          </p:val>
                                        </p:tav>
                                        <p:tav tm="100000">
                                          <p:val>
                                            <p:strVal val="#ppt_w"/>
                                          </p:val>
                                        </p:tav>
                                      </p:tavLst>
                                    </p:anim>
                                    <p:anim calcmode="lin" valueType="num">
                                      <p:cBhvr>
                                        <p:cTn id="8" dur="500" fill="hold"/>
                                        <p:tgtEl>
                                          <p:spTgt spid="31"/>
                                        </p:tgtEl>
                                        <p:attrNameLst>
                                          <p:attrName>ppt_h</p:attrName>
                                        </p:attrNameLst>
                                      </p:cBhvr>
                                      <p:tavLst>
                                        <p:tav tm="0">
                                          <p:val>
                                            <p:fltVal val="0"/>
                                          </p:val>
                                        </p:tav>
                                        <p:tav tm="100000">
                                          <p:val>
                                            <p:strVal val="#ppt_h"/>
                                          </p:val>
                                        </p:tav>
                                      </p:tavLst>
                                    </p:anim>
                                    <p:animEffect transition="in" filter="fade">
                                      <p:cBhvr>
                                        <p:cTn id="9" dur="500"/>
                                        <p:tgtEl>
                                          <p:spTgt spid="31"/>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32"/>
                                        </p:tgtEl>
                                        <p:attrNameLst>
                                          <p:attrName>style.visibility</p:attrName>
                                        </p:attrNameLst>
                                      </p:cBhvr>
                                      <p:to>
                                        <p:strVal val="visible"/>
                                      </p:to>
                                    </p:set>
                                    <p:anim calcmode="lin" valueType="num">
                                      <p:cBhvr>
                                        <p:cTn id="12" dur="500" fill="hold"/>
                                        <p:tgtEl>
                                          <p:spTgt spid="32"/>
                                        </p:tgtEl>
                                        <p:attrNameLst>
                                          <p:attrName>ppt_w</p:attrName>
                                        </p:attrNameLst>
                                      </p:cBhvr>
                                      <p:tavLst>
                                        <p:tav tm="0">
                                          <p:val>
                                            <p:fltVal val="0"/>
                                          </p:val>
                                        </p:tav>
                                        <p:tav tm="100000">
                                          <p:val>
                                            <p:strVal val="#ppt_w"/>
                                          </p:val>
                                        </p:tav>
                                      </p:tavLst>
                                    </p:anim>
                                    <p:anim calcmode="lin" valueType="num">
                                      <p:cBhvr>
                                        <p:cTn id="13" dur="500" fill="hold"/>
                                        <p:tgtEl>
                                          <p:spTgt spid="32"/>
                                        </p:tgtEl>
                                        <p:attrNameLst>
                                          <p:attrName>ppt_h</p:attrName>
                                        </p:attrNameLst>
                                      </p:cBhvr>
                                      <p:tavLst>
                                        <p:tav tm="0">
                                          <p:val>
                                            <p:fltVal val="0"/>
                                          </p:val>
                                        </p:tav>
                                        <p:tav tm="100000">
                                          <p:val>
                                            <p:strVal val="#ppt_h"/>
                                          </p:val>
                                        </p:tav>
                                      </p:tavLst>
                                    </p:anim>
                                    <p:animEffect transition="in" filter="fade">
                                      <p:cBhvr>
                                        <p:cTn id="14" dur="500"/>
                                        <p:tgtEl>
                                          <p:spTgt spid="32"/>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33"/>
                                        </p:tgtEl>
                                        <p:attrNameLst>
                                          <p:attrName>style.visibility</p:attrName>
                                        </p:attrNameLst>
                                      </p:cBhvr>
                                      <p:to>
                                        <p:strVal val="visible"/>
                                      </p:to>
                                    </p:set>
                                    <p:anim calcmode="lin" valueType="num">
                                      <p:cBhvr>
                                        <p:cTn id="17" dur="500" fill="hold"/>
                                        <p:tgtEl>
                                          <p:spTgt spid="33"/>
                                        </p:tgtEl>
                                        <p:attrNameLst>
                                          <p:attrName>ppt_w</p:attrName>
                                        </p:attrNameLst>
                                      </p:cBhvr>
                                      <p:tavLst>
                                        <p:tav tm="0">
                                          <p:val>
                                            <p:fltVal val="0"/>
                                          </p:val>
                                        </p:tav>
                                        <p:tav tm="100000">
                                          <p:val>
                                            <p:strVal val="#ppt_w"/>
                                          </p:val>
                                        </p:tav>
                                      </p:tavLst>
                                    </p:anim>
                                    <p:anim calcmode="lin" valueType="num">
                                      <p:cBhvr>
                                        <p:cTn id="18" dur="500" fill="hold"/>
                                        <p:tgtEl>
                                          <p:spTgt spid="33"/>
                                        </p:tgtEl>
                                        <p:attrNameLst>
                                          <p:attrName>ppt_h</p:attrName>
                                        </p:attrNameLst>
                                      </p:cBhvr>
                                      <p:tavLst>
                                        <p:tav tm="0">
                                          <p:val>
                                            <p:fltVal val="0"/>
                                          </p:val>
                                        </p:tav>
                                        <p:tav tm="100000">
                                          <p:val>
                                            <p:strVal val="#ppt_h"/>
                                          </p:val>
                                        </p:tav>
                                      </p:tavLst>
                                    </p:anim>
                                    <p:animEffect transition="in" filter="fade">
                                      <p:cBhvr>
                                        <p:cTn id="19" dur="500"/>
                                        <p:tgtEl>
                                          <p:spTgt spid="33"/>
                                        </p:tgtEl>
                                      </p:cBhvr>
                                    </p:animEffect>
                                  </p:childTnLst>
                                </p:cTn>
                              </p:par>
                            </p:childTnLst>
                          </p:cTn>
                        </p:par>
                        <p:par>
                          <p:cTn id="20" fill="hold">
                            <p:stCondLst>
                              <p:cond delay="500"/>
                            </p:stCondLst>
                            <p:childTnLst>
                              <p:par>
                                <p:cTn id="21" presetID="10" presetClass="entr" presetSubtype="0" fill="hold" grpId="0" nodeType="afterEffect">
                                  <p:stCondLst>
                                    <p:cond delay="0"/>
                                  </p:stCondLst>
                                  <p:childTnLst>
                                    <p:set>
                                      <p:cBhvr>
                                        <p:cTn id="22" dur="1" fill="hold">
                                          <p:stCondLst>
                                            <p:cond delay="0"/>
                                          </p:stCondLst>
                                        </p:cTn>
                                        <p:tgtEl>
                                          <p:spTgt spid="34"/>
                                        </p:tgtEl>
                                        <p:attrNameLst>
                                          <p:attrName>style.visibility</p:attrName>
                                        </p:attrNameLst>
                                      </p:cBhvr>
                                      <p:to>
                                        <p:strVal val="visible"/>
                                      </p:to>
                                    </p:set>
                                    <p:animEffect transition="in" filter="fade">
                                      <p:cBhvr>
                                        <p:cTn id="23" dur="500"/>
                                        <p:tgtEl>
                                          <p:spTgt spid="34"/>
                                        </p:tgtEl>
                                      </p:cBhvr>
                                    </p:animEffect>
                                  </p:childTnLst>
                                </p:cTn>
                              </p:par>
                              <p:par>
                                <p:cTn id="24" presetID="42" presetClass="entr" presetSubtype="0" fill="hold" nodeType="withEffect">
                                  <p:stCondLst>
                                    <p:cond delay="500"/>
                                  </p:stCondLst>
                                  <p:childTnLst>
                                    <p:set>
                                      <p:cBhvr>
                                        <p:cTn id="25" dur="1" fill="hold">
                                          <p:stCondLst>
                                            <p:cond delay="0"/>
                                          </p:stCondLst>
                                        </p:cTn>
                                        <p:tgtEl>
                                          <p:spTgt spid="3"/>
                                        </p:tgtEl>
                                        <p:attrNameLst>
                                          <p:attrName>style.visibility</p:attrName>
                                        </p:attrNameLst>
                                      </p:cBhvr>
                                      <p:to>
                                        <p:strVal val="visible"/>
                                      </p:to>
                                    </p:set>
                                    <p:animEffect transition="in" filter="fade">
                                      <p:cBhvr>
                                        <p:cTn id="26" dur="1000"/>
                                        <p:tgtEl>
                                          <p:spTgt spid="3"/>
                                        </p:tgtEl>
                                      </p:cBhvr>
                                    </p:animEffect>
                                    <p:anim calcmode="lin" valueType="num">
                                      <p:cBhvr>
                                        <p:cTn id="27" dur="1000" fill="hold"/>
                                        <p:tgtEl>
                                          <p:spTgt spid="3"/>
                                        </p:tgtEl>
                                        <p:attrNameLst>
                                          <p:attrName>ppt_x</p:attrName>
                                        </p:attrNameLst>
                                      </p:cBhvr>
                                      <p:tavLst>
                                        <p:tav tm="0">
                                          <p:val>
                                            <p:strVal val="#ppt_x"/>
                                          </p:val>
                                        </p:tav>
                                        <p:tav tm="100000">
                                          <p:val>
                                            <p:strVal val="#ppt_x"/>
                                          </p:val>
                                        </p:tav>
                                      </p:tavLst>
                                    </p:anim>
                                    <p:anim calcmode="lin" valueType="num">
                                      <p:cBhvr>
                                        <p:cTn id="28"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bldLvl="0" animBg="1"/>
      <p:bldP spid="32" grpId="0" bldLvl="0" animBg="1"/>
      <p:bldP spid="33" grpId="0" bldLvl="0" animBg="1"/>
      <p:bldP spid="34"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87"/>
          <p:cNvGrpSpPr/>
          <p:nvPr/>
        </p:nvGrpSpPr>
        <p:grpSpPr>
          <a:xfrm>
            <a:off x="791829" y="1323784"/>
            <a:ext cx="10153650" cy="3936965"/>
            <a:chOff x="946620" y="1670343"/>
            <a:chExt cx="10153650" cy="3936965"/>
          </a:xfrm>
        </p:grpSpPr>
        <p:grpSp>
          <p:nvGrpSpPr>
            <p:cNvPr id="4" name="Group 332"/>
            <p:cNvGrpSpPr>
              <a:grpSpLocks noChangeAspect="1"/>
            </p:cNvGrpSpPr>
            <p:nvPr/>
          </p:nvGrpSpPr>
          <p:grpSpPr>
            <a:xfrm>
              <a:off x="946620" y="1670343"/>
              <a:ext cx="540000" cy="540000"/>
              <a:chOff x="4421584" y="2527234"/>
              <a:chExt cx="288476" cy="288476"/>
            </a:xfrm>
          </p:grpSpPr>
          <p:sp>
            <p:nvSpPr>
              <p:cNvPr id="92" name="Oval 59"/>
              <p:cNvSpPr/>
              <p:nvPr/>
            </p:nvSpPr>
            <p:spPr>
              <a:xfrm>
                <a:off x="4421584" y="2527234"/>
                <a:ext cx="288476" cy="288476"/>
              </a:xfrm>
              <a:prstGeom prst="ellipse">
                <a:avLst/>
              </a:prstGeom>
              <a:gradFill flip="none" rotWithShape="1">
                <a:gsLst>
                  <a:gs pos="0">
                    <a:srgbClr val="F79646"/>
                  </a:gs>
                  <a:gs pos="100000">
                    <a:srgbClr val="F79646"/>
                  </a:gs>
                </a:gsLst>
                <a:lin ang="7200000" scaled="0"/>
                <a:tileRect/>
              </a:gradFill>
              <a:ln>
                <a:no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solidFill>
                    <a:prstClr val="white"/>
                  </a:solidFill>
                  <a:latin typeface="Agency FB" panose="020B0503020202020204" pitchFamily="34" charset="0"/>
                </a:endParaRPr>
              </a:p>
            </p:txBody>
          </p:sp>
          <p:sp>
            <p:nvSpPr>
              <p:cNvPr id="93" name="Freeform 26"/>
              <p:cNvSpPr/>
              <p:nvPr/>
            </p:nvSpPr>
            <p:spPr bwMode="auto">
              <a:xfrm>
                <a:off x="4513652" y="2612916"/>
                <a:ext cx="114518" cy="118766"/>
              </a:xfrm>
              <a:custGeom>
                <a:avLst/>
                <a:gdLst>
                  <a:gd name="T0" fmla="*/ 103 w 274"/>
                  <a:gd name="T1" fmla="*/ 284 h 284"/>
                  <a:gd name="T2" fmla="*/ 80 w 274"/>
                  <a:gd name="T3" fmla="*/ 273 h 284"/>
                  <a:gd name="T4" fmla="*/ 9 w 274"/>
                  <a:gd name="T5" fmla="*/ 178 h 284"/>
                  <a:gd name="T6" fmla="*/ 14 w 274"/>
                  <a:gd name="T7" fmla="*/ 139 h 284"/>
                  <a:gd name="T8" fmla="*/ 53 w 274"/>
                  <a:gd name="T9" fmla="*/ 145 h 284"/>
                  <a:gd name="T10" fmla="*/ 100 w 274"/>
                  <a:gd name="T11" fmla="*/ 207 h 284"/>
                  <a:gd name="T12" fmla="*/ 219 w 274"/>
                  <a:gd name="T13" fmla="*/ 17 h 284"/>
                  <a:gd name="T14" fmla="*/ 257 w 274"/>
                  <a:gd name="T15" fmla="*/ 8 h 284"/>
                  <a:gd name="T16" fmla="*/ 266 w 274"/>
                  <a:gd name="T17" fmla="*/ 47 h 284"/>
                  <a:gd name="T18" fmla="*/ 126 w 274"/>
                  <a:gd name="T19" fmla="*/ 271 h 284"/>
                  <a:gd name="T20" fmla="*/ 104 w 274"/>
                  <a:gd name="T21" fmla="*/ 284 h 284"/>
                  <a:gd name="T22" fmla="*/ 103 w 274"/>
                  <a:gd name="T23" fmla="*/ 284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chemeClr val="bg1"/>
              </a:solidFill>
              <a:ln>
                <a:noFill/>
              </a:ln>
            </p:spPr>
            <p:txBody>
              <a:bodyPr vert="horz" wrap="square" lIns="91440" tIns="45720" rIns="91440" bIns="45720" numCol="1" anchor="t" anchorCtr="0" compatLnSpc="1"/>
              <a:lstStyle/>
              <a:p>
                <a:endParaRPr lang="en-US" sz="1400" dirty="0">
                  <a:solidFill>
                    <a:prstClr val="black"/>
                  </a:solidFill>
                  <a:latin typeface="Agency FB" panose="020B0503020202020204" pitchFamily="34" charset="0"/>
                </a:endParaRPr>
              </a:p>
            </p:txBody>
          </p:sp>
        </p:grpSp>
        <p:sp>
          <p:nvSpPr>
            <p:cNvPr id="91" name="TextBox 90"/>
            <p:cNvSpPr txBox="1"/>
            <p:nvPr/>
          </p:nvSpPr>
          <p:spPr>
            <a:xfrm>
              <a:off x="1583525" y="1697648"/>
              <a:ext cx="9516745" cy="488950"/>
            </a:xfrm>
            <a:prstGeom prst="rect">
              <a:avLst/>
            </a:prstGeom>
            <a:noFill/>
          </p:spPr>
          <p:txBody>
            <a:bodyPr wrap="square" lIns="182843" tIns="91422" rIns="182843" bIns="91422" rtlCol="0">
              <a:spAutoFit/>
            </a:bodyPr>
            <a:lstStyle/>
            <a:p>
              <a:r>
                <a:rPr lang="zh-CN" altLang="en-US" sz="2000" b="1" dirty="0" smtClean="0">
                  <a:solidFill>
                    <a:srgbClr val="F79646"/>
                  </a:solidFill>
                  <a:latin typeface="微软雅黑" panose="020B0503020204020204" pitchFamily="34" charset="-122"/>
                  <a:ea typeface="微软雅黑" panose="020B0503020204020204" pitchFamily="34" charset="-122"/>
                  <a:cs typeface="Lato Regular"/>
                </a:rPr>
                <a:t>二、库存现金的审计</a:t>
              </a:r>
              <a:endParaRPr lang="zh-CN" altLang="en-US" sz="2000" b="1" dirty="0">
                <a:solidFill>
                  <a:srgbClr val="F79646"/>
                </a:solidFill>
                <a:latin typeface="微软雅黑" panose="020B0503020204020204" pitchFamily="34" charset="-122"/>
                <a:ea typeface="微软雅黑" panose="020B0503020204020204" pitchFamily="34" charset="-122"/>
                <a:cs typeface="Lato Regular"/>
              </a:endParaRPr>
            </a:p>
          </p:txBody>
        </p:sp>
        <p:sp>
          <p:nvSpPr>
            <p:cNvPr id="2" name="TextBox 89"/>
            <p:cNvSpPr txBox="1"/>
            <p:nvPr/>
          </p:nvSpPr>
          <p:spPr>
            <a:xfrm>
              <a:off x="1582890" y="2603793"/>
              <a:ext cx="9517380" cy="3003515"/>
            </a:xfrm>
            <a:prstGeom prst="rect">
              <a:avLst/>
            </a:prstGeom>
            <a:noFill/>
          </p:spPr>
          <p:txBody>
            <a:bodyPr wrap="square" rtlCol="0">
              <a:spAutoFit/>
            </a:bodyPr>
            <a:lstStyle/>
            <a:p>
              <a:pPr indent="406400" fontAlgn="auto">
                <a:lnSpc>
                  <a:spcPct val="150000"/>
                </a:lnSpc>
                <a:extLst>
                  <a:ext uri="{35155182-B16C-46BC-9424-99874614C6A1}">
                    <wpsdc:indentchars xmlns:wpsdc="http://www.wps.cn/officeDocument/2017/drawingmlCustomData" val="200" checksum="1740828767"/>
                  </a:ext>
                </a:extLst>
              </a:pPr>
              <a:r>
                <a:rPr lang="zh-CN" altLang="en-US" sz="1600" dirty="0" smtClean="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a:t>
              </a:r>
              <a:r>
                <a:rPr lang="en-US" altLang="zh-CN" sz="1600" dirty="0" smtClean="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6</a:t>
              </a:r>
              <a:r>
                <a:rPr lang="zh-CN" altLang="en-US" sz="1600" dirty="0" smtClean="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）若有冲抵库存现金的借条、未提现支票、未做报销的原始凭证，应在“库</a:t>
              </a:r>
              <a:endParaRPr lang="zh-CN" altLang="en-US" sz="1600" dirty="0" smtClean="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a:p>
              <a:pPr indent="406400" fontAlgn="auto">
                <a:lnSpc>
                  <a:spcPct val="150000"/>
                </a:lnSpc>
                <a:extLst>
                  <a:ext uri="{35155182-B16C-46BC-9424-99874614C6A1}">
                    <wpsdc:indentchars xmlns:wpsdc="http://www.wps.cn/officeDocument/2017/drawingmlCustomData" val="200" checksum="1740828767"/>
                  </a:ext>
                </a:extLst>
              </a:pPr>
              <a:r>
                <a:rPr lang="zh-CN" altLang="en-US" sz="1600" dirty="0" smtClean="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存现金监盘表”中注明，必要时应提请被审计单位做出调整。</a:t>
              </a:r>
              <a:endParaRPr lang="zh-CN" altLang="en-US" sz="1600" dirty="0" smtClean="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a:p>
              <a:pPr indent="406400" fontAlgn="auto">
                <a:lnSpc>
                  <a:spcPct val="150000"/>
                </a:lnSpc>
                <a:extLst>
                  <a:ext uri="{35155182-B16C-46BC-9424-99874614C6A1}">
                    <wpsdc:indentchars xmlns:wpsdc="http://www.wps.cn/officeDocument/2017/drawingmlCustomData" val="200" checksum="1740828767"/>
                  </a:ext>
                </a:extLst>
              </a:pPr>
              <a:r>
                <a:rPr lang="zh-CN" altLang="en-US" sz="1600" dirty="0" smtClean="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a:t>
              </a:r>
              <a:r>
                <a:rPr lang="en-US" altLang="zh-CN" sz="1600" dirty="0" smtClean="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7</a:t>
              </a:r>
              <a:r>
                <a:rPr lang="zh-CN" altLang="en-US" sz="1600" dirty="0" smtClean="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）在非资产负债表日进行盘点和监盘时，应调整至资产负债表日的金额。</a:t>
              </a:r>
              <a:endParaRPr lang="zh-CN" altLang="en-US" sz="1600" dirty="0" smtClean="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a:p>
              <a:pPr indent="406400" fontAlgn="auto">
                <a:lnSpc>
                  <a:spcPct val="150000"/>
                </a:lnSpc>
                <a:extLst>
                  <a:ext uri="{35155182-B16C-46BC-9424-99874614C6A1}">
                    <wpsdc:indentchars xmlns:wpsdc="http://www.wps.cn/officeDocument/2017/drawingmlCustomData" val="200" checksum="1740828767"/>
                  </a:ext>
                </a:extLst>
              </a:pPr>
              <a:r>
                <a:rPr lang="zh-CN" altLang="en-US" sz="1600" dirty="0" smtClean="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调整公式如下：</a:t>
              </a:r>
              <a:endParaRPr lang="zh-CN" altLang="en-US" sz="1600" dirty="0" smtClean="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a:p>
              <a:pPr indent="406400" fontAlgn="auto">
                <a:lnSpc>
                  <a:spcPct val="150000"/>
                </a:lnSpc>
                <a:extLst>
                  <a:ext uri="{35155182-B16C-46BC-9424-99874614C6A1}">
                    <wpsdc:indentchars xmlns:wpsdc="http://www.wps.cn/officeDocument/2017/drawingmlCustomData" val="200" checksum="1740828767"/>
                  </a:ext>
                </a:extLst>
              </a:pPr>
              <a:r>
                <a:rPr lang="zh-CN" altLang="en-US" sz="1600" dirty="0" smtClean="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资产负债表日实存现金应有余额 </a:t>
              </a:r>
              <a:r>
                <a:rPr lang="en-US" altLang="zh-CN" sz="1600" dirty="0" smtClean="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 </a:t>
              </a:r>
              <a:r>
                <a:rPr lang="zh-CN" altLang="en-US" sz="1600" dirty="0" smtClean="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盘点日实有库存现金应有数 </a:t>
              </a:r>
              <a:r>
                <a:rPr lang="en-US" altLang="zh-CN" sz="1600" dirty="0" smtClean="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 </a:t>
              </a:r>
              <a:r>
                <a:rPr lang="zh-CN" altLang="en-US" sz="1600" dirty="0" smtClean="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资产负债表</a:t>
              </a:r>
              <a:endParaRPr lang="zh-CN" altLang="en-US" sz="1600" dirty="0" smtClean="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a:p>
              <a:pPr indent="406400" fontAlgn="auto">
                <a:lnSpc>
                  <a:spcPct val="150000"/>
                </a:lnSpc>
                <a:extLst>
                  <a:ext uri="{35155182-B16C-46BC-9424-99874614C6A1}">
                    <wpsdc:indentchars xmlns:wpsdc="http://www.wps.cn/officeDocument/2017/drawingmlCustomData" val="200" checksum="1740828767"/>
                  </a:ext>
                </a:extLst>
              </a:pPr>
              <a:r>
                <a:rPr lang="zh-CN" altLang="en-US" sz="1600" dirty="0" smtClean="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日至盘点日库存现金支出总额－资产负债表日至盘点日库存现金收入总额</a:t>
              </a:r>
              <a:endParaRPr lang="zh-CN" altLang="en-US" sz="1600" dirty="0" smtClean="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a:p>
              <a:pPr indent="406400" fontAlgn="auto">
                <a:lnSpc>
                  <a:spcPct val="150000"/>
                </a:lnSpc>
                <a:extLst>
                  <a:ext uri="{35155182-B16C-46BC-9424-99874614C6A1}">
                    <wpsdc:indentchars xmlns:wpsdc="http://www.wps.cn/officeDocument/2017/drawingmlCustomData" val="200" checksum="1740828767"/>
                  </a:ext>
                </a:extLst>
              </a:pPr>
              <a:r>
                <a:rPr lang="zh-CN" altLang="en-US" sz="1600" dirty="0" smtClean="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这样调整后的资产负债表日实存现金应有余额与审计截止日的库存现金日记</a:t>
              </a:r>
              <a:endParaRPr lang="zh-CN" altLang="en-US" sz="1600" dirty="0" smtClean="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a:p>
              <a:pPr indent="406400" fontAlgn="auto">
                <a:lnSpc>
                  <a:spcPct val="150000"/>
                </a:lnSpc>
                <a:extLst>
                  <a:ext uri="{35155182-B16C-46BC-9424-99874614C6A1}">
                    <wpsdc:indentchars xmlns:wpsdc="http://www.wps.cn/officeDocument/2017/drawingmlCustomData" val="200" checksum="1740828767"/>
                  </a:ext>
                </a:extLst>
              </a:pPr>
              <a:r>
                <a:rPr lang="zh-CN" altLang="en-US" sz="1600" dirty="0" smtClean="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账余额就在同一时点进行比较。</a:t>
              </a:r>
              <a:endParaRPr lang="zh-CN" altLang="en-US" sz="1600" dirty="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sp>
        <p:nvSpPr>
          <p:cNvPr id="31" name="矩形 30"/>
          <p:cNvSpPr/>
          <p:nvPr/>
        </p:nvSpPr>
        <p:spPr>
          <a:xfrm>
            <a:off x="539638" y="368862"/>
            <a:ext cx="252028" cy="252028"/>
          </a:xfrm>
          <a:prstGeom prst="rect">
            <a:avLst/>
          </a:prstGeom>
          <a:noFill/>
          <a:ln w="9525">
            <a:solidFill>
              <a:srgbClr val="F79646"/>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矩形 31"/>
          <p:cNvSpPr/>
          <p:nvPr/>
        </p:nvSpPr>
        <p:spPr>
          <a:xfrm>
            <a:off x="190550" y="116632"/>
            <a:ext cx="185641" cy="185641"/>
          </a:xfrm>
          <a:prstGeom prst="rect">
            <a:avLst/>
          </a:prstGeom>
          <a:noFill/>
          <a:ln w="9525">
            <a:solidFill>
              <a:schemeClr val="bg1">
                <a:lumMod val="85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矩形 32"/>
          <p:cNvSpPr/>
          <p:nvPr/>
        </p:nvSpPr>
        <p:spPr>
          <a:xfrm>
            <a:off x="317993" y="188640"/>
            <a:ext cx="360040" cy="360040"/>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Shape 54"/>
          <p:cNvSpPr txBox="1"/>
          <p:nvPr/>
        </p:nvSpPr>
        <p:spPr>
          <a:xfrm>
            <a:off x="791210" y="100965"/>
            <a:ext cx="3672027" cy="376555"/>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nSpc>
                <a:spcPct val="150000"/>
              </a:lnSpc>
            </a:pPr>
            <a:r>
              <a:rPr lang="zh-CN" altLang="en-GB" sz="2000" dirty="0">
                <a:solidFill>
                  <a:srgbClr val="F79646"/>
                </a:solidFill>
                <a:latin typeface="微软雅黑" panose="020B0503020204020204" pitchFamily="34" charset="-122"/>
                <a:ea typeface="微软雅黑" panose="020B0503020204020204" pitchFamily="34" charset="-122"/>
                <a:cs typeface="+mn-ea"/>
                <a:sym typeface="+mn-lt"/>
              </a:rPr>
              <a:t>任务</a:t>
            </a:r>
            <a:r>
              <a:rPr lang="zh-CN" altLang="en-GB" sz="2000" dirty="0" smtClean="0">
                <a:solidFill>
                  <a:srgbClr val="F79646"/>
                </a:solidFill>
                <a:latin typeface="微软雅黑" panose="020B0503020204020204" pitchFamily="34" charset="-122"/>
                <a:ea typeface="微软雅黑" panose="020B0503020204020204" pitchFamily="34" charset="-122"/>
                <a:cs typeface="+mn-ea"/>
                <a:sym typeface="+mn-lt"/>
              </a:rPr>
              <a:t>二   </a:t>
            </a:r>
            <a:r>
              <a:rPr lang="zh-CN" altLang="en-US" sz="2000" dirty="0" smtClean="0">
                <a:solidFill>
                  <a:srgbClr val="F79646"/>
                </a:solidFill>
                <a:latin typeface="微软雅黑" panose="020B0503020204020204" pitchFamily="34" charset="-122"/>
                <a:ea typeface="微软雅黑" panose="020B0503020204020204" pitchFamily="34" charset="-122"/>
                <a:cs typeface="+mn-ea"/>
                <a:sym typeface="+mn-lt"/>
              </a:rPr>
              <a:t>货币资金的审计</a:t>
            </a:r>
            <a:endParaRPr lang="zh-CN" altLang="en-GB" sz="2000" dirty="0">
              <a:solidFill>
                <a:srgbClr val="F79646"/>
              </a:solidFill>
              <a:latin typeface="微软雅黑" panose="020B0503020204020204" pitchFamily="34" charset="-122"/>
              <a:ea typeface="微软雅黑" panose="020B0503020204020204" pitchFamily="34" charset="-122"/>
              <a:cs typeface="+mn-ea"/>
              <a:sym typeface="+mn-lt"/>
            </a:endParaRPr>
          </a:p>
        </p:txBody>
      </p:sp>
      <p:sp>
        <p:nvSpPr>
          <p:cNvPr id="35" name="矩形 34"/>
          <p:cNvSpPr/>
          <p:nvPr/>
        </p:nvSpPr>
        <p:spPr>
          <a:xfrm>
            <a:off x="4462780" y="188595"/>
            <a:ext cx="7727315" cy="360045"/>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p:cTn id="7" dur="500" fill="hold"/>
                                        <p:tgtEl>
                                          <p:spTgt spid="31"/>
                                        </p:tgtEl>
                                        <p:attrNameLst>
                                          <p:attrName>ppt_w</p:attrName>
                                        </p:attrNameLst>
                                      </p:cBhvr>
                                      <p:tavLst>
                                        <p:tav tm="0">
                                          <p:val>
                                            <p:fltVal val="0"/>
                                          </p:val>
                                        </p:tav>
                                        <p:tav tm="100000">
                                          <p:val>
                                            <p:strVal val="#ppt_w"/>
                                          </p:val>
                                        </p:tav>
                                      </p:tavLst>
                                    </p:anim>
                                    <p:anim calcmode="lin" valueType="num">
                                      <p:cBhvr>
                                        <p:cTn id="8" dur="500" fill="hold"/>
                                        <p:tgtEl>
                                          <p:spTgt spid="31"/>
                                        </p:tgtEl>
                                        <p:attrNameLst>
                                          <p:attrName>ppt_h</p:attrName>
                                        </p:attrNameLst>
                                      </p:cBhvr>
                                      <p:tavLst>
                                        <p:tav tm="0">
                                          <p:val>
                                            <p:fltVal val="0"/>
                                          </p:val>
                                        </p:tav>
                                        <p:tav tm="100000">
                                          <p:val>
                                            <p:strVal val="#ppt_h"/>
                                          </p:val>
                                        </p:tav>
                                      </p:tavLst>
                                    </p:anim>
                                    <p:animEffect transition="in" filter="fade">
                                      <p:cBhvr>
                                        <p:cTn id="9" dur="500"/>
                                        <p:tgtEl>
                                          <p:spTgt spid="31"/>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32"/>
                                        </p:tgtEl>
                                        <p:attrNameLst>
                                          <p:attrName>style.visibility</p:attrName>
                                        </p:attrNameLst>
                                      </p:cBhvr>
                                      <p:to>
                                        <p:strVal val="visible"/>
                                      </p:to>
                                    </p:set>
                                    <p:anim calcmode="lin" valueType="num">
                                      <p:cBhvr>
                                        <p:cTn id="12" dur="500" fill="hold"/>
                                        <p:tgtEl>
                                          <p:spTgt spid="32"/>
                                        </p:tgtEl>
                                        <p:attrNameLst>
                                          <p:attrName>ppt_w</p:attrName>
                                        </p:attrNameLst>
                                      </p:cBhvr>
                                      <p:tavLst>
                                        <p:tav tm="0">
                                          <p:val>
                                            <p:fltVal val="0"/>
                                          </p:val>
                                        </p:tav>
                                        <p:tav tm="100000">
                                          <p:val>
                                            <p:strVal val="#ppt_w"/>
                                          </p:val>
                                        </p:tav>
                                      </p:tavLst>
                                    </p:anim>
                                    <p:anim calcmode="lin" valueType="num">
                                      <p:cBhvr>
                                        <p:cTn id="13" dur="500" fill="hold"/>
                                        <p:tgtEl>
                                          <p:spTgt spid="32"/>
                                        </p:tgtEl>
                                        <p:attrNameLst>
                                          <p:attrName>ppt_h</p:attrName>
                                        </p:attrNameLst>
                                      </p:cBhvr>
                                      <p:tavLst>
                                        <p:tav tm="0">
                                          <p:val>
                                            <p:fltVal val="0"/>
                                          </p:val>
                                        </p:tav>
                                        <p:tav tm="100000">
                                          <p:val>
                                            <p:strVal val="#ppt_h"/>
                                          </p:val>
                                        </p:tav>
                                      </p:tavLst>
                                    </p:anim>
                                    <p:animEffect transition="in" filter="fade">
                                      <p:cBhvr>
                                        <p:cTn id="14" dur="500"/>
                                        <p:tgtEl>
                                          <p:spTgt spid="32"/>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33"/>
                                        </p:tgtEl>
                                        <p:attrNameLst>
                                          <p:attrName>style.visibility</p:attrName>
                                        </p:attrNameLst>
                                      </p:cBhvr>
                                      <p:to>
                                        <p:strVal val="visible"/>
                                      </p:to>
                                    </p:set>
                                    <p:anim calcmode="lin" valueType="num">
                                      <p:cBhvr>
                                        <p:cTn id="17" dur="500" fill="hold"/>
                                        <p:tgtEl>
                                          <p:spTgt spid="33"/>
                                        </p:tgtEl>
                                        <p:attrNameLst>
                                          <p:attrName>ppt_w</p:attrName>
                                        </p:attrNameLst>
                                      </p:cBhvr>
                                      <p:tavLst>
                                        <p:tav tm="0">
                                          <p:val>
                                            <p:fltVal val="0"/>
                                          </p:val>
                                        </p:tav>
                                        <p:tav tm="100000">
                                          <p:val>
                                            <p:strVal val="#ppt_w"/>
                                          </p:val>
                                        </p:tav>
                                      </p:tavLst>
                                    </p:anim>
                                    <p:anim calcmode="lin" valueType="num">
                                      <p:cBhvr>
                                        <p:cTn id="18" dur="500" fill="hold"/>
                                        <p:tgtEl>
                                          <p:spTgt spid="33"/>
                                        </p:tgtEl>
                                        <p:attrNameLst>
                                          <p:attrName>ppt_h</p:attrName>
                                        </p:attrNameLst>
                                      </p:cBhvr>
                                      <p:tavLst>
                                        <p:tav tm="0">
                                          <p:val>
                                            <p:fltVal val="0"/>
                                          </p:val>
                                        </p:tav>
                                        <p:tav tm="100000">
                                          <p:val>
                                            <p:strVal val="#ppt_h"/>
                                          </p:val>
                                        </p:tav>
                                      </p:tavLst>
                                    </p:anim>
                                    <p:animEffect transition="in" filter="fade">
                                      <p:cBhvr>
                                        <p:cTn id="19" dur="500"/>
                                        <p:tgtEl>
                                          <p:spTgt spid="33"/>
                                        </p:tgtEl>
                                      </p:cBhvr>
                                    </p:animEffect>
                                  </p:childTnLst>
                                </p:cTn>
                              </p:par>
                            </p:childTnLst>
                          </p:cTn>
                        </p:par>
                        <p:par>
                          <p:cTn id="20" fill="hold">
                            <p:stCondLst>
                              <p:cond delay="500"/>
                            </p:stCondLst>
                            <p:childTnLst>
                              <p:par>
                                <p:cTn id="21" presetID="10" presetClass="entr" presetSubtype="0" fill="hold" grpId="0" nodeType="afterEffect">
                                  <p:stCondLst>
                                    <p:cond delay="0"/>
                                  </p:stCondLst>
                                  <p:childTnLst>
                                    <p:set>
                                      <p:cBhvr>
                                        <p:cTn id="22" dur="1" fill="hold">
                                          <p:stCondLst>
                                            <p:cond delay="0"/>
                                          </p:stCondLst>
                                        </p:cTn>
                                        <p:tgtEl>
                                          <p:spTgt spid="34"/>
                                        </p:tgtEl>
                                        <p:attrNameLst>
                                          <p:attrName>style.visibility</p:attrName>
                                        </p:attrNameLst>
                                      </p:cBhvr>
                                      <p:to>
                                        <p:strVal val="visible"/>
                                      </p:to>
                                    </p:set>
                                    <p:animEffect transition="in" filter="fade">
                                      <p:cBhvr>
                                        <p:cTn id="23" dur="500"/>
                                        <p:tgtEl>
                                          <p:spTgt spid="34"/>
                                        </p:tgtEl>
                                      </p:cBhvr>
                                    </p:animEffect>
                                  </p:childTnLst>
                                </p:cTn>
                              </p:par>
                              <p:par>
                                <p:cTn id="24" presetID="42" presetClass="entr" presetSubtype="0" fill="hold" nodeType="withEffect">
                                  <p:stCondLst>
                                    <p:cond delay="500"/>
                                  </p:stCondLst>
                                  <p:childTnLst>
                                    <p:set>
                                      <p:cBhvr>
                                        <p:cTn id="25" dur="1" fill="hold">
                                          <p:stCondLst>
                                            <p:cond delay="0"/>
                                          </p:stCondLst>
                                        </p:cTn>
                                        <p:tgtEl>
                                          <p:spTgt spid="3"/>
                                        </p:tgtEl>
                                        <p:attrNameLst>
                                          <p:attrName>style.visibility</p:attrName>
                                        </p:attrNameLst>
                                      </p:cBhvr>
                                      <p:to>
                                        <p:strVal val="visible"/>
                                      </p:to>
                                    </p:set>
                                    <p:animEffect transition="in" filter="fade">
                                      <p:cBhvr>
                                        <p:cTn id="26" dur="1000"/>
                                        <p:tgtEl>
                                          <p:spTgt spid="3"/>
                                        </p:tgtEl>
                                      </p:cBhvr>
                                    </p:animEffect>
                                    <p:anim calcmode="lin" valueType="num">
                                      <p:cBhvr>
                                        <p:cTn id="27" dur="1000" fill="hold"/>
                                        <p:tgtEl>
                                          <p:spTgt spid="3"/>
                                        </p:tgtEl>
                                        <p:attrNameLst>
                                          <p:attrName>ppt_x</p:attrName>
                                        </p:attrNameLst>
                                      </p:cBhvr>
                                      <p:tavLst>
                                        <p:tav tm="0">
                                          <p:val>
                                            <p:strVal val="#ppt_x"/>
                                          </p:val>
                                        </p:tav>
                                        <p:tav tm="100000">
                                          <p:val>
                                            <p:strVal val="#ppt_x"/>
                                          </p:val>
                                        </p:tav>
                                      </p:tavLst>
                                    </p:anim>
                                    <p:anim calcmode="lin" valueType="num">
                                      <p:cBhvr>
                                        <p:cTn id="28"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bldLvl="0" animBg="1"/>
      <p:bldP spid="32" grpId="0" bldLvl="0" animBg="1"/>
      <p:bldP spid="33" grpId="0" bldLvl="0" animBg="1"/>
      <p:bldP spid="34"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87"/>
          <p:cNvGrpSpPr/>
          <p:nvPr/>
        </p:nvGrpSpPr>
        <p:grpSpPr>
          <a:xfrm>
            <a:off x="791829" y="1323784"/>
            <a:ext cx="10153650" cy="2828969"/>
            <a:chOff x="946620" y="1670343"/>
            <a:chExt cx="10153650" cy="2828969"/>
          </a:xfrm>
        </p:grpSpPr>
        <p:grpSp>
          <p:nvGrpSpPr>
            <p:cNvPr id="4" name="Group 332"/>
            <p:cNvGrpSpPr>
              <a:grpSpLocks noChangeAspect="1"/>
            </p:cNvGrpSpPr>
            <p:nvPr/>
          </p:nvGrpSpPr>
          <p:grpSpPr>
            <a:xfrm>
              <a:off x="946620" y="1670343"/>
              <a:ext cx="540000" cy="540000"/>
              <a:chOff x="4421584" y="2527234"/>
              <a:chExt cx="288476" cy="288476"/>
            </a:xfrm>
          </p:grpSpPr>
          <p:sp>
            <p:nvSpPr>
              <p:cNvPr id="92" name="Oval 59"/>
              <p:cNvSpPr/>
              <p:nvPr/>
            </p:nvSpPr>
            <p:spPr>
              <a:xfrm>
                <a:off x="4421584" y="2527234"/>
                <a:ext cx="288476" cy="288476"/>
              </a:xfrm>
              <a:prstGeom prst="ellipse">
                <a:avLst/>
              </a:prstGeom>
              <a:gradFill flip="none" rotWithShape="1">
                <a:gsLst>
                  <a:gs pos="0">
                    <a:srgbClr val="F79646"/>
                  </a:gs>
                  <a:gs pos="100000">
                    <a:srgbClr val="F79646"/>
                  </a:gs>
                </a:gsLst>
                <a:lin ang="7200000" scaled="0"/>
                <a:tileRect/>
              </a:gradFill>
              <a:ln>
                <a:no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solidFill>
                    <a:prstClr val="white"/>
                  </a:solidFill>
                  <a:latin typeface="Agency FB" panose="020B0503020202020204" pitchFamily="34" charset="0"/>
                </a:endParaRPr>
              </a:p>
            </p:txBody>
          </p:sp>
          <p:sp>
            <p:nvSpPr>
              <p:cNvPr id="93" name="Freeform 26"/>
              <p:cNvSpPr/>
              <p:nvPr/>
            </p:nvSpPr>
            <p:spPr bwMode="auto">
              <a:xfrm>
                <a:off x="4513652" y="2612916"/>
                <a:ext cx="114518" cy="118766"/>
              </a:xfrm>
              <a:custGeom>
                <a:avLst/>
                <a:gdLst>
                  <a:gd name="T0" fmla="*/ 103 w 274"/>
                  <a:gd name="T1" fmla="*/ 284 h 284"/>
                  <a:gd name="T2" fmla="*/ 80 w 274"/>
                  <a:gd name="T3" fmla="*/ 273 h 284"/>
                  <a:gd name="T4" fmla="*/ 9 w 274"/>
                  <a:gd name="T5" fmla="*/ 178 h 284"/>
                  <a:gd name="T6" fmla="*/ 14 w 274"/>
                  <a:gd name="T7" fmla="*/ 139 h 284"/>
                  <a:gd name="T8" fmla="*/ 53 w 274"/>
                  <a:gd name="T9" fmla="*/ 145 h 284"/>
                  <a:gd name="T10" fmla="*/ 100 w 274"/>
                  <a:gd name="T11" fmla="*/ 207 h 284"/>
                  <a:gd name="T12" fmla="*/ 219 w 274"/>
                  <a:gd name="T13" fmla="*/ 17 h 284"/>
                  <a:gd name="T14" fmla="*/ 257 w 274"/>
                  <a:gd name="T15" fmla="*/ 8 h 284"/>
                  <a:gd name="T16" fmla="*/ 266 w 274"/>
                  <a:gd name="T17" fmla="*/ 47 h 284"/>
                  <a:gd name="T18" fmla="*/ 126 w 274"/>
                  <a:gd name="T19" fmla="*/ 271 h 284"/>
                  <a:gd name="T20" fmla="*/ 104 w 274"/>
                  <a:gd name="T21" fmla="*/ 284 h 284"/>
                  <a:gd name="T22" fmla="*/ 103 w 274"/>
                  <a:gd name="T23" fmla="*/ 284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chemeClr val="bg1"/>
              </a:solidFill>
              <a:ln>
                <a:noFill/>
              </a:ln>
            </p:spPr>
            <p:txBody>
              <a:bodyPr vert="horz" wrap="square" lIns="91440" tIns="45720" rIns="91440" bIns="45720" numCol="1" anchor="t" anchorCtr="0" compatLnSpc="1"/>
              <a:lstStyle/>
              <a:p>
                <a:endParaRPr lang="en-US" sz="1400" dirty="0">
                  <a:solidFill>
                    <a:prstClr val="black"/>
                  </a:solidFill>
                  <a:latin typeface="Agency FB" panose="020B0503020202020204" pitchFamily="34" charset="0"/>
                </a:endParaRPr>
              </a:p>
            </p:txBody>
          </p:sp>
        </p:grpSp>
        <p:sp>
          <p:nvSpPr>
            <p:cNvPr id="91" name="TextBox 90"/>
            <p:cNvSpPr txBox="1"/>
            <p:nvPr/>
          </p:nvSpPr>
          <p:spPr>
            <a:xfrm>
              <a:off x="1583525" y="1697648"/>
              <a:ext cx="9516745" cy="488950"/>
            </a:xfrm>
            <a:prstGeom prst="rect">
              <a:avLst/>
            </a:prstGeom>
            <a:noFill/>
          </p:spPr>
          <p:txBody>
            <a:bodyPr wrap="square" lIns="182843" tIns="91422" rIns="182843" bIns="91422" rtlCol="0">
              <a:spAutoFit/>
            </a:bodyPr>
            <a:lstStyle/>
            <a:p>
              <a:r>
                <a:rPr lang="zh-CN" altLang="en-US" sz="2000" b="1" dirty="0" smtClean="0">
                  <a:solidFill>
                    <a:srgbClr val="F79646"/>
                  </a:solidFill>
                  <a:latin typeface="微软雅黑" panose="020B0503020204020204" pitchFamily="34" charset="-122"/>
                  <a:ea typeface="微软雅黑" panose="020B0503020204020204" pitchFamily="34" charset="-122"/>
                  <a:cs typeface="Lato Regular"/>
                </a:rPr>
                <a:t>二、库存现金的审计</a:t>
              </a:r>
              <a:endParaRPr lang="zh-CN" altLang="en-US" sz="2000" b="1" dirty="0">
                <a:solidFill>
                  <a:srgbClr val="F79646"/>
                </a:solidFill>
                <a:latin typeface="微软雅黑" panose="020B0503020204020204" pitchFamily="34" charset="-122"/>
                <a:ea typeface="微软雅黑" panose="020B0503020204020204" pitchFamily="34" charset="-122"/>
                <a:cs typeface="Lato Regular"/>
              </a:endParaRPr>
            </a:p>
          </p:txBody>
        </p:sp>
        <p:sp>
          <p:nvSpPr>
            <p:cNvPr id="2" name="TextBox 89"/>
            <p:cNvSpPr txBox="1"/>
            <p:nvPr/>
          </p:nvSpPr>
          <p:spPr>
            <a:xfrm>
              <a:off x="1582890" y="2603793"/>
              <a:ext cx="9517380" cy="1895519"/>
            </a:xfrm>
            <a:prstGeom prst="rect">
              <a:avLst/>
            </a:prstGeom>
            <a:noFill/>
          </p:spPr>
          <p:txBody>
            <a:bodyPr wrap="square" rtlCol="0">
              <a:spAutoFit/>
            </a:bodyPr>
            <a:lstStyle/>
            <a:p>
              <a:pPr indent="406400" fontAlgn="auto">
                <a:lnSpc>
                  <a:spcPct val="150000"/>
                </a:lnSpc>
                <a:extLst>
                  <a:ext uri="{35155182-B16C-46BC-9424-99874614C6A1}">
                    <wpsdc:indentchars xmlns:wpsdc="http://www.wps.cn/officeDocument/2017/drawingmlCustomData" val="200" checksum="1740828767"/>
                  </a:ext>
                </a:extLst>
              </a:pPr>
              <a:r>
                <a:rPr lang="en-US" altLang="zh-CN" sz="1600" dirty="0" smtClean="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3.</a:t>
              </a:r>
              <a:r>
                <a:rPr lang="zh-CN" altLang="en-US" sz="1600" dirty="0" smtClean="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分析被审计单位日常库存现金余额是否合理，关注是否存在未缴存的大额现金。</a:t>
              </a:r>
              <a:endParaRPr lang="zh-CN" altLang="en-US" sz="1600" dirty="0" smtClean="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a:p>
              <a:pPr indent="406400" fontAlgn="auto">
                <a:lnSpc>
                  <a:spcPct val="150000"/>
                </a:lnSpc>
                <a:extLst>
                  <a:ext uri="{35155182-B16C-46BC-9424-99874614C6A1}">
                    <wpsdc:indentchars xmlns:wpsdc="http://www.wps.cn/officeDocument/2017/drawingmlCustomData" val="200" checksum="1740828767"/>
                  </a:ext>
                </a:extLst>
              </a:pPr>
              <a:r>
                <a:rPr lang="zh-CN" altLang="en-US" sz="1600" dirty="0" smtClean="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续表</a:t>
              </a:r>
              <a:endParaRPr lang="zh-CN" altLang="en-US" sz="1600" dirty="0" smtClean="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a:p>
              <a:pPr indent="406400" fontAlgn="auto">
                <a:lnSpc>
                  <a:spcPct val="150000"/>
                </a:lnSpc>
                <a:extLst>
                  <a:ext uri="{35155182-B16C-46BC-9424-99874614C6A1}">
                    <wpsdc:indentchars xmlns:wpsdc="http://www.wps.cn/officeDocument/2017/drawingmlCustomData" val="200" checksum="1740828767"/>
                  </a:ext>
                </a:extLst>
              </a:pPr>
              <a:r>
                <a:rPr lang="en-US" altLang="zh-CN" sz="1600" dirty="0" smtClean="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4. </a:t>
              </a:r>
              <a:r>
                <a:rPr lang="zh-CN" altLang="en-US" sz="1600" dirty="0" smtClean="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大金额库存现金收支。注册会计师应抽查大金额现金收支的原始凭证内容</a:t>
              </a:r>
              <a:endParaRPr lang="zh-CN" altLang="en-US" sz="1600" dirty="0" smtClean="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a:p>
              <a:pPr indent="406400" fontAlgn="auto">
                <a:lnSpc>
                  <a:spcPct val="150000"/>
                </a:lnSpc>
                <a:extLst>
                  <a:ext uri="{35155182-B16C-46BC-9424-99874614C6A1}">
                    <wpsdc:indentchars xmlns:wpsdc="http://www.wps.cn/officeDocument/2017/drawingmlCustomData" val="200" checksum="1740828767"/>
                  </a:ext>
                </a:extLst>
              </a:pPr>
              <a:r>
                <a:rPr lang="zh-CN" altLang="en-US" sz="1600" dirty="0" smtClean="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是否完整，有无授权批准，并核对相关账户的进账情况，如有与被审计单位生产</a:t>
              </a:r>
              <a:endParaRPr lang="zh-CN" altLang="en-US" sz="1600" dirty="0" smtClean="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a:p>
              <a:pPr indent="406400" fontAlgn="auto">
                <a:lnSpc>
                  <a:spcPct val="150000"/>
                </a:lnSpc>
                <a:extLst>
                  <a:ext uri="{35155182-B16C-46BC-9424-99874614C6A1}">
                    <wpsdc:indentchars xmlns:wpsdc="http://www.wps.cn/officeDocument/2017/drawingmlCustomData" val="200" checksum="1740828767"/>
                  </a:ext>
                </a:extLst>
              </a:pPr>
              <a:r>
                <a:rPr lang="zh-CN" altLang="en-US" sz="1600" dirty="0" smtClean="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经营业务无关的收支事项，应查明原因，并做出相应的记录</a:t>
              </a:r>
              <a:endParaRPr lang="zh-CN" altLang="en-US" sz="1600" dirty="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sp>
        <p:nvSpPr>
          <p:cNvPr id="31" name="矩形 30"/>
          <p:cNvSpPr/>
          <p:nvPr/>
        </p:nvSpPr>
        <p:spPr>
          <a:xfrm>
            <a:off x="539638" y="368862"/>
            <a:ext cx="252028" cy="252028"/>
          </a:xfrm>
          <a:prstGeom prst="rect">
            <a:avLst/>
          </a:prstGeom>
          <a:noFill/>
          <a:ln w="9525">
            <a:solidFill>
              <a:srgbClr val="F79646"/>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矩形 31"/>
          <p:cNvSpPr/>
          <p:nvPr/>
        </p:nvSpPr>
        <p:spPr>
          <a:xfrm>
            <a:off x="190550" y="116632"/>
            <a:ext cx="185641" cy="185641"/>
          </a:xfrm>
          <a:prstGeom prst="rect">
            <a:avLst/>
          </a:prstGeom>
          <a:noFill/>
          <a:ln w="9525">
            <a:solidFill>
              <a:schemeClr val="bg1">
                <a:lumMod val="85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矩形 32"/>
          <p:cNvSpPr/>
          <p:nvPr/>
        </p:nvSpPr>
        <p:spPr>
          <a:xfrm>
            <a:off x="317993" y="188640"/>
            <a:ext cx="360040" cy="360040"/>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Shape 54"/>
          <p:cNvSpPr txBox="1"/>
          <p:nvPr/>
        </p:nvSpPr>
        <p:spPr>
          <a:xfrm>
            <a:off x="791210" y="100965"/>
            <a:ext cx="3672027" cy="376555"/>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nSpc>
                <a:spcPct val="150000"/>
              </a:lnSpc>
            </a:pPr>
            <a:r>
              <a:rPr lang="zh-CN" altLang="en-GB" sz="2000" dirty="0">
                <a:solidFill>
                  <a:srgbClr val="F79646"/>
                </a:solidFill>
                <a:latin typeface="微软雅黑" panose="020B0503020204020204" pitchFamily="34" charset="-122"/>
                <a:ea typeface="微软雅黑" panose="020B0503020204020204" pitchFamily="34" charset="-122"/>
                <a:cs typeface="+mn-ea"/>
                <a:sym typeface="+mn-lt"/>
              </a:rPr>
              <a:t>任务</a:t>
            </a:r>
            <a:r>
              <a:rPr lang="zh-CN" altLang="en-GB" sz="2000" dirty="0" smtClean="0">
                <a:solidFill>
                  <a:srgbClr val="F79646"/>
                </a:solidFill>
                <a:latin typeface="微软雅黑" panose="020B0503020204020204" pitchFamily="34" charset="-122"/>
                <a:ea typeface="微软雅黑" panose="020B0503020204020204" pitchFamily="34" charset="-122"/>
                <a:cs typeface="+mn-ea"/>
                <a:sym typeface="+mn-lt"/>
              </a:rPr>
              <a:t>二   </a:t>
            </a:r>
            <a:r>
              <a:rPr lang="zh-CN" altLang="en-US" sz="2000" dirty="0" smtClean="0">
                <a:solidFill>
                  <a:srgbClr val="F79646"/>
                </a:solidFill>
                <a:latin typeface="微软雅黑" panose="020B0503020204020204" pitchFamily="34" charset="-122"/>
                <a:ea typeface="微软雅黑" panose="020B0503020204020204" pitchFamily="34" charset="-122"/>
                <a:cs typeface="+mn-ea"/>
                <a:sym typeface="+mn-lt"/>
              </a:rPr>
              <a:t>货币资金的审计</a:t>
            </a:r>
            <a:endParaRPr lang="zh-CN" altLang="en-GB" sz="2000" dirty="0">
              <a:solidFill>
                <a:srgbClr val="F79646"/>
              </a:solidFill>
              <a:latin typeface="微软雅黑" panose="020B0503020204020204" pitchFamily="34" charset="-122"/>
              <a:ea typeface="微软雅黑" panose="020B0503020204020204" pitchFamily="34" charset="-122"/>
              <a:cs typeface="+mn-ea"/>
              <a:sym typeface="+mn-lt"/>
            </a:endParaRPr>
          </a:p>
        </p:txBody>
      </p:sp>
      <p:sp>
        <p:nvSpPr>
          <p:cNvPr id="35" name="矩形 34"/>
          <p:cNvSpPr/>
          <p:nvPr/>
        </p:nvSpPr>
        <p:spPr>
          <a:xfrm>
            <a:off x="4462780" y="188595"/>
            <a:ext cx="7727315" cy="360045"/>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p:cTn id="7" dur="500" fill="hold"/>
                                        <p:tgtEl>
                                          <p:spTgt spid="31"/>
                                        </p:tgtEl>
                                        <p:attrNameLst>
                                          <p:attrName>ppt_w</p:attrName>
                                        </p:attrNameLst>
                                      </p:cBhvr>
                                      <p:tavLst>
                                        <p:tav tm="0">
                                          <p:val>
                                            <p:fltVal val="0"/>
                                          </p:val>
                                        </p:tav>
                                        <p:tav tm="100000">
                                          <p:val>
                                            <p:strVal val="#ppt_w"/>
                                          </p:val>
                                        </p:tav>
                                      </p:tavLst>
                                    </p:anim>
                                    <p:anim calcmode="lin" valueType="num">
                                      <p:cBhvr>
                                        <p:cTn id="8" dur="500" fill="hold"/>
                                        <p:tgtEl>
                                          <p:spTgt spid="31"/>
                                        </p:tgtEl>
                                        <p:attrNameLst>
                                          <p:attrName>ppt_h</p:attrName>
                                        </p:attrNameLst>
                                      </p:cBhvr>
                                      <p:tavLst>
                                        <p:tav tm="0">
                                          <p:val>
                                            <p:fltVal val="0"/>
                                          </p:val>
                                        </p:tav>
                                        <p:tav tm="100000">
                                          <p:val>
                                            <p:strVal val="#ppt_h"/>
                                          </p:val>
                                        </p:tav>
                                      </p:tavLst>
                                    </p:anim>
                                    <p:animEffect transition="in" filter="fade">
                                      <p:cBhvr>
                                        <p:cTn id="9" dur="500"/>
                                        <p:tgtEl>
                                          <p:spTgt spid="31"/>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32"/>
                                        </p:tgtEl>
                                        <p:attrNameLst>
                                          <p:attrName>style.visibility</p:attrName>
                                        </p:attrNameLst>
                                      </p:cBhvr>
                                      <p:to>
                                        <p:strVal val="visible"/>
                                      </p:to>
                                    </p:set>
                                    <p:anim calcmode="lin" valueType="num">
                                      <p:cBhvr>
                                        <p:cTn id="12" dur="500" fill="hold"/>
                                        <p:tgtEl>
                                          <p:spTgt spid="32"/>
                                        </p:tgtEl>
                                        <p:attrNameLst>
                                          <p:attrName>ppt_w</p:attrName>
                                        </p:attrNameLst>
                                      </p:cBhvr>
                                      <p:tavLst>
                                        <p:tav tm="0">
                                          <p:val>
                                            <p:fltVal val="0"/>
                                          </p:val>
                                        </p:tav>
                                        <p:tav tm="100000">
                                          <p:val>
                                            <p:strVal val="#ppt_w"/>
                                          </p:val>
                                        </p:tav>
                                      </p:tavLst>
                                    </p:anim>
                                    <p:anim calcmode="lin" valueType="num">
                                      <p:cBhvr>
                                        <p:cTn id="13" dur="500" fill="hold"/>
                                        <p:tgtEl>
                                          <p:spTgt spid="32"/>
                                        </p:tgtEl>
                                        <p:attrNameLst>
                                          <p:attrName>ppt_h</p:attrName>
                                        </p:attrNameLst>
                                      </p:cBhvr>
                                      <p:tavLst>
                                        <p:tav tm="0">
                                          <p:val>
                                            <p:fltVal val="0"/>
                                          </p:val>
                                        </p:tav>
                                        <p:tav tm="100000">
                                          <p:val>
                                            <p:strVal val="#ppt_h"/>
                                          </p:val>
                                        </p:tav>
                                      </p:tavLst>
                                    </p:anim>
                                    <p:animEffect transition="in" filter="fade">
                                      <p:cBhvr>
                                        <p:cTn id="14" dur="500"/>
                                        <p:tgtEl>
                                          <p:spTgt spid="32"/>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33"/>
                                        </p:tgtEl>
                                        <p:attrNameLst>
                                          <p:attrName>style.visibility</p:attrName>
                                        </p:attrNameLst>
                                      </p:cBhvr>
                                      <p:to>
                                        <p:strVal val="visible"/>
                                      </p:to>
                                    </p:set>
                                    <p:anim calcmode="lin" valueType="num">
                                      <p:cBhvr>
                                        <p:cTn id="17" dur="500" fill="hold"/>
                                        <p:tgtEl>
                                          <p:spTgt spid="33"/>
                                        </p:tgtEl>
                                        <p:attrNameLst>
                                          <p:attrName>ppt_w</p:attrName>
                                        </p:attrNameLst>
                                      </p:cBhvr>
                                      <p:tavLst>
                                        <p:tav tm="0">
                                          <p:val>
                                            <p:fltVal val="0"/>
                                          </p:val>
                                        </p:tav>
                                        <p:tav tm="100000">
                                          <p:val>
                                            <p:strVal val="#ppt_w"/>
                                          </p:val>
                                        </p:tav>
                                      </p:tavLst>
                                    </p:anim>
                                    <p:anim calcmode="lin" valueType="num">
                                      <p:cBhvr>
                                        <p:cTn id="18" dur="500" fill="hold"/>
                                        <p:tgtEl>
                                          <p:spTgt spid="33"/>
                                        </p:tgtEl>
                                        <p:attrNameLst>
                                          <p:attrName>ppt_h</p:attrName>
                                        </p:attrNameLst>
                                      </p:cBhvr>
                                      <p:tavLst>
                                        <p:tav tm="0">
                                          <p:val>
                                            <p:fltVal val="0"/>
                                          </p:val>
                                        </p:tav>
                                        <p:tav tm="100000">
                                          <p:val>
                                            <p:strVal val="#ppt_h"/>
                                          </p:val>
                                        </p:tav>
                                      </p:tavLst>
                                    </p:anim>
                                    <p:animEffect transition="in" filter="fade">
                                      <p:cBhvr>
                                        <p:cTn id="19" dur="500"/>
                                        <p:tgtEl>
                                          <p:spTgt spid="33"/>
                                        </p:tgtEl>
                                      </p:cBhvr>
                                    </p:animEffect>
                                  </p:childTnLst>
                                </p:cTn>
                              </p:par>
                            </p:childTnLst>
                          </p:cTn>
                        </p:par>
                        <p:par>
                          <p:cTn id="20" fill="hold">
                            <p:stCondLst>
                              <p:cond delay="500"/>
                            </p:stCondLst>
                            <p:childTnLst>
                              <p:par>
                                <p:cTn id="21" presetID="10" presetClass="entr" presetSubtype="0" fill="hold" grpId="0" nodeType="afterEffect">
                                  <p:stCondLst>
                                    <p:cond delay="0"/>
                                  </p:stCondLst>
                                  <p:childTnLst>
                                    <p:set>
                                      <p:cBhvr>
                                        <p:cTn id="22" dur="1" fill="hold">
                                          <p:stCondLst>
                                            <p:cond delay="0"/>
                                          </p:stCondLst>
                                        </p:cTn>
                                        <p:tgtEl>
                                          <p:spTgt spid="34"/>
                                        </p:tgtEl>
                                        <p:attrNameLst>
                                          <p:attrName>style.visibility</p:attrName>
                                        </p:attrNameLst>
                                      </p:cBhvr>
                                      <p:to>
                                        <p:strVal val="visible"/>
                                      </p:to>
                                    </p:set>
                                    <p:animEffect transition="in" filter="fade">
                                      <p:cBhvr>
                                        <p:cTn id="23" dur="500"/>
                                        <p:tgtEl>
                                          <p:spTgt spid="34"/>
                                        </p:tgtEl>
                                      </p:cBhvr>
                                    </p:animEffect>
                                  </p:childTnLst>
                                </p:cTn>
                              </p:par>
                              <p:par>
                                <p:cTn id="24" presetID="42" presetClass="entr" presetSubtype="0" fill="hold" nodeType="withEffect">
                                  <p:stCondLst>
                                    <p:cond delay="500"/>
                                  </p:stCondLst>
                                  <p:childTnLst>
                                    <p:set>
                                      <p:cBhvr>
                                        <p:cTn id="25" dur="1" fill="hold">
                                          <p:stCondLst>
                                            <p:cond delay="0"/>
                                          </p:stCondLst>
                                        </p:cTn>
                                        <p:tgtEl>
                                          <p:spTgt spid="3"/>
                                        </p:tgtEl>
                                        <p:attrNameLst>
                                          <p:attrName>style.visibility</p:attrName>
                                        </p:attrNameLst>
                                      </p:cBhvr>
                                      <p:to>
                                        <p:strVal val="visible"/>
                                      </p:to>
                                    </p:set>
                                    <p:animEffect transition="in" filter="fade">
                                      <p:cBhvr>
                                        <p:cTn id="26" dur="1000"/>
                                        <p:tgtEl>
                                          <p:spTgt spid="3"/>
                                        </p:tgtEl>
                                      </p:cBhvr>
                                    </p:animEffect>
                                    <p:anim calcmode="lin" valueType="num">
                                      <p:cBhvr>
                                        <p:cTn id="27" dur="1000" fill="hold"/>
                                        <p:tgtEl>
                                          <p:spTgt spid="3"/>
                                        </p:tgtEl>
                                        <p:attrNameLst>
                                          <p:attrName>ppt_x</p:attrName>
                                        </p:attrNameLst>
                                      </p:cBhvr>
                                      <p:tavLst>
                                        <p:tav tm="0">
                                          <p:val>
                                            <p:strVal val="#ppt_x"/>
                                          </p:val>
                                        </p:tav>
                                        <p:tav tm="100000">
                                          <p:val>
                                            <p:strVal val="#ppt_x"/>
                                          </p:val>
                                        </p:tav>
                                      </p:tavLst>
                                    </p:anim>
                                    <p:anim calcmode="lin" valueType="num">
                                      <p:cBhvr>
                                        <p:cTn id="28"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bldLvl="0" animBg="1"/>
      <p:bldP spid="32" grpId="0" bldLvl="0" animBg="1"/>
      <p:bldP spid="33" grpId="0" bldLvl="0" animBg="1"/>
      <p:bldP spid="34"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87"/>
          <p:cNvGrpSpPr/>
          <p:nvPr/>
        </p:nvGrpSpPr>
        <p:grpSpPr>
          <a:xfrm>
            <a:off x="791829" y="1323784"/>
            <a:ext cx="10153650" cy="3936965"/>
            <a:chOff x="946620" y="1670343"/>
            <a:chExt cx="10153650" cy="3936965"/>
          </a:xfrm>
        </p:grpSpPr>
        <p:grpSp>
          <p:nvGrpSpPr>
            <p:cNvPr id="4" name="Group 332"/>
            <p:cNvGrpSpPr>
              <a:grpSpLocks noChangeAspect="1"/>
            </p:cNvGrpSpPr>
            <p:nvPr/>
          </p:nvGrpSpPr>
          <p:grpSpPr>
            <a:xfrm>
              <a:off x="946620" y="1670343"/>
              <a:ext cx="540000" cy="540000"/>
              <a:chOff x="4421584" y="2527234"/>
              <a:chExt cx="288476" cy="288476"/>
            </a:xfrm>
          </p:grpSpPr>
          <p:sp>
            <p:nvSpPr>
              <p:cNvPr id="92" name="Oval 59"/>
              <p:cNvSpPr/>
              <p:nvPr/>
            </p:nvSpPr>
            <p:spPr>
              <a:xfrm>
                <a:off x="4421584" y="2527234"/>
                <a:ext cx="288476" cy="288476"/>
              </a:xfrm>
              <a:prstGeom prst="ellipse">
                <a:avLst/>
              </a:prstGeom>
              <a:gradFill flip="none" rotWithShape="1">
                <a:gsLst>
                  <a:gs pos="0">
                    <a:srgbClr val="F79646"/>
                  </a:gs>
                  <a:gs pos="100000">
                    <a:srgbClr val="F79646"/>
                  </a:gs>
                </a:gsLst>
                <a:lin ang="7200000" scaled="0"/>
                <a:tileRect/>
              </a:gradFill>
              <a:ln>
                <a:no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solidFill>
                    <a:prstClr val="white"/>
                  </a:solidFill>
                  <a:latin typeface="Agency FB" panose="020B0503020202020204" pitchFamily="34" charset="0"/>
                </a:endParaRPr>
              </a:p>
            </p:txBody>
          </p:sp>
          <p:sp>
            <p:nvSpPr>
              <p:cNvPr id="93" name="Freeform 26"/>
              <p:cNvSpPr/>
              <p:nvPr/>
            </p:nvSpPr>
            <p:spPr bwMode="auto">
              <a:xfrm>
                <a:off x="4513652" y="2612916"/>
                <a:ext cx="114518" cy="118766"/>
              </a:xfrm>
              <a:custGeom>
                <a:avLst/>
                <a:gdLst>
                  <a:gd name="T0" fmla="*/ 103 w 274"/>
                  <a:gd name="T1" fmla="*/ 284 h 284"/>
                  <a:gd name="T2" fmla="*/ 80 w 274"/>
                  <a:gd name="T3" fmla="*/ 273 h 284"/>
                  <a:gd name="T4" fmla="*/ 9 w 274"/>
                  <a:gd name="T5" fmla="*/ 178 h 284"/>
                  <a:gd name="T6" fmla="*/ 14 w 274"/>
                  <a:gd name="T7" fmla="*/ 139 h 284"/>
                  <a:gd name="T8" fmla="*/ 53 w 274"/>
                  <a:gd name="T9" fmla="*/ 145 h 284"/>
                  <a:gd name="T10" fmla="*/ 100 w 274"/>
                  <a:gd name="T11" fmla="*/ 207 h 284"/>
                  <a:gd name="T12" fmla="*/ 219 w 274"/>
                  <a:gd name="T13" fmla="*/ 17 h 284"/>
                  <a:gd name="T14" fmla="*/ 257 w 274"/>
                  <a:gd name="T15" fmla="*/ 8 h 284"/>
                  <a:gd name="T16" fmla="*/ 266 w 274"/>
                  <a:gd name="T17" fmla="*/ 47 h 284"/>
                  <a:gd name="T18" fmla="*/ 126 w 274"/>
                  <a:gd name="T19" fmla="*/ 271 h 284"/>
                  <a:gd name="T20" fmla="*/ 104 w 274"/>
                  <a:gd name="T21" fmla="*/ 284 h 284"/>
                  <a:gd name="T22" fmla="*/ 103 w 274"/>
                  <a:gd name="T23" fmla="*/ 284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chemeClr val="bg1"/>
              </a:solidFill>
              <a:ln>
                <a:noFill/>
              </a:ln>
            </p:spPr>
            <p:txBody>
              <a:bodyPr vert="horz" wrap="square" lIns="91440" tIns="45720" rIns="91440" bIns="45720" numCol="1" anchor="t" anchorCtr="0" compatLnSpc="1"/>
              <a:lstStyle/>
              <a:p>
                <a:endParaRPr lang="en-US" sz="1400" dirty="0">
                  <a:solidFill>
                    <a:prstClr val="black"/>
                  </a:solidFill>
                  <a:latin typeface="Agency FB" panose="020B0503020202020204" pitchFamily="34" charset="0"/>
                </a:endParaRPr>
              </a:p>
            </p:txBody>
          </p:sp>
        </p:grpSp>
        <p:sp>
          <p:nvSpPr>
            <p:cNvPr id="91" name="TextBox 90"/>
            <p:cNvSpPr txBox="1"/>
            <p:nvPr/>
          </p:nvSpPr>
          <p:spPr>
            <a:xfrm>
              <a:off x="1583525" y="1697648"/>
              <a:ext cx="9516745" cy="488950"/>
            </a:xfrm>
            <a:prstGeom prst="rect">
              <a:avLst/>
            </a:prstGeom>
            <a:noFill/>
          </p:spPr>
          <p:txBody>
            <a:bodyPr wrap="square" lIns="182843" tIns="91422" rIns="182843" bIns="91422" rtlCol="0">
              <a:spAutoFit/>
            </a:bodyPr>
            <a:lstStyle/>
            <a:p>
              <a:r>
                <a:rPr lang="zh-CN" altLang="en-US" sz="2000" b="1" dirty="0" smtClean="0">
                  <a:solidFill>
                    <a:srgbClr val="F79646"/>
                  </a:solidFill>
                  <a:latin typeface="微软雅黑" panose="020B0503020204020204" pitchFamily="34" charset="-122"/>
                  <a:ea typeface="微软雅黑" panose="020B0503020204020204" pitchFamily="34" charset="-122"/>
                  <a:cs typeface="Lato Regular"/>
                </a:rPr>
                <a:t>二、库存现金的审计</a:t>
              </a:r>
              <a:endParaRPr lang="zh-CN" altLang="en-US" sz="2000" b="1" dirty="0">
                <a:solidFill>
                  <a:srgbClr val="F79646"/>
                </a:solidFill>
                <a:latin typeface="微软雅黑" panose="020B0503020204020204" pitchFamily="34" charset="-122"/>
                <a:ea typeface="微软雅黑" panose="020B0503020204020204" pitchFamily="34" charset="-122"/>
                <a:cs typeface="Lato Regular"/>
              </a:endParaRPr>
            </a:p>
          </p:txBody>
        </p:sp>
        <p:sp>
          <p:nvSpPr>
            <p:cNvPr id="2" name="TextBox 89"/>
            <p:cNvSpPr txBox="1"/>
            <p:nvPr/>
          </p:nvSpPr>
          <p:spPr>
            <a:xfrm>
              <a:off x="1582890" y="2603793"/>
              <a:ext cx="9517380" cy="3003515"/>
            </a:xfrm>
            <a:prstGeom prst="rect">
              <a:avLst/>
            </a:prstGeom>
            <a:noFill/>
          </p:spPr>
          <p:txBody>
            <a:bodyPr wrap="square" rtlCol="0">
              <a:spAutoFit/>
            </a:bodyPr>
            <a:lstStyle/>
            <a:p>
              <a:pPr indent="406400" fontAlgn="auto">
                <a:lnSpc>
                  <a:spcPct val="150000"/>
                </a:lnSpc>
                <a:extLst>
                  <a:ext uri="{35155182-B16C-46BC-9424-99874614C6A1}">
                    <wpsdc:indentchars xmlns:wpsdc="http://www.wps.cn/officeDocument/2017/drawingmlCustomData" val="200" checksum="1740828767"/>
                  </a:ext>
                </a:extLst>
              </a:pPr>
              <a:r>
                <a:rPr lang="en-US" altLang="zh-CN" sz="1600" dirty="0" smtClean="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5. </a:t>
              </a:r>
              <a:r>
                <a:rPr lang="zh-CN" altLang="en-US" sz="1600" dirty="0" smtClean="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检查现金收支的正确截止。被审计单位资产负债表的货币资金项目中的库</a:t>
              </a:r>
              <a:endParaRPr lang="zh-CN" altLang="en-US" sz="1600" dirty="0" smtClean="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a:p>
              <a:pPr indent="406400" fontAlgn="auto">
                <a:lnSpc>
                  <a:spcPct val="150000"/>
                </a:lnSpc>
                <a:extLst>
                  <a:ext uri="{35155182-B16C-46BC-9424-99874614C6A1}">
                    <wpsdc:indentchars xmlns:wpsdc="http://www.wps.cn/officeDocument/2017/drawingmlCustomData" val="200" checksum="1740828767"/>
                  </a:ext>
                </a:extLst>
              </a:pPr>
              <a:r>
                <a:rPr lang="zh-CN" altLang="en-US" sz="1600" dirty="0" smtClean="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存现金数额，应以结账日实有数额为准。因此，注册会计师必须验证现金收支的</a:t>
              </a:r>
              <a:endParaRPr lang="zh-CN" altLang="en-US" sz="1600" dirty="0" smtClean="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a:p>
              <a:pPr indent="406400" fontAlgn="auto">
                <a:lnSpc>
                  <a:spcPct val="150000"/>
                </a:lnSpc>
                <a:extLst>
                  <a:ext uri="{35155182-B16C-46BC-9424-99874614C6A1}">
                    <wpsdc:indentchars xmlns:wpsdc="http://www.wps.cn/officeDocument/2017/drawingmlCustomData" val="200" checksum="1740828767"/>
                  </a:ext>
                </a:extLst>
              </a:pPr>
              <a:r>
                <a:rPr lang="zh-CN" altLang="en-US" sz="1600" dirty="0" smtClean="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截止日期。通常，注册会计师可考虑对结账日前后一段时期内现金收支凭证进行</a:t>
              </a:r>
              <a:endParaRPr lang="zh-CN" altLang="en-US" sz="1600" dirty="0" smtClean="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a:p>
              <a:pPr indent="406400" fontAlgn="auto">
                <a:lnSpc>
                  <a:spcPct val="150000"/>
                </a:lnSpc>
                <a:extLst>
                  <a:ext uri="{35155182-B16C-46BC-9424-99874614C6A1}">
                    <wpsdc:indentchars xmlns:wpsdc="http://www.wps.cn/officeDocument/2017/drawingmlCustomData" val="200" checksum="1740828767"/>
                  </a:ext>
                </a:extLst>
              </a:pPr>
              <a:r>
                <a:rPr lang="zh-CN" altLang="en-US" sz="1600" dirty="0" smtClean="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审计，以确定是否存在跨期事项，考虑是否应提出调整建议。</a:t>
              </a:r>
              <a:endParaRPr lang="zh-CN" altLang="en-US" sz="1600" dirty="0" smtClean="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a:p>
              <a:pPr indent="406400" fontAlgn="auto">
                <a:lnSpc>
                  <a:spcPct val="150000"/>
                </a:lnSpc>
                <a:extLst>
                  <a:ext uri="{35155182-B16C-46BC-9424-99874614C6A1}">
                    <wpsdc:indentchars xmlns:wpsdc="http://www.wps.cn/officeDocument/2017/drawingmlCustomData" val="200" checksum="1740828767"/>
                  </a:ext>
                </a:extLst>
              </a:pPr>
              <a:r>
                <a:rPr lang="en-US" altLang="zh-CN" sz="1600" dirty="0" smtClean="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6. </a:t>
              </a:r>
              <a:r>
                <a:rPr lang="zh-CN" altLang="en-US" sz="1600" dirty="0" smtClean="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检查库存现金是否在资产负债表上恰当披露。根据有关规定，库存现金在</a:t>
              </a:r>
              <a:endParaRPr lang="zh-CN" altLang="en-US" sz="1600" dirty="0" smtClean="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a:p>
              <a:pPr indent="406400" fontAlgn="auto">
                <a:lnSpc>
                  <a:spcPct val="150000"/>
                </a:lnSpc>
                <a:extLst>
                  <a:ext uri="{35155182-B16C-46BC-9424-99874614C6A1}">
                    <wpsdc:indentchars xmlns:wpsdc="http://www.wps.cn/officeDocument/2017/drawingmlCustomData" val="200" checksum="1740828767"/>
                  </a:ext>
                </a:extLst>
              </a:pPr>
              <a:r>
                <a:rPr lang="zh-CN" altLang="en-US" sz="1600" dirty="0" smtClean="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资产负债表的“货币资金”项目中反映，注册会计师应在实施上述审计程序后，</a:t>
              </a:r>
              <a:endParaRPr lang="zh-CN" altLang="en-US" sz="1600" dirty="0" smtClean="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a:p>
              <a:pPr indent="406400" fontAlgn="auto">
                <a:lnSpc>
                  <a:spcPct val="150000"/>
                </a:lnSpc>
                <a:extLst>
                  <a:ext uri="{35155182-B16C-46BC-9424-99874614C6A1}">
                    <wpsdc:indentchars xmlns:wpsdc="http://www.wps.cn/officeDocument/2017/drawingmlCustomData" val="200" checksum="1740828767"/>
                  </a:ext>
                </a:extLst>
              </a:pPr>
              <a:r>
                <a:rPr lang="zh-CN" altLang="en-US" sz="1600" dirty="0" smtClean="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确定库存现金账户的期末余额是否恰当，进而确定库存现金是否在资产负债表上</a:t>
              </a:r>
              <a:endParaRPr lang="zh-CN" altLang="en-US" sz="1600" dirty="0" smtClean="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a:p>
              <a:pPr indent="406400" fontAlgn="auto">
                <a:lnSpc>
                  <a:spcPct val="150000"/>
                </a:lnSpc>
                <a:extLst>
                  <a:ext uri="{35155182-B16C-46BC-9424-99874614C6A1}">
                    <wpsdc:indentchars xmlns:wpsdc="http://www.wps.cn/officeDocument/2017/drawingmlCustomData" val="200" checksum="1740828767"/>
                  </a:ext>
                </a:extLst>
              </a:pPr>
              <a:r>
                <a:rPr lang="zh-CN" altLang="en-US" sz="1600" dirty="0" smtClean="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恰当披露。</a:t>
              </a:r>
              <a:endParaRPr lang="zh-CN" altLang="en-US" sz="1600" dirty="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sp>
        <p:nvSpPr>
          <p:cNvPr id="31" name="矩形 30"/>
          <p:cNvSpPr/>
          <p:nvPr/>
        </p:nvSpPr>
        <p:spPr>
          <a:xfrm>
            <a:off x="539638" y="368862"/>
            <a:ext cx="252028" cy="252028"/>
          </a:xfrm>
          <a:prstGeom prst="rect">
            <a:avLst/>
          </a:prstGeom>
          <a:noFill/>
          <a:ln w="9525">
            <a:solidFill>
              <a:srgbClr val="F79646"/>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矩形 31"/>
          <p:cNvSpPr/>
          <p:nvPr/>
        </p:nvSpPr>
        <p:spPr>
          <a:xfrm>
            <a:off x="190550" y="116632"/>
            <a:ext cx="185641" cy="185641"/>
          </a:xfrm>
          <a:prstGeom prst="rect">
            <a:avLst/>
          </a:prstGeom>
          <a:noFill/>
          <a:ln w="9525">
            <a:solidFill>
              <a:schemeClr val="bg1">
                <a:lumMod val="85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矩形 32"/>
          <p:cNvSpPr/>
          <p:nvPr/>
        </p:nvSpPr>
        <p:spPr>
          <a:xfrm>
            <a:off x="317993" y="188640"/>
            <a:ext cx="360040" cy="360040"/>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Shape 54"/>
          <p:cNvSpPr txBox="1"/>
          <p:nvPr/>
        </p:nvSpPr>
        <p:spPr>
          <a:xfrm>
            <a:off x="791210" y="100965"/>
            <a:ext cx="3672027" cy="376555"/>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nSpc>
                <a:spcPct val="150000"/>
              </a:lnSpc>
            </a:pPr>
            <a:r>
              <a:rPr lang="zh-CN" altLang="en-GB" sz="2000" dirty="0">
                <a:solidFill>
                  <a:srgbClr val="F79646"/>
                </a:solidFill>
                <a:latin typeface="微软雅黑" panose="020B0503020204020204" pitchFamily="34" charset="-122"/>
                <a:ea typeface="微软雅黑" panose="020B0503020204020204" pitchFamily="34" charset="-122"/>
                <a:cs typeface="+mn-ea"/>
                <a:sym typeface="+mn-lt"/>
              </a:rPr>
              <a:t>任务</a:t>
            </a:r>
            <a:r>
              <a:rPr lang="zh-CN" altLang="en-GB" sz="2000" dirty="0" smtClean="0">
                <a:solidFill>
                  <a:srgbClr val="F79646"/>
                </a:solidFill>
                <a:latin typeface="微软雅黑" panose="020B0503020204020204" pitchFamily="34" charset="-122"/>
                <a:ea typeface="微软雅黑" panose="020B0503020204020204" pitchFamily="34" charset="-122"/>
                <a:cs typeface="+mn-ea"/>
                <a:sym typeface="+mn-lt"/>
              </a:rPr>
              <a:t>二   </a:t>
            </a:r>
            <a:r>
              <a:rPr lang="zh-CN" altLang="en-US" sz="2000" dirty="0" smtClean="0">
                <a:solidFill>
                  <a:srgbClr val="F79646"/>
                </a:solidFill>
                <a:latin typeface="微软雅黑" panose="020B0503020204020204" pitchFamily="34" charset="-122"/>
                <a:ea typeface="微软雅黑" panose="020B0503020204020204" pitchFamily="34" charset="-122"/>
                <a:cs typeface="+mn-ea"/>
                <a:sym typeface="+mn-lt"/>
              </a:rPr>
              <a:t>货币资金的审计</a:t>
            </a:r>
            <a:endParaRPr lang="zh-CN" altLang="en-GB" sz="2000" dirty="0">
              <a:solidFill>
                <a:srgbClr val="F79646"/>
              </a:solidFill>
              <a:latin typeface="微软雅黑" panose="020B0503020204020204" pitchFamily="34" charset="-122"/>
              <a:ea typeface="微软雅黑" panose="020B0503020204020204" pitchFamily="34" charset="-122"/>
              <a:cs typeface="+mn-ea"/>
              <a:sym typeface="+mn-lt"/>
            </a:endParaRPr>
          </a:p>
        </p:txBody>
      </p:sp>
      <p:sp>
        <p:nvSpPr>
          <p:cNvPr id="35" name="矩形 34"/>
          <p:cNvSpPr/>
          <p:nvPr/>
        </p:nvSpPr>
        <p:spPr>
          <a:xfrm>
            <a:off x="4462780" y="188595"/>
            <a:ext cx="7727315" cy="360045"/>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p:cTn id="7" dur="500" fill="hold"/>
                                        <p:tgtEl>
                                          <p:spTgt spid="31"/>
                                        </p:tgtEl>
                                        <p:attrNameLst>
                                          <p:attrName>ppt_w</p:attrName>
                                        </p:attrNameLst>
                                      </p:cBhvr>
                                      <p:tavLst>
                                        <p:tav tm="0">
                                          <p:val>
                                            <p:fltVal val="0"/>
                                          </p:val>
                                        </p:tav>
                                        <p:tav tm="100000">
                                          <p:val>
                                            <p:strVal val="#ppt_w"/>
                                          </p:val>
                                        </p:tav>
                                      </p:tavLst>
                                    </p:anim>
                                    <p:anim calcmode="lin" valueType="num">
                                      <p:cBhvr>
                                        <p:cTn id="8" dur="500" fill="hold"/>
                                        <p:tgtEl>
                                          <p:spTgt spid="31"/>
                                        </p:tgtEl>
                                        <p:attrNameLst>
                                          <p:attrName>ppt_h</p:attrName>
                                        </p:attrNameLst>
                                      </p:cBhvr>
                                      <p:tavLst>
                                        <p:tav tm="0">
                                          <p:val>
                                            <p:fltVal val="0"/>
                                          </p:val>
                                        </p:tav>
                                        <p:tav tm="100000">
                                          <p:val>
                                            <p:strVal val="#ppt_h"/>
                                          </p:val>
                                        </p:tav>
                                      </p:tavLst>
                                    </p:anim>
                                    <p:animEffect transition="in" filter="fade">
                                      <p:cBhvr>
                                        <p:cTn id="9" dur="500"/>
                                        <p:tgtEl>
                                          <p:spTgt spid="31"/>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32"/>
                                        </p:tgtEl>
                                        <p:attrNameLst>
                                          <p:attrName>style.visibility</p:attrName>
                                        </p:attrNameLst>
                                      </p:cBhvr>
                                      <p:to>
                                        <p:strVal val="visible"/>
                                      </p:to>
                                    </p:set>
                                    <p:anim calcmode="lin" valueType="num">
                                      <p:cBhvr>
                                        <p:cTn id="12" dur="500" fill="hold"/>
                                        <p:tgtEl>
                                          <p:spTgt spid="32"/>
                                        </p:tgtEl>
                                        <p:attrNameLst>
                                          <p:attrName>ppt_w</p:attrName>
                                        </p:attrNameLst>
                                      </p:cBhvr>
                                      <p:tavLst>
                                        <p:tav tm="0">
                                          <p:val>
                                            <p:fltVal val="0"/>
                                          </p:val>
                                        </p:tav>
                                        <p:tav tm="100000">
                                          <p:val>
                                            <p:strVal val="#ppt_w"/>
                                          </p:val>
                                        </p:tav>
                                      </p:tavLst>
                                    </p:anim>
                                    <p:anim calcmode="lin" valueType="num">
                                      <p:cBhvr>
                                        <p:cTn id="13" dur="500" fill="hold"/>
                                        <p:tgtEl>
                                          <p:spTgt spid="32"/>
                                        </p:tgtEl>
                                        <p:attrNameLst>
                                          <p:attrName>ppt_h</p:attrName>
                                        </p:attrNameLst>
                                      </p:cBhvr>
                                      <p:tavLst>
                                        <p:tav tm="0">
                                          <p:val>
                                            <p:fltVal val="0"/>
                                          </p:val>
                                        </p:tav>
                                        <p:tav tm="100000">
                                          <p:val>
                                            <p:strVal val="#ppt_h"/>
                                          </p:val>
                                        </p:tav>
                                      </p:tavLst>
                                    </p:anim>
                                    <p:animEffect transition="in" filter="fade">
                                      <p:cBhvr>
                                        <p:cTn id="14" dur="500"/>
                                        <p:tgtEl>
                                          <p:spTgt spid="32"/>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33"/>
                                        </p:tgtEl>
                                        <p:attrNameLst>
                                          <p:attrName>style.visibility</p:attrName>
                                        </p:attrNameLst>
                                      </p:cBhvr>
                                      <p:to>
                                        <p:strVal val="visible"/>
                                      </p:to>
                                    </p:set>
                                    <p:anim calcmode="lin" valueType="num">
                                      <p:cBhvr>
                                        <p:cTn id="17" dur="500" fill="hold"/>
                                        <p:tgtEl>
                                          <p:spTgt spid="33"/>
                                        </p:tgtEl>
                                        <p:attrNameLst>
                                          <p:attrName>ppt_w</p:attrName>
                                        </p:attrNameLst>
                                      </p:cBhvr>
                                      <p:tavLst>
                                        <p:tav tm="0">
                                          <p:val>
                                            <p:fltVal val="0"/>
                                          </p:val>
                                        </p:tav>
                                        <p:tav tm="100000">
                                          <p:val>
                                            <p:strVal val="#ppt_w"/>
                                          </p:val>
                                        </p:tav>
                                      </p:tavLst>
                                    </p:anim>
                                    <p:anim calcmode="lin" valueType="num">
                                      <p:cBhvr>
                                        <p:cTn id="18" dur="500" fill="hold"/>
                                        <p:tgtEl>
                                          <p:spTgt spid="33"/>
                                        </p:tgtEl>
                                        <p:attrNameLst>
                                          <p:attrName>ppt_h</p:attrName>
                                        </p:attrNameLst>
                                      </p:cBhvr>
                                      <p:tavLst>
                                        <p:tav tm="0">
                                          <p:val>
                                            <p:fltVal val="0"/>
                                          </p:val>
                                        </p:tav>
                                        <p:tav tm="100000">
                                          <p:val>
                                            <p:strVal val="#ppt_h"/>
                                          </p:val>
                                        </p:tav>
                                      </p:tavLst>
                                    </p:anim>
                                    <p:animEffect transition="in" filter="fade">
                                      <p:cBhvr>
                                        <p:cTn id="19" dur="500"/>
                                        <p:tgtEl>
                                          <p:spTgt spid="33"/>
                                        </p:tgtEl>
                                      </p:cBhvr>
                                    </p:animEffect>
                                  </p:childTnLst>
                                </p:cTn>
                              </p:par>
                            </p:childTnLst>
                          </p:cTn>
                        </p:par>
                        <p:par>
                          <p:cTn id="20" fill="hold">
                            <p:stCondLst>
                              <p:cond delay="500"/>
                            </p:stCondLst>
                            <p:childTnLst>
                              <p:par>
                                <p:cTn id="21" presetID="10" presetClass="entr" presetSubtype="0" fill="hold" grpId="0" nodeType="afterEffect">
                                  <p:stCondLst>
                                    <p:cond delay="0"/>
                                  </p:stCondLst>
                                  <p:childTnLst>
                                    <p:set>
                                      <p:cBhvr>
                                        <p:cTn id="22" dur="1" fill="hold">
                                          <p:stCondLst>
                                            <p:cond delay="0"/>
                                          </p:stCondLst>
                                        </p:cTn>
                                        <p:tgtEl>
                                          <p:spTgt spid="34"/>
                                        </p:tgtEl>
                                        <p:attrNameLst>
                                          <p:attrName>style.visibility</p:attrName>
                                        </p:attrNameLst>
                                      </p:cBhvr>
                                      <p:to>
                                        <p:strVal val="visible"/>
                                      </p:to>
                                    </p:set>
                                    <p:animEffect transition="in" filter="fade">
                                      <p:cBhvr>
                                        <p:cTn id="23" dur="500"/>
                                        <p:tgtEl>
                                          <p:spTgt spid="34"/>
                                        </p:tgtEl>
                                      </p:cBhvr>
                                    </p:animEffect>
                                  </p:childTnLst>
                                </p:cTn>
                              </p:par>
                              <p:par>
                                <p:cTn id="24" presetID="42" presetClass="entr" presetSubtype="0" fill="hold" nodeType="withEffect">
                                  <p:stCondLst>
                                    <p:cond delay="500"/>
                                  </p:stCondLst>
                                  <p:childTnLst>
                                    <p:set>
                                      <p:cBhvr>
                                        <p:cTn id="25" dur="1" fill="hold">
                                          <p:stCondLst>
                                            <p:cond delay="0"/>
                                          </p:stCondLst>
                                        </p:cTn>
                                        <p:tgtEl>
                                          <p:spTgt spid="3"/>
                                        </p:tgtEl>
                                        <p:attrNameLst>
                                          <p:attrName>style.visibility</p:attrName>
                                        </p:attrNameLst>
                                      </p:cBhvr>
                                      <p:to>
                                        <p:strVal val="visible"/>
                                      </p:to>
                                    </p:set>
                                    <p:animEffect transition="in" filter="fade">
                                      <p:cBhvr>
                                        <p:cTn id="26" dur="1000"/>
                                        <p:tgtEl>
                                          <p:spTgt spid="3"/>
                                        </p:tgtEl>
                                      </p:cBhvr>
                                    </p:animEffect>
                                    <p:anim calcmode="lin" valueType="num">
                                      <p:cBhvr>
                                        <p:cTn id="27" dur="1000" fill="hold"/>
                                        <p:tgtEl>
                                          <p:spTgt spid="3"/>
                                        </p:tgtEl>
                                        <p:attrNameLst>
                                          <p:attrName>ppt_x</p:attrName>
                                        </p:attrNameLst>
                                      </p:cBhvr>
                                      <p:tavLst>
                                        <p:tav tm="0">
                                          <p:val>
                                            <p:strVal val="#ppt_x"/>
                                          </p:val>
                                        </p:tav>
                                        <p:tav tm="100000">
                                          <p:val>
                                            <p:strVal val="#ppt_x"/>
                                          </p:val>
                                        </p:tav>
                                      </p:tavLst>
                                    </p:anim>
                                    <p:anim calcmode="lin" valueType="num">
                                      <p:cBhvr>
                                        <p:cTn id="28"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bldLvl="0" animBg="1"/>
      <p:bldP spid="32" grpId="0" bldLvl="0" animBg="1"/>
      <p:bldP spid="33" grpId="0" bldLvl="0" animBg="1"/>
      <p:bldP spid="34"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87"/>
          <p:cNvGrpSpPr/>
          <p:nvPr/>
        </p:nvGrpSpPr>
        <p:grpSpPr>
          <a:xfrm>
            <a:off x="791829" y="1323784"/>
            <a:ext cx="10153650" cy="4306296"/>
            <a:chOff x="946620" y="1670343"/>
            <a:chExt cx="10153650" cy="4306296"/>
          </a:xfrm>
        </p:grpSpPr>
        <p:grpSp>
          <p:nvGrpSpPr>
            <p:cNvPr id="4" name="Group 332"/>
            <p:cNvGrpSpPr>
              <a:grpSpLocks noChangeAspect="1"/>
            </p:cNvGrpSpPr>
            <p:nvPr/>
          </p:nvGrpSpPr>
          <p:grpSpPr>
            <a:xfrm>
              <a:off x="946620" y="1670343"/>
              <a:ext cx="540000" cy="540000"/>
              <a:chOff x="4421584" y="2527234"/>
              <a:chExt cx="288476" cy="288476"/>
            </a:xfrm>
          </p:grpSpPr>
          <p:sp>
            <p:nvSpPr>
              <p:cNvPr id="92" name="Oval 59"/>
              <p:cNvSpPr/>
              <p:nvPr/>
            </p:nvSpPr>
            <p:spPr>
              <a:xfrm>
                <a:off x="4421584" y="2527234"/>
                <a:ext cx="288476" cy="288476"/>
              </a:xfrm>
              <a:prstGeom prst="ellipse">
                <a:avLst/>
              </a:prstGeom>
              <a:gradFill flip="none" rotWithShape="1">
                <a:gsLst>
                  <a:gs pos="0">
                    <a:srgbClr val="F79646"/>
                  </a:gs>
                  <a:gs pos="100000">
                    <a:srgbClr val="F79646"/>
                  </a:gs>
                </a:gsLst>
                <a:lin ang="7200000" scaled="0"/>
                <a:tileRect/>
              </a:gradFill>
              <a:ln>
                <a:no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solidFill>
                    <a:prstClr val="white"/>
                  </a:solidFill>
                  <a:latin typeface="Agency FB" panose="020B0503020202020204" pitchFamily="34" charset="0"/>
                </a:endParaRPr>
              </a:p>
            </p:txBody>
          </p:sp>
          <p:sp>
            <p:nvSpPr>
              <p:cNvPr id="93" name="Freeform 26"/>
              <p:cNvSpPr/>
              <p:nvPr/>
            </p:nvSpPr>
            <p:spPr bwMode="auto">
              <a:xfrm>
                <a:off x="4513652" y="2612916"/>
                <a:ext cx="114518" cy="118766"/>
              </a:xfrm>
              <a:custGeom>
                <a:avLst/>
                <a:gdLst>
                  <a:gd name="T0" fmla="*/ 103 w 274"/>
                  <a:gd name="T1" fmla="*/ 284 h 284"/>
                  <a:gd name="T2" fmla="*/ 80 w 274"/>
                  <a:gd name="T3" fmla="*/ 273 h 284"/>
                  <a:gd name="T4" fmla="*/ 9 w 274"/>
                  <a:gd name="T5" fmla="*/ 178 h 284"/>
                  <a:gd name="T6" fmla="*/ 14 w 274"/>
                  <a:gd name="T7" fmla="*/ 139 h 284"/>
                  <a:gd name="T8" fmla="*/ 53 w 274"/>
                  <a:gd name="T9" fmla="*/ 145 h 284"/>
                  <a:gd name="T10" fmla="*/ 100 w 274"/>
                  <a:gd name="T11" fmla="*/ 207 h 284"/>
                  <a:gd name="T12" fmla="*/ 219 w 274"/>
                  <a:gd name="T13" fmla="*/ 17 h 284"/>
                  <a:gd name="T14" fmla="*/ 257 w 274"/>
                  <a:gd name="T15" fmla="*/ 8 h 284"/>
                  <a:gd name="T16" fmla="*/ 266 w 274"/>
                  <a:gd name="T17" fmla="*/ 47 h 284"/>
                  <a:gd name="T18" fmla="*/ 126 w 274"/>
                  <a:gd name="T19" fmla="*/ 271 h 284"/>
                  <a:gd name="T20" fmla="*/ 104 w 274"/>
                  <a:gd name="T21" fmla="*/ 284 h 284"/>
                  <a:gd name="T22" fmla="*/ 103 w 274"/>
                  <a:gd name="T23" fmla="*/ 284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chemeClr val="bg1"/>
              </a:solidFill>
              <a:ln>
                <a:noFill/>
              </a:ln>
            </p:spPr>
            <p:txBody>
              <a:bodyPr vert="horz" wrap="square" lIns="91440" tIns="45720" rIns="91440" bIns="45720" numCol="1" anchor="t" anchorCtr="0" compatLnSpc="1"/>
              <a:lstStyle/>
              <a:p>
                <a:endParaRPr lang="en-US" sz="1400" dirty="0">
                  <a:solidFill>
                    <a:prstClr val="black"/>
                  </a:solidFill>
                  <a:latin typeface="Agency FB" panose="020B0503020202020204" pitchFamily="34" charset="0"/>
                </a:endParaRPr>
              </a:p>
            </p:txBody>
          </p:sp>
        </p:grpSp>
        <p:sp>
          <p:nvSpPr>
            <p:cNvPr id="91" name="TextBox 90"/>
            <p:cNvSpPr txBox="1"/>
            <p:nvPr/>
          </p:nvSpPr>
          <p:spPr>
            <a:xfrm>
              <a:off x="1583525" y="1697648"/>
              <a:ext cx="9516745" cy="488950"/>
            </a:xfrm>
            <a:prstGeom prst="rect">
              <a:avLst/>
            </a:prstGeom>
            <a:noFill/>
          </p:spPr>
          <p:txBody>
            <a:bodyPr wrap="square" lIns="182843" tIns="91422" rIns="182843" bIns="91422" rtlCol="0">
              <a:spAutoFit/>
            </a:bodyPr>
            <a:lstStyle/>
            <a:p>
              <a:r>
                <a:rPr lang="zh-CN" altLang="en-US" sz="2000" b="1" dirty="0" smtClean="0">
                  <a:solidFill>
                    <a:srgbClr val="F79646"/>
                  </a:solidFill>
                  <a:latin typeface="微软雅黑" panose="020B0503020204020204" pitchFamily="34" charset="-122"/>
                  <a:ea typeface="微软雅黑" panose="020B0503020204020204" pitchFamily="34" charset="-122"/>
                  <a:cs typeface="Lato Regular"/>
                </a:rPr>
                <a:t>二、银行存款的审计</a:t>
              </a:r>
              <a:endParaRPr lang="zh-CN" altLang="en-US" sz="2000" b="1" dirty="0">
                <a:solidFill>
                  <a:srgbClr val="F79646"/>
                </a:solidFill>
                <a:latin typeface="微软雅黑" panose="020B0503020204020204" pitchFamily="34" charset="-122"/>
                <a:ea typeface="微软雅黑" panose="020B0503020204020204" pitchFamily="34" charset="-122"/>
                <a:cs typeface="Lato Regular"/>
              </a:endParaRPr>
            </a:p>
          </p:txBody>
        </p:sp>
        <p:sp>
          <p:nvSpPr>
            <p:cNvPr id="2" name="TextBox 89"/>
            <p:cNvSpPr txBox="1"/>
            <p:nvPr/>
          </p:nvSpPr>
          <p:spPr>
            <a:xfrm>
              <a:off x="1582890" y="2603793"/>
              <a:ext cx="9517380" cy="3372846"/>
            </a:xfrm>
            <a:prstGeom prst="rect">
              <a:avLst/>
            </a:prstGeom>
            <a:noFill/>
          </p:spPr>
          <p:txBody>
            <a:bodyPr wrap="square" rtlCol="0">
              <a:spAutoFit/>
            </a:bodyPr>
            <a:lstStyle/>
            <a:p>
              <a:pPr indent="406400" fontAlgn="auto">
                <a:lnSpc>
                  <a:spcPct val="150000"/>
                </a:lnSpc>
                <a:extLst>
                  <a:ext uri="{35155182-B16C-46BC-9424-99874614C6A1}">
                    <wpsdc:indentchars xmlns:wpsdc="http://www.wps.cn/officeDocument/2017/drawingmlCustomData" val="200" checksum="1740828767"/>
                  </a:ext>
                </a:extLst>
              </a:pPr>
              <a:r>
                <a:rPr lang="zh-CN" altLang="en-US" sz="1600" dirty="0" smtClean="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（一）银行存款的审计目标</a:t>
              </a:r>
              <a:endParaRPr lang="zh-CN" altLang="en-US" sz="1600" dirty="0" smtClean="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a:p>
              <a:pPr indent="406400" fontAlgn="auto">
                <a:lnSpc>
                  <a:spcPct val="150000"/>
                </a:lnSpc>
                <a:extLst>
                  <a:ext uri="{35155182-B16C-46BC-9424-99874614C6A1}">
                    <wpsdc:indentchars xmlns:wpsdc="http://www.wps.cn/officeDocument/2017/drawingmlCustomData" val="200" checksum="1740828767"/>
                  </a:ext>
                </a:extLst>
              </a:pPr>
              <a:r>
                <a:rPr lang="en-US" altLang="zh-CN" sz="1600" dirty="0" smtClean="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1. </a:t>
              </a:r>
              <a:r>
                <a:rPr lang="zh-CN" altLang="en-US" sz="1600" dirty="0" smtClean="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确定被审计单位资产负债表的货币资金项目中的银行存款在资产负债表日</a:t>
              </a:r>
              <a:endParaRPr lang="zh-CN" altLang="en-US" sz="1600" dirty="0" smtClean="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a:p>
              <a:pPr indent="406400" fontAlgn="auto">
                <a:lnSpc>
                  <a:spcPct val="150000"/>
                </a:lnSpc>
                <a:extLst>
                  <a:ext uri="{35155182-B16C-46BC-9424-99874614C6A1}">
                    <wpsdc:indentchars xmlns:wpsdc="http://www.wps.cn/officeDocument/2017/drawingmlCustomData" val="200" checksum="1740828767"/>
                  </a:ext>
                </a:extLst>
              </a:pPr>
              <a:r>
                <a:rPr lang="zh-CN" altLang="en-US" sz="1600" dirty="0" smtClean="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是否确实存在。</a:t>
              </a:r>
              <a:endParaRPr lang="zh-CN" altLang="en-US" sz="1600" dirty="0" smtClean="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a:p>
              <a:pPr indent="406400" fontAlgn="auto">
                <a:lnSpc>
                  <a:spcPct val="150000"/>
                </a:lnSpc>
                <a:extLst>
                  <a:ext uri="{35155182-B16C-46BC-9424-99874614C6A1}">
                    <wpsdc:indentchars xmlns:wpsdc="http://www.wps.cn/officeDocument/2017/drawingmlCustomData" val="200" checksum="1740828767"/>
                  </a:ext>
                </a:extLst>
              </a:pPr>
              <a:r>
                <a:rPr lang="en-US" altLang="zh-CN" sz="1600" dirty="0" smtClean="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2. </a:t>
              </a:r>
              <a:r>
                <a:rPr lang="zh-CN" altLang="en-US" sz="1600" dirty="0" smtClean="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确定被审计单位所有应当记录的银行存款收支业务是否均已记录完毕，有</a:t>
              </a:r>
              <a:endParaRPr lang="zh-CN" altLang="en-US" sz="1600" dirty="0" smtClean="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a:p>
              <a:pPr indent="406400" fontAlgn="auto">
                <a:lnSpc>
                  <a:spcPct val="150000"/>
                </a:lnSpc>
                <a:extLst>
                  <a:ext uri="{35155182-B16C-46BC-9424-99874614C6A1}">
                    <wpsdc:indentchars xmlns:wpsdc="http://www.wps.cn/officeDocument/2017/drawingmlCustomData" val="200" checksum="1740828767"/>
                  </a:ext>
                </a:extLst>
              </a:pPr>
              <a:r>
                <a:rPr lang="zh-CN" altLang="en-US" sz="1600" dirty="0" smtClean="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无遗漏。</a:t>
              </a:r>
              <a:endParaRPr lang="zh-CN" altLang="en-US" sz="1600" dirty="0" smtClean="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a:p>
              <a:pPr indent="406400" fontAlgn="auto">
                <a:lnSpc>
                  <a:spcPct val="150000"/>
                </a:lnSpc>
                <a:extLst>
                  <a:ext uri="{35155182-B16C-46BC-9424-99874614C6A1}">
                    <wpsdc:indentchars xmlns:wpsdc="http://www.wps.cn/officeDocument/2017/drawingmlCustomData" val="200" checksum="1740828767"/>
                  </a:ext>
                </a:extLst>
              </a:pPr>
              <a:r>
                <a:rPr lang="en-US" altLang="zh-CN" sz="1600" dirty="0" smtClean="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3. </a:t>
              </a:r>
              <a:r>
                <a:rPr lang="zh-CN" altLang="en-US" sz="1600" dirty="0" smtClean="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确定记录的银行存款是否为被审计单位所拥有或控制。</a:t>
              </a:r>
              <a:endParaRPr lang="zh-CN" altLang="en-US" sz="1600" dirty="0" smtClean="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a:p>
              <a:pPr indent="406400" fontAlgn="auto">
                <a:lnSpc>
                  <a:spcPct val="150000"/>
                </a:lnSpc>
                <a:extLst>
                  <a:ext uri="{35155182-B16C-46BC-9424-99874614C6A1}">
                    <wpsdc:indentchars xmlns:wpsdc="http://www.wps.cn/officeDocument/2017/drawingmlCustomData" val="200" checksum="1740828767"/>
                  </a:ext>
                </a:extLst>
              </a:pPr>
              <a:r>
                <a:rPr lang="en-US" altLang="zh-CN" sz="1600" dirty="0" smtClean="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4. </a:t>
              </a:r>
              <a:r>
                <a:rPr lang="zh-CN" altLang="en-US" sz="1600" dirty="0" smtClean="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确定银行存款以恰当的金额包括在财务报表的货币资金项目中，与之相关</a:t>
              </a:r>
              <a:endParaRPr lang="zh-CN" altLang="en-US" sz="1600" dirty="0" smtClean="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a:p>
              <a:pPr indent="406400" fontAlgn="auto">
                <a:lnSpc>
                  <a:spcPct val="150000"/>
                </a:lnSpc>
                <a:extLst>
                  <a:ext uri="{35155182-B16C-46BC-9424-99874614C6A1}">
                    <wpsdc:indentchars xmlns:wpsdc="http://www.wps.cn/officeDocument/2017/drawingmlCustomData" val="200" checksum="1740828767"/>
                  </a:ext>
                </a:extLst>
              </a:pPr>
              <a:r>
                <a:rPr lang="zh-CN" altLang="en-US" sz="1600" dirty="0" smtClean="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的计价调整已恰当记录。</a:t>
              </a:r>
              <a:endParaRPr lang="zh-CN" altLang="en-US" sz="1600" dirty="0" smtClean="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a:p>
              <a:pPr indent="406400" fontAlgn="auto">
                <a:lnSpc>
                  <a:spcPct val="150000"/>
                </a:lnSpc>
                <a:extLst>
                  <a:ext uri="{35155182-B16C-46BC-9424-99874614C6A1}">
                    <wpsdc:indentchars xmlns:wpsdc="http://www.wps.cn/officeDocument/2017/drawingmlCustomData" val="200" checksum="1740828767"/>
                  </a:ext>
                </a:extLst>
              </a:pPr>
              <a:r>
                <a:rPr lang="en-US" altLang="zh-CN" sz="1600" dirty="0" smtClean="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5. </a:t>
              </a:r>
              <a:r>
                <a:rPr lang="zh-CN" altLang="en-US" sz="1600" dirty="0" smtClean="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确定银行存款是否已按照企业会计准则的规定在财务报表中做出恰当的列报。</a:t>
              </a:r>
              <a:endParaRPr lang="zh-CN" altLang="en-US" sz="1600" dirty="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sp>
        <p:nvSpPr>
          <p:cNvPr id="31" name="矩形 30"/>
          <p:cNvSpPr/>
          <p:nvPr/>
        </p:nvSpPr>
        <p:spPr>
          <a:xfrm>
            <a:off x="539638" y="368862"/>
            <a:ext cx="252028" cy="252028"/>
          </a:xfrm>
          <a:prstGeom prst="rect">
            <a:avLst/>
          </a:prstGeom>
          <a:noFill/>
          <a:ln w="9525">
            <a:solidFill>
              <a:srgbClr val="F79646"/>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矩形 31"/>
          <p:cNvSpPr/>
          <p:nvPr/>
        </p:nvSpPr>
        <p:spPr>
          <a:xfrm>
            <a:off x="190550" y="116632"/>
            <a:ext cx="185641" cy="185641"/>
          </a:xfrm>
          <a:prstGeom prst="rect">
            <a:avLst/>
          </a:prstGeom>
          <a:noFill/>
          <a:ln w="9525">
            <a:solidFill>
              <a:schemeClr val="bg1">
                <a:lumMod val="85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矩形 32"/>
          <p:cNvSpPr/>
          <p:nvPr/>
        </p:nvSpPr>
        <p:spPr>
          <a:xfrm>
            <a:off x="317993" y="188640"/>
            <a:ext cx="360040" cy="360040"/>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Shape 54"/>
          <p:cNvSpPr txBox="1"/>
          <p:nvPr/>
        </p:nvSpPr>
        <p:spPr>
          <a:xfrm>
            <a:off x="791210" y="100965"/>
            <a:ext cx="3672027" cy="376555"/>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nSpc>
                <a:spcPct val="150000"/>
              </a:lnSpc>
            </a:pPr>
            <a:r>
              <a:rPr lang="zh-CN" altLang="en-GB" sz="2000" dirty="0">
                <a:solidFill>
                  <a:srgbClr val="F79646"/>
                </a:solidFill>
                <a:latin typeface="微软雅黑" panose="020B0503020204020204" pitchFamily="34" charset="-122"/>
                <a:ea typeface="微软雅黑" panose="020B0503020204020204" pitchFamily="34" charset="-122"/>
                <a:cs typeface="+mn-ea"/>
                <a:sym typeface="+mn-lt"/>
              </a:rPr>
              <a:t>任务</a:t>
            </a:r>
            <a:r>
              <a:rPr lang="zh-CN" altLang="en-GB" sz="2000" dirty="0" smtClean="0">
                <a:solidFill>
                  <a:srgbClr val="F79646"/>
                </a:solidFill>
                <a:latin typeface="微软雅黑" panose="020B0503020204020204" pitchFamily="34" charset="-122"/>
                <a:ea typeface="微软雅黑" panose="020B0503020204020204" pitchFamily="34" charset="-122"/>
                <a:cs typeface="+mn-ea"/>
                <a:sym typeface="+mn-lt"/>
              </a:rPr>
              <a:t>二   </a:t>
            </a:r>
            <a:r>
              <a:rPr lang="zh-CN" altLang="en-US" sz="2000" dirty="0" smtClean="0">
                <a:solidFill>
                  <a:srgbClr val="F79646"/>
                </a:solidFill>
                <a:latin typeface="微软雅黑" panose="020B0503020204020204" pitchFamily="34" charset="-122"/>
                <a:ea typeface="微软雅黑" panose="020B0503020204020204" pitchFamily="34" charset="-122"/>
                <a:cs typeface="+mn-ea"/>
                <a:sym typeface="+mn-lt"/>
              </a:rPr>
              <a:t>货币资金的审计</a:t>
            </a:r>
            <a:endParaRPr lang="zh-CN" altLang="en-GB" sz="2000" dirty="0">
              <a:solidFill>
                <a:srgbClr val="F79646"/>
              </a:solidFill>
              <a:latin typeface="微软雅黑" panose="020B0503020204020204" pitchFamily="34" charset="-122"/>
              <a:ea typeface="微软雅黑" panose="020B0503020204020204" pitchFamily="34" charset="-122"/>
              <a:cs typeface="+mn-ea"/>
              <a:sym typeface="+mn-lt"/>
            </a:endParaRPr>
          </a:p>
        </p:txBody>
      </p:sp>
      <p:sp>
        <p:nvSpPr>
          <p:cNvPr id="35" name="矩形 34"/>
          <p:cNvSpPr/>
          <p:nvPr/>
        </p:nvSpPr>
        <p:spPr>
          <a:xfrm>
            <a:off x="4462780" y="188595"/>
            <a:ext cx="7727315" cy="360045"/>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p:cTn id="7" dur="500" fill="hold"/>
                                        <p:tgtEl>
                                          <p:spTgt spid="31"/>
                                        </p:tgtEl>
                                        <p:attrNameLst>
                                          <p:attrName>ppt_w</p:attrName>
                                        </p:attrNameLst>
                                      </p:cBhvr>
                                      <p:tavLst>
                                        <p:tav tm="0">
                                          <p:val>
                                            <p:fltVal val="0"/>
                                          </p:val>
                                        </p:tav>
                                        <p:tav tm="100000">
                                          <p:val>
                                            <p:strVal val="#ppt_w"/>
                                          </p:val>
                                        </p:tav>
                                      </p:tavLst>
                                    </p:anim>
                                    <p:anim calcmode="lin" valueType="num">
                                      <p:cBhvr>
                                        <p:cTn id="8" dur="500" fill="hold"/>
                                        <p:tgtEl>
                                          <p:spTgt spid="31"/>
                                        </p:tgtEl>
                                        <p:attrNameLst>
                                          <p:attrName>ppt_h</p:attrName>
                                        </p:attrNameLst>
                                      </p:cBhvr>
                                      <p:tavLst>
                                        <p:tav tm="0">
                                          <p:val>
                                            <p:fltVal val="0"/>
                                          </p:val>
                                        </p:tav>
                                        <p:tav tm="100000">
                                          <p:val>
                                            <p:strVal val="#ppt_h"/>
                                          </p:val>
                                        </p:tav>
                                      </p:tavLst>
                                    </p:anim>
                                    <p:animEffect transition="in" filter="fade">
                                      <p:cBhvr>
                                        <p:cTn id="9" dur="500"/>
                                        <p:tgtEl>
                                          <p:spTgt spid="31"/>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32"/>
                                        </p:tgtEl>
                                        <p:attrNameLst>
                                          <p:attrName>style.visibility</p:attrName>
                                        </p:attrNameLst>
                                      </p:cBhvr>
                                      <p:to>
                                        <p:strVal val="visible"/>
                                      </p:to>
                                    </p:set>
                                    <p:anim calcmode="lin" valueType="num">
                                      <p:cBhvr>
                                        <p:cTn id="12" dur="500" fill="hold"/>
                                        <p:tgtEl>
                                          <p:spTgt spid="32"/>
                                        </p:tgtEl>
                                        <p:attrNameLst>
                                          <p:attrName>ppt_w</p:attrName>
                                        </p:attrNameLst>
                                      </p:cBhvr>
                                      <p:tavLst>
                                        <p:tav tm="0">
                                          <p:val>
                                            <p:fltVal val="0"/>
                                          </p:val>
                                        </p:tav>
                                        <p:tav tm="100000">
                                          <p:val>
                                            <p:strVal val="#ppt_w"/>
                                          </p:val>
                                        </p:tav>
                                      </p:tavLst>
                                    </p:anim>
                                    <p:anim calcmode="lin" valueType="num">
                                      <p:cBhvr>
                                        <p:cTn id="13" dur="500" fill="hold"/>
                                        <p:tgtEl>
                                          <p:spTgt spid="32"/>
                                        </p:tgtEl>
                                        <p:attrNameLst>
                                          <p:attrName>ppt_h</p:attrName>
                                        </p:attrNameLst>
                                      </p:cBhvr>
                                      <p:tavLst>
                                        <p:tav tm="0">
                                          <p:val>
                                            <p:fltVal val="0"/>
                                          </p:val>
                                        </p:tav>
                                        <p:tav tm="100000">
                                          <p:val>
                                            <p:strVal val="#ppt_h"/>
                                          </p:val>
                                        </p:tav>
                                      </p:tavLst>
                                    </p:anim>
                                    <p:animEffect transition="in" filter="fade">
                                      <p:cBhvr>
                                        <p:cTn id="14" dur="500"/>
                                        <p:tgtEl>
                                          <p:spTgt spid="32"/>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33"/>
                                        </p:tgtEl>
                                        <p:attrNameLst>
                                          <p:attrName>style.visibility</p:attrName>
                                        </p:attrNameLst>
                                      </p:cBhvr>
                                      <p:to>
                                        <p:strVal val="visible"/>
                                      </p:to>
                                    </p:set>
                                    <p:anim calcmode="lin" valueType="num">
                                      <p:cBhvr>
                                        <p:cTn id="17" dur="500" fill="hold"/>
                                        <p:tgtEl>
                                          <p:spTgt spid="33"/>
                                        </p:tgtEl>
                                        <p:attrNameLst>
                                          <p:attrName>ppt_w</p:attrName>
                                        </p:attrNameLst>
                                      </p:cBhvr>
                                      <p:tavLst>
                                        <p:tav tm="0">
                                          <p:val>
                                            <p:fltVal val="0"/>
                                          </p:val>
                                        </p:tav>
                                        <p:tav tm="100000">
                                          <p:val>
                                            <p:strVal val="#ppt_w"/>
                                          </p:val>
                                        </p:tav>
                                      </p:tavLst>
                                    </p:anim>
                                    <p:anim calcmode="lin" valueType="num">
                                      <p:cBhvr>
                                        <p:cTn id="18" dur="500" fill="hold"/>
                                        <p:tgtEl>
                                          <p:spTgt spid="33"/>
                                        </p:tgtEl>
                                        <p:attrNameLst>
                                          <p:attrName>ppt_h</p:attrName>
                                        </p:attrNameLst>
                                      </p:cBhvr>
                                      <p:tavLst>
                                        <p:tav tm="0">
                                          <p:val>
                                            <p:fltVal val="0"/>
                                          </p:val>
                                        </p:tav>
                                        <p:tav tm="100000">
                                          <p:val>
                                            <p:strVal val="#ppt_h"/>
                                          </p:val>
                                        </p:tav>
                                      </p:tavLst>
                                    </p:anim>
                                    <p:animEffect transition="in" filter="fade">
                                      <p:cBhvr>
                                        <p:cTn id="19" dur="500"/>
                                        <p:tgtEl>
                                          <p:spTgt spid="33"/>
                                        </p:tgtEl>
                                      </p:cBhvr>
                                    </p:animEffect>
                                  </p:childTnLst>
                                </p:cTn>
                              </p:par>
                            </p:childTnLst>
                          </p:cTn>
                        </p:par>
                        <p:par>
                          <p:cTn id="20" fill="hold">
                            <p:stCondLst>
                              <p:cond delay="500"/>
                            </p:stCondLst>
                            <p:childTnLst>
                              <p:par>
                                <p:cTn id="21" presetID="10" presetClass="entr" presetSubtype="0" fill="hold" grpId="0" nodeType="afterEffect">
                                  <p:stCondLst>
                                    <p:cond delay="0"/>
                                  </p:stCondLst>
                                  <p:childTnLst>
                                    <p:set>
                                      <p:cBhvr>
                                        <p:cTn id="22" dur="1" fill="hold">
                                          <p:stCondLst>
                                            <p:cond delay="0"/>
                                          </p:stCondLst>
                                        </p:cTn>
                                        <p:tgtEl>
                                          <p:spTgt spid="34"/>
                                        </p:tgtEl>
                                        <p:attrNameLst>
                                          <p:attrName>style.visibility</p:attrName>
                                        </p:attrNameLst>
                                      </p:cBhvr>
                                      <p:to>
                                        <p:strVal val="visible"/>
                                      </p:to>
                                    </p:set>
                                    <p:animEffect transition="in" filter="fade">
                                      <p:cBhvr>
                                        <p:cTn id="23" dur="500"/>
                                        <p:tgtEl>
                                          <p:spTgt spid="34"/>
                                        </p:tgtEl>
                                      </p:cBhvr>
                                    </p:animEffect>
                                  </p:childTnLst>
                                </p:cTn>
                              </p:par>
                              <p:par>
                                <p:cTn id="24" presetID="42" presetClass="entr" presetSubtype="0" fill="hold" nodeType="withEffect">
                                  <p:stCondLst>
                                    <p:cond delay="500"/>
                                  </p:stCondLst>
                                  <p:childTnLst>
                                    <p:set>
                                      <p:cBhvr>
                                        <p:cTn id="25" dur="1" fill="hold">
                                          <p:stCondLst>
                                            <p:cond delay="0"/>
                                          </p:stCondLst>
                                        </p:cTn>
                                        <p:tgtEl>
                                          <p:spTgt spid="3"/>
                                        </p:tgtEl>
                                        <p:attrNameLst>
                                          <p:attrName>style.visibility</p:attrName>
                                        </p:attrNameLst>
                                      </p:cBhvr>
                                      <p:to>
                                        <p:strVal val="visible"/>
                                      </p:to>
                                    </p:set>
                                    <p:animEffect transition="in" filter="fade">
                                      <p:cBhvr>
                                        <p:cTn id="26" dur="1000"/>
                                        <p:tgtEl>
                                          <p:spTgt spid="3"/>
                                        </p:tgtEl>
                                      </p:cBhvr>
                                    </p:animEffect>
                                    <p:anim calcmode="lin" valueType="num">
                                      <p:cBhvr>
                                        <p:cTn id="27" dur="1000" fill="hold"/>
                                        <p:tgtEl>
                                          <p:spTgt spid="3"/>
                                        </p:tgtEl>
                                        <p:attrNameLst>
                                          <p:attrName>ppt_x</p:attrName>
                                        </p:attrNameLst>
                                      </p:cBhvr>
                                      <p:tavLst>
                                        <p:tav tm="0">
                                          <p:val>
                                            <p:strVal val="#ppt_x"/>
                                          </p:val>
                                        </p:tav>
                                        <p:tav tm="100000">
                                          <p:val>
                                            <p:strVal val="#ppt_x"/>
                                          </p:val>
                                        </p:tav>
                                      </p:tavLst>
                                    </p:anim>
                                    <p:anim calcmode="lin" valueType="num">
                                      <p:cBhvr>
                                        <p:cTn id="28"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bldLvl="0" animBg="1"/>
      <p:bldP spid="32" grpId="0" bldLvl="0" animBg="1"/>
      <p:bldP spid="33" grpId="0" bldLvl="0" animBg="1"/>
      <p:bldP spid="34"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87"/>
          <p:cNvGrpSpPr/>
          <p:nvPr/>
        </p:nvGrpSpPr>
        <p:grpSpPr>
          <a:xfrm>
            <a:off x="791829" y="1323784"/>
            <a:ext cx="10153650" cy="5044960"/>
            <a:chOff x="946620" y="1670343"/>
            <a:chExt cx="10153650" cy="5044960"/>
          </a:xfrm>
        </p:grpSpPr>
        <p:grpSp>
          <p:nvGrpSpPr>
            <p:cNvPr id="4" name="Group 332"/>
            <p:cNvGrpSpPr>
              <a:grpSpLocks noChangeAspect="1"/>
            </p:cNvGrpSpPr>
            <p:nvPr/>
          </p:nvGrpSpPr>
          <p:grpSpPr>
            <a:xfrm>
              <a:off x="946620" y="1670343"/>
              <a:ext cx="540000" cy="540000"/>
              <a:chOff x="4421584" y="2527234"/>
              <a:chExt cx="288476" cy="288476"/>
            </a:xfrm>
          </p:grpSpPr>
          <p:sp>
            <p:nvSpPr>
              <p:cNvPr id="92" name="Oval 59"/>
              <p:cNvSpPr/>
              <p:nvPr/>
            </p:nvSpPr>
            <p:spPr>
              <a:xfrm>
                <a:off x="4421584" y="2527234"/>
                <a:ext cx="288476" cy="288476"/>
              </a:xfrm>
              <a:prstGeom prst="ellipse">
                <a:avLst/>
              </a:prstGeom>
              <a:gradFill flip="none" rotWithShape="1">
                <a:gsLst>
                  <a:gs pos="0">
                    <a:srgbClr val="F79646"/>
                  </a:gs>
                  <a:gs pos="100000">
                    <a:srgbClr val="F79646"/>
                  </a:gs>
                </a:gsLst>
                <a:lin ang="7200000" scaled="0"/>
                <a:tileRect/>
              </a:gradFill>
              <a:ln>
                <a:no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solidFill>
                    <a:prstClr val="white"/>
                  </a:solidFill>
                  <a:latin typeface="Agency FB" panose="020B0503020202020204" pitchFamily="34" charset="0"/>
                </a:endParaRPr>
              </a:p>
            </p:txBody>
          </p:sp>
          <p:sp>
            <p:nvSpPr>
              <p:cNvPr id="93" name="Freeform 26"/>
              <p:cNvSpPr/>
              <p:nvPr/>
            </p:nvSpPr>
            <p:spPr bwMode="auto">
              <a:xfrm>
                <a:off x="4513652" y="2612916"/>
                <a:ext cx="114518" cy="118766"/>
              </a:xfrm>
              <a:custGeom>
                <a:avLst/>
                <a:gdLst>
                  <a:gd name="T0" fmla="*/ 103 w 274"/>
                  <a:gd name="T1" fmla="*/ 284 h 284"/>
                  <a:gd name="T2" fmla="*/ 80 w 274"/>
                  <a:gd name="T3" fmla="*/ 273 h 284"/>
                  <a:gd name="T4" fmla="*/ 9 w 274"/>
                  <a:gd name="T5" fmla="*/ 178 h 284"/>
                  <a:gd name="T6" fmla="*/ 14 w 274"/>
                  <a:gd name="T7" fmla="*/ 139 h 284"/>
                  <a:gd name="T8" fmla="*/ 53 w 274"/>
                  <a:gd name="T9" fmla="*/ 145 h 284"/>
                  <a:gd name="T10" fmla="*/ 100 w 274"/>
                  <a:gd name="T11" fmla="*/ 207 h 284"/>
                  <a:gd name="T12" fmla="*/ 219 w 274"/>
                  <a:gd name="T13" fmla="*/ 17 h 284"/>
                  <a:gd name="T14" fmla="*/ 257 w 274"/>
                  <a:gd name="T15" fmla="*/ 8 h 284"/>
                  <a:gd name="T16" fmla="*/ 266 w 274"/>
                  <a:gd name="T17" fmla="*/ 47 h 284"/>
                  <a:gd name="T18" fmla="*/ 126 w 274"/>
                  <a:gd name="T19" fmla="*/ 271 h 284"/>
                  <a:gd name="T20" fmla="*/ 104 w 274"/>
                  <a:gd name="T21" fmla="*/ 284 h 284"/>
                  <a:gd name="T22" fmla="*/ 103 w 274"/>
                  <a:gd name="T23" fmla="*/ 284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chemeClr val="bg1"/>
              </a:solidFill>
              <a:ln>
                <a:noFill/>
              </a:ln>
            </p:spPr>
            <p:txBody>
              <a:bodyPr vert="horz" wrap="square" lIns="91440" tIns="45720" rIns="91440" bIns="45720" numCol="1" anchor="t" anchorCtr="0" compatLnSpc="1"/>
              <a:lstStyle/>
              <a:p>
                <a:endParaRPr lang="en-US" sz="1400" dirty="0">
                  <a:solidFill>
                    <a:prstClr val="black"/>
                  </a:solidFill>
                  <a:latin typeface="Agency FB" panose="020B0503020202020204" pitchFamily="34" charset="0"/>
                </a:endParaRPr>
              </a:p>
            </p:txBody>
          </p:sp>
        </p:grpSp>
        <p:sp>
          <p:nvSpPr>
            <p:cNvPr id="91" name="TextBox 90"/>
            <p:cNvSpPr txBox="1"/>
            <p:nvPr/>
          </p:nvSpPr>
          <p:spPr>
            <a:xfrm>
              <a:off x="1583525" y="1697648"/>
              <a:ext cx="9516745" cy="488950"/>
            </a:xfrm>
            <a:prstGeom prst="rect">
              <a:avLst/>
            </a:prstGeom>
            <a:noFill/>
          </p:spPr>
          <p:txBody>
            <a:bodyPr wrap="square" lIns="182843" tIns="91422" rIns="182843" bIns="91422" rtlCol="0">
              <a:spAutoFit/>
            </a:bodyPr>
            <a:lstStyle/>
            <a:p>
              <a:r>
                <a:rPr lang="zh-CN" altLang="en-US" sz="2000" b="1" dirty="0" smtClean="0">
                  <a:solidFill>
                    <a:srgbClr val="F79646"/>
                  </a:solidFill>
                  <a:latin typeface="微软雅黑" panose="020B0503020204020204" pitchFamily="34" charset="-122"/>
                  <a:ea typeface="微软雅黑" panose="020B0503020204020204" pitchFamily="34" charset="-122"/>
                  <a:cs typeface="Lato Regular"/>
                </a:rPr>
                <a:t>二、银行存款的审计</a:t>
              </a:r>
              <a:endParaRPr lang="zh-CN" altLang="en-US" sz="2000" b="1" dirty="0">
                <a:solidFill>
                  <a:srgbClr val="F79646"/>
                </a:solidFill>
                <a:latin typeface="微软雅黑" panose="020B0503020204020204" pitchFamily="34" charset="-122"/>
                <a:ea typeface="微软雅黑" panose="020B0503020204020204" pitchFamily="34" charset="-122"/>
                <a:cs typeface="Lato Regular"/>
              </a:endParaRPr>
            </a:p>
          </p:txBody>
        </p:sp>
        <p:sp>
          <p:nvSpPr>
            <p:cNvPr id="2" name="TextBox 89"/>
            <p:cNvSpPr txBox="1"/>
            <p:nvPr/>
          </p:nvSpPr>
          <p:spPr>
            <a:xfrm>
              <a:off x="1582890" y="2603793"/>
              <a:ext cx="9517380" cy="4111510"/>
            </a:xfrm>
            <a:prstGeom prst="rect">
              <a:avLst/>
            </a:prstGeom>
            <a:noFill/>
          </p:spPr>
          <p:txBody>
            <a:bodyPr wrap="square" rtlCol="0">
              <a:spAutoFit/>
            </a:bodyPr>
            <a:lstStyle/>
            <a:p>
              <a:pPr indent="406400" fontAlgn="auto">
                <a:lnSpc>
                  <a:spcPct val="150000"/>
                </a:lnSpc>
                <a:extLst>
                  <a:ext uri="{35155182-B16C-46BC-9424-99874614C6A1}">
                    <wpsdc:indentchars xmlns:wpsdc="http://www.wps.cn/officeDocument/2017/drawingmlCustomData" val="200" checksum="1740828767"/>
                  </a:ext>
                </a:extLst>
              </a:pPr>
              <a:r>
                <a:rPr lang="zh-CN" altLang="en-US" sz="1600" dirty="0" smtClean="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（二）银行存款的实质性程序</a:t>
              </a:r>
              <a:endParaRPr lang="zh-CN" altLang="en-US" sz="1600" dirty="0" smtClean="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a:p>
              <a:pPr indent="406400" fontAlgn="auto">
                <a:lnSpc>
                  <a:spcPct val="150000"/>
                </a:lnSpc>
                <a:extLst>
                  <a:ext uri="{35155182-B16C-46BC-9424-99874614C6A1}">
                    <wpsdc:indentchars xmlns:wpsdc="http://www.wps.cn/officeDocument/2017/drawingmlCustomData" val="200" checksum="1740828767"/>
                  </a:ext>
                </a:extLst>
              </a:pPr>
              <a:r>
                <a:rPr lang="en-US" altLang="zh-CN" sz="1600" dirty="0" smtClean="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1. </a:t>
              </a:r>
              <a:r>
                <a:rPr lang="zh-CN" altLang="en-US" sz="1600" dirty="0" smtClean="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获取银行存款余额明细表，复核加计是否正确，并与总账数和日记账合计</a:t>
              </a:r>
              <a:endParaRPr lang="zh-CN" altLang="en-US" sz="1600" dirty="0" smtClean="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a:p>
              <a:pPr indent="406400" fontAlgn="auto">
                <a:lnSpc>
                  <a:spcPct val="150000"/>
                </a:lnSpc>
                <a:extLst>
                  <a:ext uri="{35155182-B16C-46BC-9424-99874614C6A1}">
                    <wpsdc:indentchars xmlns:wpsdc="http://www.wps.cn/officeDocument/2017/drawingmlCustomData" val="200" checksum="1740828767"/>
                  </a:ext>
                </a:extLst>
              </a:pPr>
              <a:r>
                <a:rPr lang="zh-CN" altLang="en-US" sz="1600" dirty="0" smtClean="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数核对是否相符；注册会计师测试银行存款余额的起点是核对银行存款日记账与</a:t>
              </a:r>
              <a:endParaRPr lang="zh-CN" altLang="en-US" sz="1600" dirty="0" smtClean="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a:p>
              <a:pPr indent="406400" fontAlgn="auto">
                <a:lnSpc>
                  <a:spcPct val="150000"/>
                </a:lnSpc>
                <a:extLst>
                  <a:ext uri="{35155182-B16C-46BC-9424-99874614C6A1}">
                    <wpsdc:indentchars xmlns:wpsdc="http://www.wps.cn/officeDocument/2017/drawingmlCustomData" val="200" checksum="1740828767"/>
                  </a:ext>
                </a:extLst>
              </a:pPr>
              <a:r>
                <a:rPr lang="zh-CN" altLang="en-US" sz="1600" dirty="0" smtClean="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总账的余额是否相符。如果不相符，应查明原因，并考虑是否应建议做出适当调整。</a:t>
              </a:r>
              <a:endParaRPr lang="zh-CN" altLang="en-US" sz="1600" dirty="0" smtClean="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a:p>
              <a:pPr indent="406400" fontAlgn="auto">
                <a:lnSpc>
                  <a:spcPct val="150000"/>
                </a:lnSpc>
                <a:extLst>
                  <a:ext uri="{35155182-B16C-46BC-9424-99874614C6A1}">
                    <wpsdc:indentchars xmlns:wpsdc="http://www.wps.cn/officeDocument/2017/drawingmlCustomData" val="200" checksum="1740828767"/>
                  </a:ext>
                </a:extLst>
              </a:pPr>
              <a:r>
                <a:rPr lang="en-US" altLang="zh-CN" sz="1600" dirty="0" smtClean="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2. </a:t>
              </a:r>
              <a:r>
                <a:rPr lang="zh-CN" altLang="en-US" sz="1600" dirty="0" smtClean="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实施分析程序。计算定期存款占银行存款的比例，了解被审计单位是否存</a:t>
              </a:r>
              <a:endParaRPr lang="zh-CN" altLang="en-US" sz="1600" dirty="0" smtClean="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a:p>
              <a:pPr indent="406400" fontAlgn="auto">
                <a:lnSpc>
                  <a:spcPct val="150000"/>
                </a:lnSpc>
                <a:extLst>
                  <a:ext uri="{35155182-B16C-46BC-9424-99874614C6A1}">
                    <wpsdc:indentchars xmlns:wpsdc="http://www.wps.cn/officeDocument/2017/drawingmlCustomData" val="200" checksum="1740828767"/>
                  </a:ext>
                </a:extLst>
              </a:pPr>
              <a:r>
                <a:rPr lang="zh-CN" altLang="en-US" sz="1600" dirty="0" smtClean="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在高息资金拆借。如存在高息资金拆借，应进一步分析拆借资金的安全性，检查</a:t>
              </a:r>
              <a:endParaRPr lang="zh-CN" altLang="en-US" sz="1600" dirty="0" smtClean="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a:p>
              <a:pPr indent="406400" fontAlgn="auto">
                <a:lnSpc>
                  <a:spcPct val="150000"/>
                </a:lnSpc>
                <a:extLst>
                  <a:ext uri="{35155182-B16C-46BC-9424-99874614C6A1}">
                    <wpsdc:indentchars xmlns:wpsdc="http://www.wps.cn/officeDocument/2017/drawingmlCustomData" val="200" checksum="1740828767"/>
                  </a:ext>
                </a:extLst>
              </a:pPr>
              <a:r>
                <a:rPr lang="zh-CN" altLang="en-US" sz="1600" dirty="0" smtClean="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高额利差的入账情况，计算存放于非银行金融机构的存款占银行存款的比例，分</a:t>
              </a:r>
              <a:endParaRPr lang="zh-CN" altLang="en-US" sz="1600" dirty="0" smtClean="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a:p>
              <a:pPr indent="406400" fontAlgn="auto">
                <a:lnSpc>
                  <a:spcPct val="150000"/>
                </a:lnSpc>
                <a:extLst>
                  <a:ext uri="{35155182-B16C-46BC-9424-99874614C6A1}">
                    <wpsdc:indentchars xmlns:wpsdc="http://www.wps.cn/officeDocument/2017/drawingmlCustomData" val="200" checksum="1740828767"/>
                  </a:ext>
                </a:extLst>
              </a:pPr>
              <a:r>
                <a:rPr lang="zh-CN" altLang="en-US" sz="1600" dirty="0" smtClean="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析这些资金的安全性。</a:t>
              </a:r>
              <a:endParaRPr lang="zh-CN" altLang="en-US" sz="1600" dirty="0" smtClean="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a:p>
              <a:pPr indent="406400" fontAlgn="auto">
                <a:lnSpc>
                  <a:spcPct val="150000"/>
                </a:lnSpc>
                <a:extLst>
                  <a:ext uri="{35155182-B16C-46BC-9424-99874614C6A1}">
                    <wpsdc:indentchars xmlns:wpsdc="http://www.wps.cn/officeDocument/2017/drawingmlCustomData" val="200" checksum="1740828767"/>
                  </a:ext>
                </a:extLst>
              </a:pPr>
              <a:r>
                <a:rPr lang="en-US" altLang="zh-CN" sz="1600" dirty="0" smtClean="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3. </a:t>
              </a:r>
              <a:r>
                <a:rPr lang="zh-CN" altLang="en-US" sz="1600" dirty="0" smtClean="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存款账户发生额。注册会计师对银行存款账户的发生额进行审计，通常能</a:t>
              </a:r>
              <a:endParaRPr lang="zh-CN" altLang="en-US" sz="1600" dirty="0" smtClean="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a:p>
              <a:pPr indent="406400" fontAlgn="auto">
                <a:lnSpc>
                  <a:spcPct val="150000"/>
                </a:lnSpc>
                <a:extLst>
                  <a:ext uri="{35155182-B16C-46BC-9424-99874614C6A1}">
                    <wpsdc:indentchars xmlns:wpsdc="http://www.wps.cn/officeDocument/2017/drawingmlCustomData" val="200" checksum="1740828767"/>
                  </a:ext>
                </a:extLst>
              </a:pPr>
              <a:r>
                <a:rPr lang="zh-CN" altLang="en-US" sz="1600" dirty="0" smtClean="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够有效应对被审计单位编制虚假财务报告、管理层或员工非法侵占货币资金等舞</a:t>
              </a:r>
              <a:endParaRPr lang="zh-CN" altLang="en-US" sz="1600" dirty="0" smtClean="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a:p>
              <a:pPr indent="406400" fontAlgn="auto">
                <a:lnSpc>
                  <a:spcPct val="150000"/>
                </a:lnSpc>
                <a:extLst>
                  <a:ext uri="{35155182-B16C-46BC-9424-99874614C6A1}">
                    <wpsdc:indentchars xmlns:wpsdc="http://www.wps.cn/officeDocument/2017/drawingmlCustomData" val="200" checksum="1740828767"/>
                  </a:ext>
                </a:extLst>
              </a:pPr>
              <a:r>
                <a:rPr lang="zh-CN" altLang="en-US" sz="1600" dirty="0" smtClean="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弊风险。</a:t>
              </a:r>
              <a:endParaRPr lang="zh-CN" altLang="en-US" sz="1600" dirty="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sp>
        <p:nvSpPr>
          <p:cNvPr id="31" name="矩形 30"/>
          <p:cNvSpPr/>
          <p:nvPr/>
        </p:nvSpPr>
        <p:spPr>
          <a:xfrm>
            <a:off x="539638" y="368862"/>
            <a:ext cx="252028" cy="252028"/>
          </a:xfrm>
          <a:prstGeom prst="rect">
            <a:avLst/>
          </a:prstGeom>
          <a:noFill/>
          <a:ln w="9525">
            <a:solidFill>
              <a:srgbClr val="F79646"/>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矩形 31"/>
          <p:cNvSpPr/>
          <p:nvPr/>
        </p:nvSpPr>
        <p:spPr>
          <a:xfrm>
            <a:off x="190550" y="116632"/>
            <a:ext cx="185641" cy="185641"/>
          </a:xfrm>
          <a:prstGeom prst="rect">
            <a:avLst/>
          </a:prstGeom>
          <a:noFill/>
          <a:ln w="9525">
            <a:solidFill>
              <a:schemeClr val="bg1">
                <a:lumMod val="85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矩形 32"/>
          <p:cNvSpPr/>
          <p:nvPr/>
        </p:nvSpPr>
        <p:spPr>
          <a:xfrm>
            <a:off x="317993" y="188640"/>
            <a:ext cx="360040" cy="360040"/>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Shape 54"/>
          <p:cNvSpPr txBox="1"/>
          <p:nvPr/>
        </p:nvSpPr>
        <p:spPr>
          <a:xfrm>
            <a:off x="791210" y="100965"/>
            <a:ext cx="3672027" cy="376555"/>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nSpc>
                <a:spcPct val="150000"/>
              </a:lnSpc>
            </a:pPr>
            <a:r>
              <a:rPr lang="zh-CN" altLang="en-GB" sz="2000" dirty="0">
                <a:solidFill>
                  <a:srgbClr val="F79646"/>
                </a:solidFill>
                <a:latin typeface="微软雅黑" panose="020B0503020204020204" pitchFamily="34" charset="-122"/>
                <a:ea typeface="微软雅黑" panose="020B0503020204020204" pitchFamily="34" charset="-122"/>
                <a:cs typeface="+mn-ea"/>
                <a:sym typeface="+mn-lt"/>
              </a:rPr>
              <a:t>任务</a:t>
            </a:r>
            <a:r>
              <a:rPr lang="zh-CN" altLang="en-GB" sz="2000" dirty="0" smtClean="0">
                <a:solidFill>
                  <a:srgbClr val="F79646"/>
                </a:solidFill>
                <a:latin typeface="微软雅黑" panose="020B0503020204020204" pitchFamily="34" charset="-122"/>
                <a:ea typeface="微软雅黑" panose="020B0503020204020204" pitchFamily="34" charset="-122"/>
                <a:cs typeface="+mn-ea"/>
                <a:sym typeface="+mn-lt"/>
              </a:rPr>
              <a:t>二   </a:t>
            </a:r>
            <a:r>
              <a:rPr lang="zh-CN" altLang="en-US" sz="2000" dirty="0" smtClean="0">
                <a:solidFill>
                  <a:srgbClr val="F79646"/>
                </a:solidFill>
                <a:latin typeface="微软雅黑" panose="020B0503020204020204" pitchFamily="34" charset="-122"/>
                <a:ea typeface="微软雅黑" panose="020B0503020204020204" pitchFamily="34" charset="-122"/>
                <a:cs typeface="+mn-ea"/>
                <a:sym typeface="+mn-lt"/>
              </a:rPr>
              <a:t>货币资金的审计</a:t>
            </a:r>
            <a:endParaRPr lang="zh-CN" altLang="en-GB" sz="2000" dirty="0">
              <a:solidFill>
                <a:srgbClr val="F79646"/>
              </a:solidFill>
              <a:latin typeface="微软雅黑" panose="020B0503020204020204" pitchFamily="34" charset="-122"/>
              <a:ea typeface="微软雅黑" panose="020B0503020204020204" pitchFamily="34" charset="-122"/>
              <a:cs typeface="+mn-ea"/>
              <a:sym typeface="+mn-lt"/>
            </a:endParaRPr>
          </a:p>
        </p:txBody>
      </p:sp>
      <p:sp>
        <p:nvSpPr>
          <p:cNvPr id="35" name="矩形 34"/>
          <p:cNvSpPr/>
          <p:nvPr/>
        </p:nvSpPr>
        <p:spPr>
          <a:xfrm>
            <a:off x="4462780" y="188595"/>
            <a:ext cx="7727315" cy="360045"/>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p:cTn id="7" dur="500" fill="hold"/>
                                        <p:tgtEl>
                                          <p:spTgt spid="31"/>
                                        </p:tgtEl>
                                        <p:attrNameLst>
                                          <p:attrName>ppt_w</p:attrName>
                                        </p:attrNameLst>
                                      </p:cBhvr>
                                      <p:tavLst>
                                        <p:tav tm="0">
                                          <p:val>
                                            <p:fltVal val="0"/>
                                          </p:val>
                                        </p:tav>
                                        <p:tav tm="100000">
                                          <p:val>
                                            <p:strVal val="#ppt_w"/>
                                          </p:val>
                                        </p:tav>
                                      </p:tavLst>
                                    </p:anim>
                                    <p:anim calcmode="lin" valueType="num">
                                      <p:cBhvr>
                                        <p:cTn id="8" dur="500" fill="hold"/>
                                        <p:tgtEl>
                                          <p:spTgt spid="31"/>
                                        </p:tgtEl>
                                        <p:attrNameLst>
                                          <p:attrName>ppt_h</p:attrName>
                                        </p:attrNameLst>
                                      </p:cBhvr>
                                      <p:tavLst>
                                        <p:tav tm="0">
                                          <p:val>
                                            <p:fltVal val="0"/>
                                          </p:val>
                                        </p:tav>
                                        <p:tav tm="100000">
                                          <p:val>
                                            <p:strVal val="#ppt_h"/>
                                          </p:val>
                                        </p:tav>
                                      </p:tavLst>
                                    </p:anim>
                                    <p:animEffect transition="in" filter="fade">
                                      <p:cBhvr>
                                        <p:cTn id="9" dur="500"/>
                                        <p:tgtEl>
                                          <p:spTgt spid="31"/>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32"/>
                                        </p:tgtEl>
                                        <p:attrNameLst>
                                          <p:attrName>style.visibility</p:attrName>
                                        </p:attrNameLst>
                                      </p:cBhvr>
                                      <p:to>
                                        <p:strVal val="visible"/>
                                      </p:to>
                                    </p:set>
                                    <p:anim calcmode="lin" valueType="num">
                                      <p:cBhvr>
                                        <p:cTn id="12" dur="500" fill="hold"/>
                                        <p:tgtEl>
                                          <p:spTgt spid="32"/>
                                        </p:tgtEl>
                                        <p:attrNameLst>
                                          <p:attrName>ppt_w</p:attrName>
                                        </p:attrNameLst>
                                      </p:cBhvr>
                                      <p:tavLst>
                                        <p:tav tm="0">
                                          <p:val>
                                            <p:fltVal val="0"/>
                                          </p:val>
                                        </p:tav>
                                        <p:tav tm="100000">
                                          <p:val>
                                            <p:strVal val="#ppt_w"/>
                                          </p:val>
                                        </p:tav>
                                      </p:tavLst>
                                    </p:anim>
                                    <p:anim calcmode="lin" valueType="num">
                                      <p:cBhvr>
                                        <p:cTn id="13" dur="500" fill="hold"/>
                                        <p:tgtEl>
                                          <p:spTgt spid="32"/>
                                        </p:tgtEl>
                                        <p:attrNameLst>
                                          <p:attrName>ppt_h</p:attrName>
                                        </p:attrNameLst>
                                      </p:cBhvr>
                                      <p:tavLst>
                                        <p:tav tm="0">
                                          <p:val>
                                            <p:fltVal val="0"/>
                                          </p:val>
                                        </p:tav>
                                        <p:tav tm="100000">
                                          <p:val>
                                            <p:strVal val="#ppt_h"/>
                                          </p:val>
                                        </p:tav>
                                      </p:tavLst>
                                    </p:anim>
                                    <p:animEffect transition="in" filter="fade">
                                      <p:cBhvr>
                                        <p:cTn id="14" dur="500"/>
                                        <p:tgtEl>
                                          <p:spTgt spid="32"/>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33"/>
                                        </p:tgtEl>
                                        <p:attrNameLst>
                                          <p:attrName>style.visibility</p:attrName>
                                        </p:attrNameLst>
                                      </p:cBhvr>
                                      <p:to>
                                        <p:strVal val="visible"/>
                                      </p:to>
                                    </p:set>
                                    <p:anim calcmode="lin" valueType="num">
                                      <p:cBhvr>
                                        <p:cTn id="17" dur="500" fill="hold"/>
                                        <p:tgtEl>
                                          <p:spTgt spid="33"/>
                                        </p:tgtEl>
                                        <p:attrNameLst>
                                          <p:attrName>ppt_w</p:attrName>
                                        </p:attrNameLst>
                                      </p:cBhvr>
                                      <p:tavLst>
                                        <p:tav tm="0">
                                          <p:val>
                                            <p:fltVal val="0"/>
                                          </p:val>
                                        </p:tav>
                                        <p:tav tm="100000">
                                          <p:val>
                                            <p:strVal val="#ppt_w"/>
                                          </p:val>
                                        </p:tav>
                                      </p:tavLst>
                                    </p:anim>
                                    <p:anim calcmode="lin" valueType="num">
                                      <p:cBhvr>
                                        <p:cTn id="18" dur="500" fill="hold"/>
                                        <p:tgtEl>
                                          <p:spTgt spid="33"/>
                                        </p:tgtEl>
                                        <p:attrNameLst>
                                          <p:attrName>ppt_h</p:attrName>
                                        </p:attrNameLst>
                                      </p:cBhvr>
                                      <p:tavLst>
                                        <p:tav tm="0">
                                          <p:val>
                                            <p:fltVal val="0"/>
                                          </p:val>
                                        </p:tav>
                                        <p:tav tm="100000">
                                          <p:val>
                                            <p:strVal val="#ppt_h"/>
                                          </p:val>
                                        </p:tav>
                                      </p:tavLst>
                                    </p:anim>
                                    <p:animEffect transition="in" filter="fade">
                                      <p:cBhvr>
                                        <p:cTn id="19" dur="500"/>
                                        <p:tgtEl>
                                          <p:spTgt spid="33"/>
                                        </p:tgtEl>
                                      </p:cBhvr>
                                    </p:animEffect>
                                  </p:childTnLst>
                                </p:cTn>
                              </p:par>
                            </p:childTnLst>
                          </p:cTn>
                        </p:par>
                        <p:par>
                          <p:cTn id="20" fill="hold">
                            <p:stCondLst>
                              <p:cond delay="500"/>
                            </p:stCondLst>
                            <p:childTnLst>
                              <p:par>
                                <p:cTn id="21" presetID="10" presetClass="entr" presetSubtype="0" fill="hold" grpId="0" nodeType="afterEffect">
                                  <p:stCondLst>
                                    <p:cond delay="0"/>
                                  </p:stCondLst>
                                  <p:childTnLst>
                                    <p:set>
                                      <p:cBhvr>
                                        <p:cTn id="22" dur="1" fill="hold">
                                          <p:stCondLst>
                                            <p:cond delay="0"/>
                                          </p:stCondLst>
                                        </p:cTn>
                                        <p:tgtEl>
                                          <p:spTgt spid="34"/>
                                        </p:tgtEl>
                                        <p:attrNameLst>
                                          <p:attrName>style.visibility</p:attrName>
                                        </p:attrNameLst>
                                      </p:cBhvr>
                                      <p:to>
                                        <p:strVal val="visible"/>
                                      </p:to>
                                    </p:set>
                                    <p:animEffect transition="in" filter="fade">
                                      <p:cBhvr>
                                        <p:cTn id="23" dur="500"/>
                                        <p:tgtEl>
                                          <p:spTgt spid="34"/>
                                        </p:tgtEl>
                                      </p:cBhvr>
                                    </p:animEffect>
                                  </p:childTnLst>
                                </p:cTn>
                              </p:par>
                              <p:par>
                                <p:cTn id="24" presetID="42" presetClass="entr" presetSubtype="0" fill="hold" nodeType="withEffect">
                                  <p:stCondLst>
                                    <p:cond delay="500"/>
                                  </p:stCondLst>
                                  <p:childTnLst>
                                    <p:set>
                                      <p:cBhvr>
                                        <p:cTn id="25" dur="1" fill="hold">
                                          <p:stCondLst>
                                            <p:cond delay="0"/>
                                          </p:stCondLst>
                                        </p:cTn>
                                        <p:tgtEl>
                                          <p:spTgt spid="3"/>
                                        </p:tgtEl>
                                        <p:attrNameLst>
                                          <p:attrName>style.visibility</p:attrName>
                                        </p:attrNameLst>
                                      </p:cBhvr>
                                      <p:to>
                                        <p:strVal val="visible"/>
                                      </p:to>
                                    </p:set>
                                    <p:animEffect transition="in" filter="fade">
                                      <p:cBhvr>
                                        <p:cTn id="26" dur="1000"/>
                                        <p:tgtEl>
                                          <p:spTgt spid="3"/>
                                        </p:tgtEl>
                                      </p:cBhvr>
                                    </p:animEffect>
                                    <p:anim calcmode="lin" valueType="num">
                                      <p:cBhvr>
                                        <p:cTn id="27" dur="1000" fill="hold"/>
                                        <p:tgtEl>
                                          <p:spTgt spid="3"/>
                                        </p:tgtEl>
                                        <p:attrNameLst>
                                          <p:attrName>ppt_x</p:attrName>
                                        </p:attrNameLst>
                                      </p:cBhvr>
                                      <p:tavLst>
                                        <p:tav tm="0">
                                          <p:val>
                                            <p:strVal val="#ppt_x"/>
                                          </p:val>
                                        </p:tav>
                                        <p:tav tm="100000">
                                          <p:val>
                                            <p:strVal val="#ppt_x"/>
                                          </p:val>
                                        </p:tav>
                                      </p:tavLst>
                                    </p:anim>
                                    <p:anim calcmode="lin" valueType="num">
                                      <p:cBhvr>
                                        <p:cTn id="28"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bldLvl="0" animBg="1"/>
      <p:bldP spid="32" grpId="0" bldLvl="0" animBg="1"/>
      <p:bldP spid="33" grpId="0" bldLvl="0" animBg="1"/>
      <p:bldP spid="34"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87"/>
          <p:cNvGrpSpPr/>
          <p:nvPr/>
        </p:nvGrpSpPr>
        <p:grpSpPr>
          <a:xfrm>
            <a:off x="791829" y="1323784"/>
            <a:ext cx="10153650" cy="3198301"/>
            <a:chOff x="946620" y="1670343"/>
            <a:chExt cx="10153650" cy="3198301"/>
          </a:xfrm>
        </p:grpSpPr>
        <p:grpSp>
          <p:nvGrpSpPr>
            <p:cNvPr id="4" name="Group 332"/>
            <p:cNvGrpSpPr>
              <a:grpSpLocks noChangeAspect="1"/>
            </p:cNvGrpSpPr>
            <p:nvPr/>
          </p:nvGrpSpPr>
          <p:grpSpPr>
            <a:xfrm>
              <a:off x="946620" y="1670343"/>
              <a:ext cx="540000" cy="540000"/>
              <a:chOff x="4421584" y="2527234"/>
              <a:chExt cx="288476" cy="288476"/>
            </a:xfrm>
          </p:grpSpPr>
          <p:sp>
            <p:nvSpPr>
              <p:cNvPr id="92" name="Oval 59"/>
              <p:cNvSpPr/>
              <p:nvPr/>
            </p:nvSpPr>
            <p:spPr>
              <a:xfrm>
                <a:off x="4421584" y="2527234"/>
                <a:ext cx="288476" cy="288476"/>
              </a:xfrm>
              <a:prstGeom prst="ellipse">
                <a:avLst/>
              </a:prstGeom>
              <a:gradFill flip="none" rotWithShape="1">
                <a:gsLst>
                  <a:gs pos="0">
                    <a:srgbClr val="F79646"/>
                  </a:gs>
                  <a:gs pos="100000">
                    <a:srgbClr val="F79646"/>
                  </a:gs>
                </a:gsLst>
                <a:lin ang="7200000" scaled="0"/>
                <a:tileRect/>
              </a:gradFill>
              <a:ln>
                <a:no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solidFill>
                    <a:prstClr val="white"/>
                  </a:solidFill>
                  <a:latin typeface="Agency FB" panose="020B0503020202020204" pitchFamily="34" charset="0"/>
                </a:endParaRPr>
              </a:p>
            </p:txBody>
          </p:sp>
          <p:sp>
            <p:nvSpPr>
              <p:cNvPr id="93" name="Freeform 26"/>
              <p:cNvSpPr/>
              <p:nvPr/>
            </p:nvSpPr>
            <p:spPr bwMode="auto">
              <a:xfrm>
                <a:off x="4513652" y="2612916"/>
                <a:ext cx="114518" cy="118766"/>
              </a:xfrm>
              <a:custGeom>
                <a:avLst/>
                <a:gdLst>
                  <a:gd name="T0" fmla="*/ 103 w 274"/>
                  <a:gd name="T1" fmla="*/ 284 h 284"/>
                  <a:gd name="T2" fmla="*/ 80 w 274"/>
                  <a:gd name="T3" fmla="*/ 273 h 284"/>
                  <a:gd name="T4" fmla="*/ 9 w 274"/>
                  <a:gd name="T5" fmla="*/ 178 h 284"/>
                  <a:gd name="T6" fmla="*/ 14 w 274"/>
                  <a:gd name="T7" fmla="*/ 139 h 284"/>
                  <a:gd name="T8" fmla="*/ 53 w 274"/>
                  <a:gd name="T9" fmla="*/ 145 h 284"/>
                  <a:gd name="T10" fmla="*/ 100 w 274"/>
                  <a:gd name="T11" fmla="*/ 207 h 284"/>
                  <a:gd name="T12" fmla="*/ 219 w 274"/>
                  <a:gd name="T13" fmla="*/ 17 h 284"/>
                  <a:gd name="T14" fmla="*/ 257 w 274"/>
                  <a:gd name="T15" fmla="*/ 8 h 284"/>
                  <a:gd name="T16" fmla="*/ 266 w 274"/>
                  <a:gd name="T17" fmla="*/ 47 h 284"/>
                  <a:gd name="T18" fmla="*/ 126 w 274"/>
                  <a:gd name="T19" fmla="*/ 271 h 284"/>
                  <a:gd name="T20" fmla="*/ 104 w 274"/>
                  <a:gd name="T21" fmla="*/ 284 h 284"/>
                  <a:gd name="T22" fmla="*/ 103 w 274"/>
                  <a:gd name="T23" fmla="*/ 284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chemeClr val="bg1"/>
              </a:solidFill>
              <a:ln>
                <a:noFill/>
              </a:ln>
            </p:spPr>
            <p:txBody>
              <a:bodyPr vert="horz" wrap="square" lIns="91440" tIns="45720" rIns="91440" bIns="45720" numCol="1" anchor="t" anchorCtr="0" compatLnSpc="1"/>
              <a:lstStyle/>
              <a:p>
                <a:endParaRPr lang="en-US" sz="1400" dirty="0">
                  <a:solidFill>
                    <a:prstClr val="black"/>
                  </a:solidFill>
                  <a:latin typeface="Agency FB" panose="020B0503020202020204" pitchFamily="34" charset="0"/>
                </a:endParaRPr>
              </a:p>
            </p:txBody>
          </p:sp>
        </p:grpSp>
        <p:sp>
          <p:nvSpPr>
            <p:cNvPr id="91" name="TextBox 90"/>
            <p:cNvSpPr txBox="1"/>
            <p:nvPr/>
          </p:nvSpPr>
          <p:spPr>
            <a:xfrm>
              <a:off x="1583525" y="1697648"/>
              <a:ext cx="9516745" cy="488950"/>
            </a:xfrm>
            <a:prstGeom prst="rect">
              <a:avLst/>
            </a:prstGeom>
            <a:noFill/>
          </p:spPr>
          <p:txBody>
            <a:bodyPr wrap="square" lIns="182843" tIns="91422" rIns="182843" bIns="91422" rtlCol="0">
              <a:spAutoFit/>
            </a:bodyPr>
            <a:lstStyle/>
            <a:p>
              <a:r>
                <a:rPr lang="zh-CN" altLang="en-US" sz="2000" b="1" dirty="0" smtClean="0">
                  <a:solidFill>
                    <a:srgbClr val="F79646"/>
                  </a:solidFill>
                  <a:latin typeface="微软雅黑" panose="020B0503020204020204" pitchFamily="34" charset="-122"/>
                  <a:ea typeface="微软雅黑" panose="020B0503020204020204" pitchFamily="34" charset="-122"/>
                  <a:cs typeface="Lato Regular"/>
                </a:rPr>
                <a:t>二、银行存款的审计</a:t>
              </a:r>
              <a:endParaRPr lang="zh-CN" altLang="en-US" sz="2000" b="1" dirty="0">
                <a:solidFill>
                  <a:srgbClr val="F79646"/>
                </a:solidFill>
                <a:latin typeface="微软雅黑" panose="020B0503020204020204" pitchFamily="34" charset="-122"/>
                <a:ea typeface="微软雅黑" panose="020B0503020204020204" pitchFamily="34" charset="-122"/>
                <a:cs typeface="Lato Regular"/>
              </a:endParaRPr>
            </a:p>
          </p:txBody>
        </p:sp>
        <p:sp>
          <p:nvSpPr>
            <p:cNvPr id="2" name="TextBox 89"/>
            <p:cNvSpPr txBox="1"/>
            <p:nvPr/>
          </p:nvSpPr>
          <p:spPr>
            <a:xfrm>
              <a:off x="1582890" y="2603793"/>
              <a:ext cx="9517380" cy="2264851"/>
            </a:xfrm>
            <a:prstGeom prst="rect">
              <a:avLst/>
            </a:prstGeom>
            <a:noFill/>
          </p:spPr>
          <p:txBody>
            <a:bodyPr wrap="square" rtlCol="0">
              <a:spAutoFit/>
            </a:bodyPr>
            <a:lstStyle/>
            <a:p>
              <a:pPr indent="406400" fontAlgn="auto">
                <a:lnSpc>
                  <a:spcPct val="150000"/>
                </a:lnSpc>
                <a:extLst>
                  <a:ext uri="{35155182-B16C-46BC-9424-99874614C6A1}">
                    <wpsdc:indentchars xmlns:wpsdc="http://www.wps.cn/officeDocument/2017/drawingmlCustomData" val="200" checksum="1740828767"/>
                  </a:ext>
                </a:extLst>
              </a:pPr>
              <a:r>
                <a:rPr lang="en-US" altLang="zh-CN" sz="1600" dirty="0" smtClean="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4. </a:t>
              </a:r>
              <a:r>
                <a:rPr lang="zh-CN" altLang="en-US" sz="1600" dirty="0" smtClean="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取得并检查银行存款余额调节表。检查银行存款余额调节表是证实资产负</a:t>
              </a:r>
              <a:endParaRPr lang="zh-CN" altLang="en-US" sz="1600" dirty="0" smtClean="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a:p>
              <a:pPr indent="406400" fontAlgn="auto">
                <a:lnSpc>
                  <a:spcPct val="150000"/>
                </a:lnSpc>
                <a:extLst>
                  <a:ext uri="{35155182-B16C-46BC-9424-99874614C6A1}">
                    <wpsdc:indentchars xmlns:wpsdc="http://www.wps.cn/officeDocument/2017/drawingmlCustomData" val="200" checksum="1740828767"/>
                  </a:ext>
                </a:extLst>
              </a:pPr>
              <a:r>
                <a:rPr lang="zh-CN" altLang="en-US" sz="1600" dirty="0" smtClean="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债表中所列银行存款是否存在的重要程序。银行存款余额调节表通常应由被审计</a:t>
              </a:r>
              <a:endParaRPr lang="zh-CN" altLang="en-US" sz="1600" dirty="0" smtClean="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a:p>
              <a:pPr indent="406400" fontAlgn="auto">
                <a:lnSpc>
                  <a:spcPct val="150000"/>
                </a:lnSpc>
                <a:extLst>
                  <a:ext uri="{35155182-B16C-46BC-9424-99874614C6A1}">
                    <wpsdc:indentchars xmlns:wpsdc="http://www.wps.cn/officeDocument/2017/drawingmlCustomData" val="200" checksum="1740828767"/>
                  </a:ext>
                </a:extLst>
              </a:pPr>
              <a:r>
                <a:rPr lang="zh-CN" altLang="en-US" sz="1600" dirty="0" smtClean="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单位根据不同的银行账户及货币种类分别编制。</a:t>
              </a:r>
              <a:endParaRPr lang="zh-CN" altLang="en-US" sz="1600" dirty="0" smtClean="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a:p>
              <a:pPr indent="406400" fontAlgn="auto">
                <a:lnSpc>
                  <a:spcPct val="150000"/>
                </a:lnSpc>
                <a:extLst>
                  <a:ext uri="{35155182-B16C-46BC-9424-99874614C6A1}">
                    <wpsdc:indentchars xmlns:wpsdc="http://www.wps.cn/officeDocument/2017/drawingmlCustomData" val="200" checksum="1740828767"/>
                  </a:ext>
                </a:extLst>
              </a:pPr>
              <a:r>
                <a:rPr lang="zh-CN" altLang="en-US" sz="1600" dirty="0" smtClean="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取得银行存款余额调节表后，注册会计师应检查调节表中未达账项的真实性，</a:t>
              </a:r>
              <a:endParaRPr lang="zh-CN" altLang="en-US" sz="1600" dirty="0" smtClean="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a:p>
              <a:pPr indent="406400" fontAlgn="auto">
                <a:lnSpc>
                  <a:spcPct val="150000"/>
                </a:lnSpc>
                <a:extLst>
                  <a:ext uri="{35155182-B16C-46BC-9424-99874614C6A1}">
                    <wpsdc:indentchars xmlns:wpsdc="http://www.wps.cn/officeDocument/2017/drawingmlCustomData" val="200" checksum="1740828767"/>
                  </a:ext>
                </a:extLst>
              </a:pPr>
              <a:r>
                <a:rPr lang="zh-CN" altLang="en-US" sz="1600" dirty="0" smtClean="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以及资产负债表日后的进账情况，如果查明存在应于资产负债表日之前进账的，</a:t>
              </a:r>
              <a:endParaRPr lang="zh-CN" altLang="en-US" sz="1600" dirty="0" smtClean="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a:p>
              <a:pPr indent="406400" fontAlgn="auto">
                <a:lnSpc>
                  <a:spcPct val="150000"/>
                </a:lnSpc>
                <a:extLst>
                  <a:ext uri="{35155182-B16C-46BC-9424-99874614C6A1}">
                    <wpsdc:indentchars xmlns:wpsdc="http://www.wps.cn/officeDocument/2017/drawingmlCustomData" val="200" checksum="1740828767"/>
                  </a:ext>
                </a:extLst>
              </a:pPr>
              <a:r>
                <a:rPr lang="zh-CN" altLang="en-US" sz="1600" dirty="0" smtClean="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应做出记录并提出建议进行适当的调整。其程序一般包括以下几项。</a:t>
              </a:r>
              <a:endParaRPr lang="zh-CN" altLang="en-US" sz="1600" dirty="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sp>
        <p:nvSpPr>
          <p:cNvPr id="31" name="矩形 30"/>
          <p:cNvSpPr/>
          <p:nvPr/>
        </p:nvSpPr>
        <p:spPr>
          <a:xfrm>
            <a:off x="539638" y="368862"/>
            <a:ext cx="252028" cy="252028"/>
          </a:xfrm>
          <a:prstGeom prst="rect">
            <a:avLst/>
          </a:prstGeom>
          <a:noFill/>
          <a:ln w="9525">
            <a:solidFill>
              <a:srgbClr val="F79646"/>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矩形 31"/>
          <p:cNvSpPr/>
          <p:nvPr/>
        </p:nvSpPr>
        <p:spPr>
          <a:xfrm>
            <a:off x="190550" y="116632"/>
            <a:ext cx="185641" cy="185641"/>
          </a:xfrm>
          <a:prstGeom prst="rect">
            <a:avLst/>
          </a:prstGeom>
          <a:noFill/>
          <a:ln w="9525">
            <a:solidFill>
              <a:schemeClr val="bg1">
                <a:lumMod val="85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矩形 32"/>
          <p:cNvSpPr/>
          <p:nvPr/>
        </p:nvSpPr>
        <p:spPr>
          <a:xfrm>
            <a:off x="317993" y="188640"/>
            <a:ext cx="360040" cy="360040"/>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Shape 54"/>
          <p:cNvSpPr txBox="1"/>
          <p:nvPr/>
        </p:nvSpPr>
        <p:spPr>
          <a:xfrm>
            <a:off x="791210" y="100965"/>
            <a:ext cx="3672027" cy="376555"/>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nSpc>
                <a:spcPct val="150000"/>
              </a:lnSpc>
            </a:pPr>
            <a:r>
              <a:rPr lang="zh-CN" altLang="en-GB" sz="2000" dirty="0">
                <a:solidFill>
                  <a:srgbClr val="F79646"/>
                </a:solidFill>
                <a:latin typeface="微软雅黑" panose="020B0503020204020204" pitchFamily="34" charset="-122"/>
                <a:ea typeface="微软雅黑" panose="020B0503020204020204" pitchFamily="34" charset="-122"/>
                <a:cs typeface="+mn-ea"/>
                <a:sym typeface="+mn-lt"/>
              </a:rPr>
              <a:t>任务</a:t>
            </a:r>
            <a:r>
              <a:rPr lang="zh-CN" altLang="en-GB" sz="2000" dirty="0" smtClean="0">
                <a:solidFill>
                  <a:srgbClr val="F79646"/>
                </a:solidFill>
                <a:latin typeface="微软雅黑" panose="020B0503020204020204" pitchFamily="34" charset="-122"/>
                <a:ea typeface="微软雅黑" panose="020B0503020204020204" pitchFamily="34" charset="-122"/>
                <a:cs typeface="+mn-ea"/>
                <a:sym typeface="+mn-lt"/>
              </a:rPr>
              <a:t>二   </a:t>
            </a:r>
            <a:r>
              <a:rPr lang="zh-CN" altLang="en-US" sz="2000" dirty="0" smtClean="0">
                <a:solidFill>
                  <a:srgbClr val="F79646"/>
                </a:solidFill>
                <a:latin typeface="微软雅黑" panose="020B0503020204020204" pitchFamily="34" charset="-122"/>
                <a:ea typeface="微软雅黑" panose="020B0503020204020204" pitchFamily="34" charset="-122"/>
                <a:cs typeface="+mn-ea"/>
                <a:sym typeface="+mn-lt"/>
              </a:rPr>
              <a:t>货币资金的审计</a:t>
            </a:r>
            <a:endParaRPr lang="zh-CN" altLang="en-GB" sz="2000" dirty="0">
              <a:solidFill>
                <a:srgbClr val="F79646"/>
              </a:solidFill>
              <a:latin typeface="微软雅黑" panose="020B0503020204020204" pitchFamily="34" charset="-122"/>
              <a:ea typeface="微软雅黑" panose="020B0503020204020204" pitchFamily="34" charset="-122"/>
              <a:cs typeface="+mn-ea"/>
              <a:sym typeface="+mn-lt"/>
            </a:endParaRPr>
          </a:p>
        </p:txBody>
      </p:sp>
      <p:sp>
        <p:nvSpPr>
          <p:cNvPr id="35" name="矩形 34"/>
          <p:cNvSpPr/>
          <p:nvPr/>
        </p:nvSpPr>
        <p:spPr>
          <a:xfrm>
            <a:off x="4462780" y="188595"/>
            <a:ext cx="7727315" cy="360045"/>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p:cTn id="7" dur="500" fill="hold"/>
                                        <p:tgtEl>
                                          <p:spTgt spid="31"/>
                                        </p:tgtEl>
                                        <p:attrNameLst>
                                          <p:attrName>ppt_w</p:attrName>
                                        </p:attrNameLst>
                                      </p:cBhvr>
                                      <p:tavLst>
                                        <p:tav tm="0">
                                          <p:val>
                                            <p:fltVal val="0"/>
                                          </p:val>
                                        </p:tav>
                                        <p:tav tm="100000">
                                          <p:val>
                                            <p:strVal val="#ppt_w"/>
                                          </p:val>
                                        </p:tav>
                                      </p:tavLst>
                                    </p:anim>
                                    <p:anim calcmode="lin" valueType="num">
                                      <p:cBhvr>
                                        <p:cTn id="8" dur="500" fill="hold"/>
                                        <p:tgtEl>
                                          <p:spTgt spid="31"/>
                                        </p:tgtEl>
                                        <p:attrNameLst>
                                          <p:attrName>ppt_h</p:attrName>
                                        </p:attrNameLst>
                                      </p:cBhvr>
                                      <p:tavLst>
                                        <p:tav tm="0">
                                          <p:val>
                                            <p:fltVal val="0"/>
                                          </p:val>
                                        </p:tav>
                                        <p:tav tm="100000">
                                          <p:val>
                                            <p:strVal val="#ppt_h"/>
                                          </p:val>
                                        </p:tav>
                                      </p:tavLst>
                                    </p:anim>
                                    <p:animEffect transition="in" filter="fade">
                                      <p:cBhvr>
                                        <p:cTn id="9" dur="500"/>
                                        <p:tgtEl>
                                          <p:spTgt spid="31"/>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32"/>
                                        </p:tgtEl>
                                        <p:attrNameLst>
                                          <p:attrName>style.visibility</p:attrName>
                                        </p:attrNameLst>
                                      </p:cBhvr>
                                      <p:to>
                                        <p:strVal val="visible"/>
                                      </p:to>
                                    </p:set>
                                    <p:anim calcmode="lin" valueType="num">
                                      <p:cBhvr>
                                        <p:cTn id="12" dur="500" fill="hold"/>
                                        <p:tgtEl>
                                          <p:spTgt spid="32"/>
                                        </p:tgtEl>
                                        <p:attrNameLst>
                                          <p:attrName>ppt_w</p:attrName>
                                        </p:attrNameLst>
                                      </p:cBhvr>
                                      <p:tavLst>
                                        <p:tav tm="0">
                                          <p:val>
                                            <p:fltVal val="0"/>
                                          </p:val>
                                        </p:tav>
                                        <p:tav tm="100000">
                                          <p:val>
                                            <p:strVal val="#ppt_w"/>
                                          </p:val>
                                        </p:tav>
                                      </p:tavLst>
                                    </p:anim>
                                    <p:anim calcmode="lin" valueType="num">
                                      <p:cBhvr>
                                        <p:cTn id="13" dur="500" fill="hold"/>
                                        <p:tgtEl>
                                          <p:spTgt spid="32"/>
                                        </p:tgtEl>
                                        <p:attrNameLst>
                                          <p:attrName>ppt_h</p:attrName>
                                        </p:attrNameLst>
                                      </p:cBhvr>
                                      <p:tavLst>
                                        <p:tav tm="0">
                                          <p:val>
                                            <p:fltVal val="0"/>
                                          </p:val>
                                        </p:tav>
                                        <p:tav tm="100000">
                                          <p:val>
                                            <p:strVal val="#ppt_h"/>
                                          </p:val>
                                        </p:tav>
                                      </p:tavLst>
                                    </p:anim>
                                    <p:animEffect transition="in" filter="fade">
                                      <p:cBhvr>
                                        <p:cTn id="14" dur="500"/>
                                        <p:tgtEl>
                                          <p:spTgt spid="32"/>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33"/>
                                        </p:tgtEl>
                                        <p:attrNameLst>
                                          <p:attrName>style.visibility</p:attrName>
                                        </p:attrNameLst>
                                      </p:cBhvr>
                                      <p:to>
                                        <p:strVal val="visible"/>
                                      </p:to>
                                    </p:set>
                                    <p:anim calcmode="lin" valueType="num">
                                      <p:cBhvr>
                                        <p:cTn id="17" dur="500" fill="hold"/>
                                        <p:tgtEl>
                                          <p:spTgt spid="33"/>
                                        </p:tgtEl>
                                        <p:attrNameLst>
                                          <p:attrName>ppt_w</p:attrName>
                                        </p:attrNameLst>
                                      </p:cBhvr>
                                      <p:tavLst>
                                        <p:tav tm="0">
                                          <p:val>
                                            <p:fltVal val="0"/>
                                          </p:val>
                                        </p:tav>
                                        <p:tav tm="100000">
                                          <p:val>
                                            <p:strVal val="#ppt_w"/>
                                          </p:val>
                                        </p:tav>
                                      </p:tavLst>
                                    </p:anim>
                                    <p:anim calcmode="lin" valueType="num">
                                      <p:cBhvr>
                                        <p:cTn id="18" dur="500" fill="hold"/>
                                        <p:tgtEl>
                                          <p:spTgt spid="33"/>
                                        </p:tgtEl>
                                        <p:attrNameLst>
                                          <p:attrName>ppt_h</p:attrName>
                                        </p:attrNameLst>
                                      </p:cBhvr>
                                      <p:tavLst>
                                        <p:tav tm="0">
                                          <p:val>
                                            <p:fltVal val="0"/>
                                          </p:val>
                                        </p:tav>
                                        <p:tav tm="100000">
                                          <p:val>
                                            <p:strVal val="#ppt_h"/>
                                          </p:val>
                                        </p:tav>
                                      </p:tavLst>
                                    </p:anim>
                                    <p:animEffect transition="in" filter="fade">
                                      <p:cBhvr>
                                        <p:cTn id="19" dur="500"/>
                                        <p:tgtEl>
                                          <p:spTgt spid="33"/>
                                        </p:tgtEl>
                                      </p:cBhvr>
                                    </p:animEffect>
                                  </p:childTnLst>
                                </p:cTn>
                              </p:par>
                            </p:childTnLst>
                          </p:cTn>
                        </p:par>
                        <p:par>
                          <p:cTn id="20" fill="hold">
                            <p:stCondLst>
                              <p:cond delay="500"/>
                            </p:stCondLst>
                            <p:childTnLst>
                              <p:par>
                                <p:cTn id="21" presetID="10" presetClass="entr" presetSubtype="0" fill="hold" grpId="0" nodeType="afterEffect">
                                  <p:stCondLst>
                                    <p:cond delay="0"/>
                                  </p:stCondLst>
                                  <p:childTnLst>
                                    <p:set>
                                      <p:cBhvr>
                                        <p:cTn id="22" dur="1" fill="hold">
                                          <p:stCondLst>
                                            <p:cond delay="0"/>
                                          </p:stCondLst>
                                        </p:cTn>
                                        <p:tgtEl>
                                          <p:spTgt spid="34"/>
                                        </p:tgtEl>
                                        <p:attrNameLst>
                                          <p:attrName>style.visibility</p:attrName>
                                        </p:attrNameLst>
                                      </p:cBhvr>
                                      <p:to>
                                        <p:strVal val="visible"/>
                                      </p:to>
                                    </p:set>
                                    <p:animEffect transition="in" filter="fade">
                                      <p:cBhvr>
                                        <p:cTn id="23" dur="500"/>
                                        <p:tgtEl>
                                          <p:spTgt spid="34"/>
                                        </p:tgtEl>
                                      </p:cBhvr>
                                    </p:animEffect>
                                  </p:childTnLst>
                                </p:cTn>
                              </p:par>
                              <p:par>
                                <p:cTn id="24" presetID="42" presetClass="entr" presetSubtype="0" fill="hold" nodeType="withEffect">
                                  <p:stCondLst>
                                    <p:cond delay="500"/>
                                  </p:stCondLst>
                                  <p:childTnLst>
                                    <p:set>
                                      <p:cBhvr>
                                        <p:cTn id="25" dur="1" fill="hold">
                                          <p:stCondLst>
                                            <p:cond delay="0"/>
                                          </p:stCondLst>
                                        </p:cTn>
                                        <p:tgtEl>
                                          <p:spTgt spid="3"/>
                                        </p:tgtEl>
                                        <p:attrNameLst>
                                          <p:attrName>style.visibility</p:attrName>
                                        </p:attrNameLst>
                                      </p:cBhvr>
                                      <p:to>
                                        <p:strVal val="visible"/>
                                      </p:to>
                                    </p:set>
                                    <p:animEffect transition="in" filter="fade">
                                      <p:cBhvr>
                                        <p:cTn id="26" dur="1000"/>
                                        <p:tgtEl>
                                          <p:spTgt spid="3"/>
                                        </p:tgtEl>
                                      </p:cBhvr>
                                    </p:animEffect>
                                    <p:anim calcmode="lin" valueType="num">
                                      <p:cBhvr>
                                        <p:cTn id="27" dur="1000" fill="hold"/>
                                        <p:tgtEl>
                                          <p:spTgt spid="3"/>
                                        </p:tgtEl>
                                        <p:attrNameLst>
                                          <p:attrName>ppt_x</p:attrName>
                                        </p:attrNameLst>
                                      </p:cBhvr>
                                      <p:tavLst>
                                        <p:tav tm="0">
                                          <p:val>
                                            <p:strVal val="#ppt_x"/>
                                          </p:val>
                                        </p:tav>
                                        <p:tav tm="100000">
                                          <p:val>
                                            <p:strVal val="#ppt_x"/>
                                          </p:val>
                                        </p:tav>
                                      </p:tavLst>
                                    </p:anim>
                                    <p:anim calcmode="lin" valueType="num">
                                      <p:cBhvr>
                                        <p:cTn id="28"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bldLvl="0" animBg="1"/>
      <p:bldP spid="32" grpId="0" bldLvl="0" animBg="1"/>
      <p:bldP spid="33" grpId="0" bldLvl="0" animBg="1"/>
      <p:bldP spid="34"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87"/>
          <p:cNvGrpSpPr/>
          <p:nvPr/>
        </p:nvGrpSpPr>
        <p:grpSpPr>
          <a:xfrm>
            <a:off x="791829" y="1323784"/>
            <a:ext cx="10153650" cy="4306296"/>
            <a:chOff x="946620" y="1670343"/>
            <a:chExt cx="10153650" cy="4306296"/>
          </a:xfrm>
        </p:grpSpPr>
        <p:grpSp>
          <p:nvGrpSpPr>
            <p:cNvPr id="4" name="Group 332"/>
            <p:cNvGrpSpPr>
              <a:grpSpLocks noChangeAspect="1"/>
            </p:cNvGrpSpPr>
            <p:nvPr/>
          </p:nvGrpSpPr>
          <p:grpSpPr>
            <a:xfrm>
              <a:off x="946620" y="1670343"/>
              <a:ext cx="540000" cy="540000"/>
              <a:chOff x="4421584" y="2527234"/>
              <a:chExt cx="288476" cy="288476"/>
            </a:xfrm>
          </p:grpSpPr>
          <p:sp>
            <p:nvSpPr>
              <p:cNvPr id="92" name="Oval 59"/>
              <p:cNvSpPr/>
              <p:nvPr/>
            </p:nvSpPr>
            <p:spPr>
              <a:xfrm>
                <a:off x="4421584" y="2527234"/>
                <a:ext cx="288476" cy="288476"/>
              </a:xfrm>
              <a:prstGeom prst="ellipse">
                <a:avLst/>
              </a:prstGeom>
              <a:gradFill flip="none" rotWithShape="1">
                <a:gsLst>
                  <a:gs pos="0">
                    <a:srgbClr val="F79646"/>
                  </a:gs>
                  <a:gs pos="100000">
                    <a:srgbClr val="F79646"/>
                  </a:gs>
                </a:gsLst>
                <a:lin ang="7200000" scaled="0"/>
                <a:tileRect/>
              </a:gradFill>
              <a:ln>
                <a:no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solidFill>
                    <a:prstClr val="white"/>
                  </a:solidFill>
                  <a:latin typeface="Agency FB" panose="020B0503020202020204" pitchFamily="34" charset="0"/>
                </a:endParaRPr>
              </a:p>
            </p:txBody>
          </p:sp>
          <p:sp>
            <p:nvSpPr>
              <p:cNvPr id="93" name="Freeform 26"/>
              <p:cNvSpPr/>
              <p:nvPr/>
            </p:nvSpPr>
            <p:spPr bwMode="auto">
              <a:xfrm>
                <a:off x="4513652" y="2612916"/>
                <a:ext cx="114518" cy="118766"/>
              </a:xfrm>
              <a:custGeom>
                <a:avLst/>
                <a:gdLst>
                  <a:gd name="T0" fmla="*/ 103 w 274"/>
                  <a:gd name="T1" fmla="*/ 284 h 284"/>
                  <a:gd name="T2" fmla="*/ 80 w 274"/>
                  <a:gd name="T3" fmla="*/ 273 h 284"/>
                  <a:gd name="T4" fmla="*/ 9 w 274"/>
                  <a:gd name="T5" fmla="*/ 178 h 284"/>
                  <a:gd name="T6" fmla="*/ 14 w 274"/>
                  <a:gd name="T7" fmla="*/ 139 h 284"/>
                  <a:gd name="T8" fmla="*/ 53 w 274"/>
                  <a:gd name="T9" fmla="*/ 145 h 284"/>
                  <a:gd name="T10" fmla="*/ 100 w 274"/>
                  <a:gd name="T11" fmla="*/ 207 h 284"/>
                  <a:gd name="T12" fmla="*/ 219 w 274"/>
                  <a:gd name="T13" fmla="*/ 17 h 284"/>
                  <a:gd name="T14" fmla="*/ 257 w 274"/>
                  <a:gd name="T15" fmla="*/ 8 h 284"/>
                  <a:gd name="T16" fmla="*/ 266 w 274"/>
                  <a:gd name="T17" fmla="*/ 47 h 284"/>
                  <a:gd name="T18" fmla="*/ 126 w 274"/>
                  <a:gd name="T19" fmla="*/ 271 h 284"/>
                  <a:gd name="T20" fmla="*/ 104 w 274"/>
                  <a:gd name="T21" fmla="*/ 284 h 284"/>
                  <a:gd name="T22" fmla="*/ 103 w 274"/>
                  <a:gd name="T23" fmla="*/ 284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chemeClr val="bg1"/>
              </a:solidFill>
              <a:ln>
                <a:noFill/>
              </a:ln>
            </p:spPr>
            <p:txBody>
              <a:bodyPr vert="horz" wrap="square" lIns="91440" tIns="45720" rIns="91440" bIns="45720" numCol="1" anchor="t" anchorCtr="0" compatLnSpc="1"/>
              <a:lstStyle/>
              <a:p>
                <a:endParaRPr lang="en-US" sz="1400" dirty="0">
                  <a:solidFill>
                    <a:prstClr val="black"/>
                  </a:solidFill>
                  <a:latin typeface="Agency FB" panose="020B0503020202020204" pitchFamily="34" charset="0"/>
                </a:endParaRPr>
              </a:p>
            </p:txBody>
          </p:sp>
        </p:grpSp>
        <p:sp>
          <p:nvSpPr>
            <p:cNvPr id="91" name="TextBox 90"/>
            <p:cNvSpPr txBox="1"/>
            <p:nvPr/>
          </p:nvSpPr>
          <p:spPr>
            <a:xfrm>
              <a:off x="1583525" y="1697648"/>
              <a:ext cx="9516745" cy="488950"/>
            </a:xfrm>
            <a:prstGeom prst="rect">
              <a:avLst/>
            </a:prstGeom>
            <a:noFill/>
          </p:spPr>
          <p:txBody>
            <a:bodyPr wrap="square" lIns="182843" tIns="91422" rIns="182843" bIns="91422" rtlCol="0">
              <a:spAutoFit/>
            </a:bodyPr>
            <a:lstStyle/>
            <a:p>
              <a:r>
                <a:rPr lang="zh-CN" altLang="en-US" sz="2000" b="1" dirty="0" smtClean="0">
                  <a:solidFill>
                    <a:srgbClr val="F79646"/>
                  </a:solidFill>
                  <a:latin typeface="微软雅黑" panose="020B0503020204020204" pitchFamily="34" charset="-122"/>
                  <a:ea typeface="微软雅黑" panose="020B0503020204020204" pitchFamily="34" charset="-122"/>
                  <a:cs typeface="Lato Regular"/>
                </a:rPr>
                <a:t>二、银行存款的审计</a:t>
              </a:r>
              <a:endParaRPr lang="zh-CN" altLang="en-US" sz="2000" b="1" dirty="0">
                <a:solidFill>
                  <a:srgbClr val="F79646"/>
                </a:solidFill>
                <a:latin typeface="微软雅黑" panose="020B0503020204020204" pitchFamily="34" charset="-122"/>
                <a:ea typeface="微软雅黑" panose="020B0503020204020204" pitchFamily="34" charset="-122"/>
                <a:cs typeface="Lato Regular"/>
              </a:endParaRPr>
            </a:p>
          </p:txBody>
        </p:sp>
        <p:sp>
          <p:nvSpPr>
            <p:cNvPr id="2" name="TextBox 89"/>
            <p:cNvSpPr txBox="1"/>
            <p:nvPr/>
          </p:nvSpPr>
          <p:spPr>
            <a:xfrm>
              <a:off x="1582890" y="2603793"/>
              <a:ext cx="9517380" cy="3372846"/>
            </a:xfrm>
            <a:prstGeom prst="rect">
              <a:avLst/>
            </a:prstGeom>
            <a:noFill/>
          </p:spPr>
          <p:txBody>
            <a:bodyPr wrap="square" rtlCol="0">
              <a:spAutoFit/>
            </a:bodyPr>
            <a:lstStyle/>
            <a:p>
              <a:pPr indent="406400" fontAlgn="auto">
                <a:lnSpc>
                  <a:spcPct val="150000"/>
                </a:lnSpc>
                <a:extLst>
                  <a:ext uri="{35155182-B16C-46BC-9424-99874614C6A1}">
                    <wpsdc:indentchars xmlns:wpsdc="http://www.wps.cn/officeDocument/2017/drawingmlCustomData" val="200" checksum="1740828767"/>
                  </a:ext>
                </a:extLst>
              </a:pPr>
              <a:r>
                <a:rPr lang="zh-CN" altLang="en-US" sz="1600" dirty="0" smtClean="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a:t>
              </a:r>
              <a:r>
                <a:rPr lang="en-US" altLang="zh-CN" sz="1600" dirty="0" smtClean="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1</a:t>
              </a:r>
              <a:r>
                <a:rPr lang="zh-CN" altLang="en-US" sz="1600" dirty="0" smtClean="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）验算调节表的数字计算。</a:t>
              </a:r>
              <a:endParaRPr lang="zh-CN" altLang="en-US" sz="1600" dirty="0" smtClean="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a:p>
              <a:pPr indent="406400" fontAlgn="auto">
                <a:lnSpc>
                  <a:spcPct val="150000"/>
                </a:lnSpc>
                <a:extLst>
                  <a:ext uri="{35155182-B16C-46BC-9424-99874614C6A1}">
                    <wpsdc:indentchars xmlns:wpsdc="http://www.wps.cn/officeDocument/2017/drawingmlCustomData" val="200" checksum="1740828767"/>
                  </a:ext>
                </a:extLst>
              </a:pPr>
              <a:r>
                <a:rPr lang="zh-CN" altLang="en-US" sz="1600" dirty="0" smtClean="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a:t>
              </a:r>
              <a:r>
                <a:rPr lang="en-US" altLang="zh-CN" sz="1600" dirty="0" smtClean="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2</a:t>
              </a:r>
              <a:r>
                <a:rPr lang="zh-CN" altLang="en-US" sz="1600" dirty="0" smtClean="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）对于金额较大的未提现支票、可提现的未提现支票以及注册会计师认为</a:t>
              </a:r>
              <a:endParaRPr lang="zh-CN" altLang="en-US" sz="1600" dirty="0" smtClean="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a:p>
              <a:pPr indent="406400" fontAlgn="auto">
                <a:lnSpc>
                  <a:spcPct val="150000"/>
                </a:lnSpc>
                <a:extLst>
                  <a:ext uri="{35155182-B16C-46BC-9424-99874614C6A1}">
                    <wpsdc:indentchars xmlns:wpsdc="http://www.wps.cn/officeDocument/2017/drawingmlCustomData" val="200" checksum="1740828767"/>
                  </a:ext>
                </a:extLst>
              </a:pPr>
              <a:r>
                <a:rPr lang="zh-CN" altLang="en-US" sz="1600" dirty="0" smtClean="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重要的未提现支票，列示未提现支票清单，注明开票日期和收票人姓名或单位。</a:t>
              </a:r>
              <a:endParaRPr lang="zh-CN" altLang="en-US" sz="1600" dirty="0" smtClean="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a:p>
              <a:pPr indent="406400" fontAlgn="auto">
                <a:lnSpc>
                  <a:spcPct val="150000"/>
                </a:lnSpc>
                <a:extLst>
                  <a:ext uri="{35155182-B16C-46BC-9424-99874614C6A1}">
                    <wpsdc:indentchars xmlns:wpsdc="http://www.wps.cn/officeDocument/2017/drawingmlCustomData" val="200" checksum="1740828767"/>
                  </a:ext>
                </a:extLst>
              </a:pPr>
              <a:r>
                <a:rPr lang="zh-CN" altLang="en-US" sz="1600" dirty="0" smtClean="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a:t>
              </a:r>
              <a:r>
                <a:rPr lang="en-US" altLang="zh-CN" sz="1600" dirty="0" smtClean="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3</a:t>
              </a:r>
              <a:r>
                <a:rPr lang="zh-CN" altLang="en-US" sz="1600" dirty="0" smtClean="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）追查截止日期银行对账单上的在途存款，并在银行账户调节表上注明存</a:t>
              </a:r>
              <a:endParaRPr lang="zh-CN" altLang="en-US" sz="1600" dirty="0" smtClean="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a:p>
              <a:pPr indent="406400" fontAlgn="auto">
                <a:lnSpc>
                  <a:spcPct val="150000"/>
                </a:lnSpc>
                <a:extLst>
                  <a:ext uri="{35155182-B16C-46BC-9424-99874614C6A1}">
                    <wpsdc:indentchars xmlns:wpsdc="http://www.wps.cn/officeDocument/2017/drawingmlCustomData" val="200" checksum="1740828767"/>
                  </a:ext>
                </a:extLst>
              </a:pPr>
              <a:r>
                <a:rPr lang="zh-CN" altLang="en-US" sz="1600" dirty="0" smtClean="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款日期。</a:t>
              </a:r>
              <a:endParaRPr lang="zh-CN" altLang="en-US" sz="1600" dirty="0" smtClean="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a:p>
              <a:pPr indent="406400" fontAlgn="auto">
                <a:lnSpc>
                  <a:spcPct val="150000"/>
                </a:lnSpc>
                <a:extLst>
                  <a:ext uri="{35155182-B16C-46BC-9424-99874614C6A1}">
                    <wpsdc:indentchars xmlns:wpsdc="http://www.wps.cn/officeDocument/2017/drawingmlCustomData" val="200" checksum="1740828767"/>
                  </a:ext>
                </a:extLst>
              </a:pPr>
              <a:r>
                <a:rPr lang="zh-CN" altLang="en-US" sz="1600" dirty="0" smtClean="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a:t>
              </a:r>
              <a:r>
                <a:rPr lang="en-US" altLang="zh-CN" sz="1600" dirty="0" smtClean="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4</a:t>
              </a:r>
              <a:r>
                <a:rPr lang="zh-CN" altLang="en-US" sz="1600" dirty="0" smtClean="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）检查截止日期仍未提现的大金额支票和其他已签发一个月以上的未提现</a:t>
              </a:r>
              <a:endParaRPr lang="zh-CN" altLang="en-US" sz="1600" dirty="0" smtClean="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a:p>
              <a:pPr indent="406400" fontAlgn="auto">
                <a:lnSpc>
                  <a:spcPct val="150000"/>
                </a:lnSpc>
                <a:extLst>
                  <a:ext uri="{35155182-B16C-46BC-9424-99874614C6A1}">
                    <wpsdc:indentchars xmlns:wpsdc="http://www.wps.cn/officeDocument/2017/drawingmlCustomData" val="200" checksum="1740828767"/>
                  </a:ext>
                </a:extLst>
              </a:pPr>
              <a:r>
                <a:rPr lang="zh-CN" altLang="en-US" sz="1600" dirty="0" smtClean="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支票。</a:t>
              </a:r>
              <a:endParaRPr lang="zh-CN" altLang="en-US" sz="1600" dirty="0" smtClean="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a:p>
              <a:pPr indent="406400" fontAlgn="auto">
                <a:lnSpc>
                  <a:spcPct val="150000"/>
                </a:lnSpc>
                <a:extLst>
                  <a:ext uri="{35155182-B16C-46BC-9424-99874614C6A1}">
                    <wpsdc:indentchars xmlns:wpsdc="http://www.wps.cn/officeDocument/2017/drawingmlCustomData" val="200" checksum="1740828767"/>
                  </a:ext>
                </a:extLst>
              </a:pPr>
              <a:r>
                <a:rPr lang="zh-CN" altLang="en-US" sz="1600" dirty="0" smtClean="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a:t>
              </a:r>
              <a:r>
                <a:rPr lang="en-US" altLang="zh-CN" sz="1600" dirty="0" smtClean="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5</a:t>
              </a:r>
              <a:r>
                <a:rPr lang="zh-CN" altLang="en-US" sz="1600" dirty="0" smtClean="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）追查截止日期银行对账单已收、企业未收的款项性质及款项来源。</a:t>
              </a:r>
              <a:endParaRPr lang="zh-CN" altLang="en-US" sz="1600" dirty="0" smtClean="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a:p>
              <a:pPr indent="406400" fontAlgn="auto">
                <a:lnSpc>
                  <a:spcPct val="150000"/>
                </a:lnSpc>
                <a:extLst>
                  <a:ext uri="{35155182-B16C-46BC-9424-99874614C6A1}">
                    <wpsdc:indentchars xmlns:wpsdc="http://www.wps.cn/officeDocument/2017/drawingmlCustomData" val="200" checksum="1740828767"/>
                  </a:ext>
                </a:extLst>
              </a:pPr>
              <a:r>
                <a:rPr lang="zh-CN" altLang="en-US" sz="1600" dirty="0" smtClean="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a:t>
              </a:r>
              <a:r>
                <a:rPr lang="en-US" altLang="zh-CN" sz="1600" dirty="0" smtClean="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6</a:t>
              </a:r>
              <a:r>
                <a:rPr lang="zh-CN" altLang="en-US" sz="1600" dirty="0" smtClean="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）核对银行存款总账余额、银行对账单加总金额。</a:t>
              </a:r>
              <a:endParaRPr lang="zh-CN" altLang="en-US" sz="1600" dirty="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sp>
        <p:nvSpPr>
          <p:cNvPr id="31" name="矩形 30"/>
          <p:cNvSpPr/>
          <p:nvPr/>
        </p:nvSpPr>
        <p:spPr>
          <a:xfrm>
            <a:off x="539638" y="368862"/>
            <a:ext cx="252028" cy="252028"/>
          </a:xfrm>
          <a:prstGeom prst="rect">
            <a:avLst/>
          </a:prstGeom>
          <a:noFill/>
          <a:ln w="9525">
            <a:solidFill>
              <a:srgbClr val="F79646"/>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矩形 31"/>
          <p:cNvSpPr/>
          <p:nvPr/>
        </p:nvSpPr>
        <p:spPr>
          <a:xfrm>
            <a:off x="190550" y="116632"/>
            <a:ext cx="185641" cy="185641"/>
          </a:xfrm>
          <a:prstGeom prst="rect">
            <a:avLst/>
          </a:prstGeom>
          <a:noFill/>
          <a:ln w="9525">
            <a:solidFill>
              <a:schemeClr val="bg1">
                <a:lumMod val="85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矩形 32"/>
          <p:cNvSpPr/>
          <p:nvPr/>
        </p:nvSpPr>
        <p:spPr>
          <a:xfrm>
            <a:off x="317993" y="188640"/>
            <a:ext cx="360040" cy="360040"/>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Shape 54"/>
          <p:cNvSpPr txBox="1"/>
          <p:nvPr/>
        </p:nvSpPr>
        <p:spPr>
          <a:xfrm>
            <a:off x="791210" y="100965"/>
            <a:ext cx="3672027" cy="376555"/>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nSpc>
                <a:spcPct val="150000"/>
              </a:lnSpc>
            </a:pPr>
            <a:r>
              <a:rPr lang="zh-CN" altLang="en-GB" sz="2000" dirty="0">
                <a:solidFill>
                  <a:srgbClr val="F79646"/>
                </a:solidFill>
                <a:latin typeface="微软雅黑" panose="020B0503020204020204" pitchFamily="34" charset="-122"/>
                <a:ea typeface="微软雅黑" panose="020B0503020204020204" pitchFamily="34" charset="-122"/>
                <a:cs typeface="+mn-ea"/>
                <a:sym typeface="+mn-lt"/>
              </a:rPr>
              <a:t>任务</a:t>
            </a:r>
            <a:r>
              <a:rPr lang="zh-CN" altLang="en-GB" sz="2000" dirty="0" smtClean="0">
                <a:solidFill>
                  <a:srgbClr val="F79646"/>
                </a:solidFill>
                <a:latin typeface="微软雅黑" panose="020B0503020204020204" pitchFamily="34" charset="-122"/>
                <a:ea typeface="微软雅黑" panose="020B0503020204020204" pitchFamily="34" charset="-122"/>
                <a:cs typeface="+mn-ea"/>
                <a:sym typeface="+mn-lt"/>
              </a:rPr>
              <a:t>二   </a:t>
            </a:r>
            <a:r>
              <a:rPr lang="zh-CN" altLang="en-US" sz="2000" dirty="0" smtClean="0">
                <a:solidFill>
                  <a:srgbClr val="F79646"/>
                </a:solidFill>
                <a:latin typeface="微软雅黑" panose="020B0503020204020204" pitchFamily="34" charset="-122"/>
                <a:ea typeface="微软雅黑" panose="020B0503020204020204" pitchFamily="34" charset="-122"/>
                <a:cs typeface="+mn-ea"/>
                <a:sym typeface="+mn-lt"/>
              </a:rPr>
              <a:t>货币资金的审计</a:t>
            </a:r>
            <a:endParaRPr lang="zh-CN" altLang="en-GB" sz="2000" dirty="0">
              <a:solidFill>
                <a:srgbClr val="F79646"/>
              </a:solidFill>
              <a:latin typeface="微软雅黑" panose="020B0503020204020204" pitchFamily="34" charset="-122"/>
              <a:ea typeface="微软雅黑" panose="020B0503020204020204" pitchFamily="34" charset="-122"/>
              <a:cs typeface="+mn-ea"/>
              <a:sym typeface="+mn-lt"/>
            </a:endParaRPr>
          </a:p>
        </p:txBody>
      </p:sp>
      <p:sp>
        <p:nvSpPr>
          <p:cNvPr id="35" name="矩形 34"/>
          <p:cNvSpPr/>
          <p:nvPr/>
        </p:nvSpPr>
        <p:spPr>
          <a:xfrm>
            <a:off x="4462780" y="188595"/>
            <a:ext cx="7727315" cy="360045"/>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p:cTn id="7" dur="500" fill="hold"/>
                                        <p:tgtEl>
                                          <p:spTgt spid="31"/>
                                        </p:tgtEl>
                                        <p:attrNameLst>
                                          <p:attrName>ppt_w</p:attrName>
                                        </p:attrNameLst>
                                      </p:cBhvr>
                                      <p:tavLst>
                                        <p:tav tm="0">
                                          <p:val>
                                            <p:fltVal val="0"/>
                                          </p:val>
                                        </p:tav>
                                        <p:tav tm="100000">
                                          <p:val>
                                            <p:strVal val="#ppt_w"/>
                                          </p:val>
                                        </p:tav>
                                      </p:tavLst>
                                    </p:anim>
                                    <p:anim calcmode="lin" valueType="num">
                                      <p:cBhvr>
                                        <p:cTn id="8" dur="500" fill="hold"/>
                                        <p:tgtEl>
                                          <p:spTgt spid="31"/>
                                        </p:tgtEl>
                                        <p:attrNameLst>
                                          <p:attrName>ppt_h</p:attrName>
                                        </p:attrNameLst>
                                      </p:cBhvr>
                                      <p:tavLst>
                                        <p:tav tm="0">
                                          <p:val>
                                            <p:fltVal val="0"/>
                                          </p:val>
                                        </p:tav>
                                        <p:tav tm="100000">
                                          <p:val>
                                            <p:strVal val="#ppt_h"/>
                                          </p:val>
                                        </p:tav>
                                      </p:tavLst>
                                    </p:anim>
                                    <p:animEffect transition="in" filter="fade">
                                      <p:cBhvr>
                                        <p:cTn id="9" dur="500"/>
                                        <p:tgtEl>
                                          <p:spTgt spid="31"/>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32"/>
                                        </p:tgtEl>
                                        <p:attrNameLst>
                                          <p:attrName>style.visibility</p:attrName>
                                        </p:attrNameLst>
                                      </p:cBhvr>
                                      <p:to>
                                        <p:strVal val="visible"/>
                                      </p:to>
                                    </p:set>
                                    <p:anim calcmode="lin" valueType="num">
                                      <p:cBhvr>
                                        <p:cTn id="12" dur="500" fill="hold"/>
                                        <p:tgtEl>
                                          <p:spTgt spid="32"/>
                                        </p:tgtEl>
                                        <p:attrNameLst>
                                          <p:attrName>ppt_w</p:attrName>
                                        </p:attrNameLst>
                                      </p:cBhvr>
                                      <p:tavLst>
                                        <p:tav tm="0">
                                          <p:val>
                                            <p:fltVal val="0"/>
                                          </p:val>
                                        </p:tav>
                                        <p:tav tm="100000">
                                          <p:val>
                                            <p:strVal val="#ppt_w"/>
                                          </p:val>
                                        </p:tav>
                                      </p:tavLst>
                                    </p:anim>
                                    <p:anim calcmode="lin" valueType="num">
                                      <p:cBhvr>
                                        <p:cTn id="13" dur="500" fill="hold"/>
                                        <p:tgtEl>
                                          <p:spTgt spid="32"/>
                                        </p:tgtEl>
                                        <p:attrNameLst>
                                          <p:attrName>ppt_h</p:attrName>
                                        </p:attrNameLst>
                                      </p:cBhvr>
                                      <p:tavLst>
                                        <p:tav tm="0">
                                          <p:val>
                                            <p:fltVal val="0"/>
                                          </p:val>
                                        </p:tav>
                                        <p:tav tm="100000">
                                          <p:val>
                                            <p:strVal val="#ppt_h"/>
                                          </p:val>
                                        </p:tav>
                                      </p:tavLst>
                                    </p:anim>
                                    <p:animEffect transition="in" filter="fade">
                                      <p:cBhvr>
                                        <p:cTn id="14" dur="500"/>
                                        <p:tgtEl>
                                          <p:spTgt spid="32"/>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33"/>
                                        </p:tgtEl>
                                        <p:attrNameLst>
                                          <p:attrName>style.visibility</p:attrName>
                                        </p:attrNameLst>
                                      </p:cBhvr>
                                      <p:to>
                                        <p:strVal val="visible"/>
                                      </p:to>
                                    </p:set>
                                    <p:anim calcmode="lin" valueType="num">
                                      <p:cBhvr>
                                        <p:cTn id="17" dur="500" fill="hold"/>
                                        <p:tgtEl>
                                          <p:spTgt spid="33"/>
                                        </p:tgtEl>
                                        <p:attrNameLst>
                                          <p:attrName>ppt_w</p:attrName>
                                        </p:attrNameLst>
                                      </p:cBhvr>
                                      <p:tavLst>
                                        <p:tav tm="0">
                                          <p:val>
                                            <p:fltVal val="0"/>
                                          </p:val>
                                        </p:tav>
                                        <p:tav tm="100000">
                                          <p:val>
                                            <p:strVal val="#ppt_w"/>
                                          </p:val>
                                        </p:tav>
                                      </p:tavLst>
                                    </p:anim>
                                    <p:anim calcmode="lin" valueType="num">
                                      <p:cBhvr>
                                        <p:cTn id="18" dur="500" fill="hold"/>
                                        <p:tgtEl>
                                          <p:spTgt spid="33"/>
                                        </p:tgtEl>
                                        <p:attrNameLst>
                                          <p:attrName>ppt_h</p:attrName>
                                        </p:attrNameLst>
                                      </p:cBhvr>
                                      <p:tavLst>
                                        <p:tav tm="0">
                                          <p:val>
                                            <p:fltVal val="0"/>
                                          </p:val>
                                        </p:tav>
                                        <p:tav tm="100000">
                                          <p:val>
                                            <p:strVal val="#ppt_h"/>
                                          </p:val>
                                        </p:tav>
                                      </p:tavLst>
                                    </p:anim>
                                    <p:animEffect transition="in" filter="fade">
                                      <p:cBhvr>
                                        <p:cTn id="19" dur="500"/>
                                        <p:tgtEl>
                                          <p:spTgt spid="33"/>
                                        </p:tgtEl>
                                      </p:cBhvr>
                                    </p:animEffect>
                                  </p:childTnLst>
                                </p:cTn>
                              </p:par>
                            </p:childTnLst>
                          </p:cTn>
                        </p:par>
                        <p:par>
                          <p:cTn id="20" fill="hold">
                            <p:stCondLst>
                              <p:cond delay="500"/>
                            </p:stCondLst>
                            <p:childTnLst>
                              <p:par>
                                <p:cTn id="21" presetID="10" presetClass="entr" presetSubtype="0" fill="hold" grpId="0" nodeType="afterEffect">
                                  <p:stCondLst>
                                    <p:cond delay="0"/>
                                  </p:stCondLst>
                                  <p:childTnLst>
                                    <p:set>
                                      <p:cBhvr>
                                        <p:cTn id="22" dur="1" fill="hold">
                                          <p:stCondLst>
                                            <p:cond delay="0"/>
                                          </p:stCondLst>
                                        </p:cTn>
                                        <p:tgtEl>
                                          <p:spTgt spid="34"/>
                                        </p:tgtEl>
                                        <p:attrNameLst>
                                          <p:attrName>style.visibility</p:attrName>
                                        </p:attrNameLst>
                                      </p:cBhvr>
                                      <p:to>
                                        <p:strVal val="visible"/>
                                      </p:to>
                                    </p:set>
                                    <p:animEffect transition="in" filter="fade">
                                      <p:cBhvr>
                                        <p:cTn id="23" dur="500"/>
                                        <p:tgtEl>
                                          <p:spTgt spid="34"/>
                                        </p:tgtEl>
                                      </p:cBhvr>
                                    </p:animEffect>
                                  </p:childTnLst>
                                </p:cTn>
                              </p:par>
                              <p:par>
                                <p:cTn id="24" presetID="42" presetClass="entr" presetSubtype="0" fill="hold" nodeType="withEffect">
                                  <p:stCondLst>
                                    <p:cond delay="500"/>
                                  </p:stCondLst>
                                  <p:childTnLst>
                                    <p:set>
                                      <p:cBhvr>
                                        <p:cTn id="25" dur="1" fill="hold">
                                          <p:stCondLst>
                                            <p:cond delay="0"/>
                                          </p:stCondLst>
                                        </p:cTn>
                                        <p:tgtEl>
                                          <p:spTgt spid="3"/>
                                        </p:tgtEl>
                                        <p:attrNameLst>
                                          <p:attrName>style.visibility</p:attrName>
                                        </p:attrNameLst>
                                      </p:cBhvr>
                                      <p:to>
                                        <p:strVal val="visible"/>
                                      </p:to>
                                    </p:set>
                                    <p:animEffect transition="in" filter="fade">
                                      <p:cBhvr>
                                        <p:cTn id="26" dur="1000"/>
                                        <p:tgtEl>
                                          <p:spTgt spid="3"/>
                                        </p:tgtEl>
                                      </p:cBhvr>
                                    </p:animEffect>
                                    <p:anim calcmode="lin" valueType="num">
                                      <p:cBhvr>
                                        <p:cTn id="27" dur="1000" fill="hold"/>
                                        <p:tgtEl>
                                          <p:spTgt spid="3"/>
                                        </p:tgtEl>
                                        <p:attrNameLst>
                                          <p:attrName>ppt_x</p:attrName>
                                        </p:attrNameLst>
                                      </p:cBhvr>
                                      <p:tavLst>
                                        <p:tav tm="0">
                                          <p:val>
                                            <p:strVal val="#ppt_x"/>
                                          </p:val>
                                        </p:tav>
                                        <p:tav tm="100000">
                                          <p:val>
                                            <p:strVal val="#ppt_x"/>
                                          </p:val>
                                        </p:tav>
                                      </p:tavLst>
                                    </p:anim>
                                    <p:anim calcmode="lin" valueType="num">
                                      <p:cBhvr>
                                        <p:cTn id="28"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bldLvl="0" animBg="1"/>
      <p:bldP spid="32" grpId="0" bldLvl="0" animBg="1"/>
      <p:bldP spid="33" grpId="0" bldLvl="0" animBg="1"/>
      <p:bldP spid="34"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87"/>
          <p:cNvGrpSpPr/>
          <p:nvPr/>
        </p:nvGrpSpPr>
        <p:grpSpPr>
          <a:xfrm>
            <a:off x="791829" y="1323784"/>
            <a:ext cx="10153650" cy="5088434"/>
            <a:chOff x="946620" y="1670343"/>
            <a:chExt cx="10153650" cy="5088434"/>
          </a:xfrm>
        </p:grpSpPr>
        <p:grpSp>
          <p:nvGrpSpPr>
            <p:cNvPr id="4" name="Group 332"/>
            <p:cNvGrpSpPr>
              <a:grpSpLocks noChangeAspect="1"/>
            </p:cNvGrpSpPr>
            <p:nvPr/>
          </p:nvGrpSpPr>
          <p:grpSpPr>
            <a:xfrm>
              <a:off x="946620" y="1670343"/>
              <a:ext cx="540000" cy="540000"/>
              <a:chOff x="4421584" y="2527234"/>
              <a:chExt cx="288476" cy="288476"/>
            </a:xfrm>
          </p:grpSpPr>
          <p:sp>
            <p:nvSpPr>
              <p:cNvPr id="92" name="Oval 59"/>
              <p:cNvSpPr/>
              <p:nvPr/>
            </p:nvSpPr>
            <p:spPr>
              <a:xfrm>
                <a:off x="4421584" y="2527234"/>
                <a:ext cx="288476" cy="288476"/>
              </a:xfrm>
              <a:prstGeom prst="ellipse">
                <a:avLst/>
              </a:prstGeom>
              <a:gradFill flip="none" rotWithShape="1">
                <a:gsLst>
                  <a:gs pos="0">
                    <a:srgbClr val="F79646"/>
                  </a:gs>
                  <a:gs pos="100000">
                    <a:srgbClr val="F79646"/>
                  </a:gs>
                </a:gsLst>
                <a:lin ang="7200000" scaled="0"/>
                <a:tileRect/>
              </a:gradFill>
              <a:ln>
                <a:no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solidFill>
                    <a:prstClr val="white"/>
                  </a:solidFill>
                  <a:latin typeface="Agency FB" panose="020B0503020202020204" pitchFamily="34" charset="0"/>
                </a:endParaRPr>
              </a:p>
            </p:txBody>
          </p:sp>
          <p:sp>
            <p:nvSpPr>
              <p:cNvPr id="93" name="Freeform 26"/>
              <p:cNvSpPr/>
              <p:nvPr/>
            </p:nvSpPr>
            <p:spPr bwMode="auto">
              <a:xfrm>
                <a:off x="4513652" y="2612916"/>
                <a:ext cx="114518" cy="118766"/>
              </a:xfrm>
              <a:custGeom>
                <a:avLst/>
                <a:gdLst>
                  <a:gd name="T0" fmla="*/ 103 w 274"/>
                  <a:gd name="T1" fmla="*/ 284 h 284"/>
                  <a:gd name="T2" fmla="*/ 80 w 274"/>
                  <a:gd name="T3" fmla="*/ 273 h 284"/>
                  <a:gd name="T4" fmla="*/ 9 w 274"/>
                  <a:gd name="T5" fmla="*/ 178 h 284"/>
                  <a:gd name="T6" fmla="*/ 14 w 274"/>
                  <a:gd name="T7" fmla="*/ 139 h 284"/>
                  <a:gd name="T8" fmla="*/ 53 w 274"/>
                  <a:gd name="T9" fmla="*/ 145 h 284"/>
                  <a:gd name="T10" fmla="*/ 100 w 274"/>
                  <a:gd name="T11" fmla="*/ 207 h 284"/>
                  <a:gd name="T12" fmla="*/ 219 w 274"/>
                  <a:gd name="T13" fmla="*/ 17 h 284"/>
                  <a:gd name="T14" fmla="*/ 257 w 274"/>
                  <a:gd name="T15" fmla="*/ 8 h 284"/>
                  <a:gd name="T16" fmla="*/ 266 w 274"/>
                  <a:gd name="T17" fmla="*/ 47 h 284"/>
                  <a:gd name="T18" fmla="*/ 126 w 274"/>
                  <a:gd name="T19" fmla="*/ 271 h 284"/>
                  <a:gd name="T20" fmla="*/ 104 w 274"/>
                  <a:gd name="T21" fmla="*/ 284 h 284"/>
                  <a:gd name="T22" fmla="*/ 103 w 274"/>
                  <a:gd name="T23" fmla="*/ 284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chemeClr val="bg1"/>
              </a:solidFill>
              <a:ln>
                <a:noFill/>
              </a:ln>
            </p:spPr>
            <p:txBody>
              <a:bodyPr vert="horz" wrap="square" lIns="91440" tIns="45720" rIns="91440" bIns="45720" numCol="1" anchor="t" anchorCtr="0" compatLnSpc="1"/>
              <a:lstStyle/>
              <a:p>
                <a:endParaRPr lang="en-US" sz="1400" dirty="0">
                  <a:solidFill>
                    <a:prstClr val="black"/>
                  </a:solidFill>
                  <a:latin typeface="Agency FB" panose="020B0503020202020204" pitchFamily="34" charset="0"/>
                </a:endParaRPr>
              </a:p>
            </p:txBody>
          </p:sp>
        </p:grpSp>
        <p:sp>
          <p:nvSpPr>
            <p:cNvPr id="91" name="TextBox 90"/>
            <p:cNvSpPr txBox="1"/>
            <p:nvPr/>
          </p:nvSpPr>
          <p:spPr>
            <a:xfrm>
              <a:off x="1583525" y="1697648"/>
              <a:ext cx="9516745" cy="488950"/>
            </a:xfrm>
            <a:prstGeom prst="rect">
              <a:avLst/>
            </a:prstGeom>
            <a:noFill/>
          </p:spPr>
          <p:txBody>
            <a:bodyPr wrap="square" lIns="182843" tIns="91422" rIns="182843" bIns="91422" rtlCol="0">
              <a:spAutoFit/>
            </a:bodyPr>
            <a:lstStyle/>
            <a:p>
              <a:r>
                <a:rPr lang="zh-CN" altLang="en-US" sz="2000" b="1" dirty="0" smtClean="0">
                  <a:solidFill>
                    <a:srgbClr val="F79646"/>
                  </a:solidFill>
                  <a:latin typeface="微软雅黑" panose="020B0503020204020204" pitchFamily="34" charset="-122"/>
                  <a:ea typeface="微软雅黑" panose="020B0503020204020204" pitchFamily="34" charset="-122"/>
                  <a:cs typeface="Lato Regular"/>
                </a:rPr>
                <a:t>二、银行存款的审计</a:t>
              </a:r>
              <a:endParaRPr lang="zh-CN" altLang="en-US" sz="2000" b="1" dirty="0">
                <a:solidFill>
                  <a:srgbClr val="F79646"/>
                </a:solidFill>
                <a:latin typeface="微软雅黑" panose="020B0503020204020204" pitchFamily="34" charset="-122"/>
                <a:ea typeface="微软雅黑" panose="020B0503020204020204" pitchFamily="34" charset="-122"/>
                <a:cs typeface="Lato Regular"/>
              </a:endParaRPr>
            </a:p>
          </p:txBody>
        </p:sp>
        <p:sp>
          <p:nvSpPr>
            <p:cNvPr id="2" name="TextBox 89"/>
            <p:cNvSpPr txBox="1"/>
            <p:nvPr/>
          </p:nvSpPr>
          <p:spPr>
            <a:xfrm>
              <a:off x="1582890" y="2603793"/>
              <a:ext cx="9517380" cy="4154984"/>
            </a:xfrm>
            <a:prstGeom prst="rect">
              <a:avLst/>
            </a:prstGeom>
            <a:noFill/>
          </p:spPr>
          <p:txBody>
            <a:bodyPr wrap="square" rtlCol="0">
              <a:spAutoFit/>
            </a:bodyPr>
            <a:lstStyle/>
            <a:p>
              <a:pPr indent="406400" fontAlgn="auto">
                <a:lnSpc>
                  <a:spcPct val="150000"/>
                </a:lnSpc>
                <a:extLst>
                  <a:ext uri="{35155182-B16C-46BC-9424-99874614C6A1}">
                    <wpsdc:indentchars xmlns:wpsdc="http://www.wps.cn/officeDocument/2017/drawingmlCustomData" val="200" checksum="1740828767"/>
                  </a:ext>
                </a:extLst>
              </a:pPr>
              <a:r>
                <a:rPr lang="en-US" altLang="zh-CN" sz="1600" dirty="0" smtClean="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5. </a:t>
              </a:r>
              <a:r>
                <a:rPr lang="zh-CN" altLang="en-US" sz="1600" dirty="0" smtClean="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函证银行存款余额。银行存款函证是指注册会计师在执行审计业务过程中，</a:t>
              </a:r>
              <a:endParaRPr lang="zh-CN" altLang="en-US" sz="1600" dirty="0" smtClean="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a:p>
              <a:pPr indent="406400" fontAlgn="auto">
                <a:lnSpc>
                  <a:spcPct val="150000"/>
                </a:lnSpc>
                <a:extLst>
                  <a:ext uri="{35155182-B16C-46BC-9424-99874614C6A1}">
                    <wpsdc:indentchars xmlns:wpsdc="http://www.wps.cn/officeDocument/2017/drawingmlCustomData" val="200" checksum="1740828767"/>
                  </a:ext>
                </a:extLst>
              </a:pPr>
              <a:r>
                <a:rPr lang="zh-CN" altLang="en-US" sz="1600" dirty="0" smtClean="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需要以被审计单位名义向有关单位发函询证，以验证被审计单位的银行存款是否</a:t>
              </a:r>
              <a:endParaRPr lang="zh-CN" altLang="en-US" sz="1600" dirty="0" smtClean="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a:p>
              <a:pPr indent="406400" fontAlgn="auto">
                <a:lnSpc>
                  <a:spcPct val="150000"/>
                </a:lnSpc>
                <a:extLst>
                  <a:ext uri="{35155182-B16C-46BC-9424-99874614C6A1}">
                    <wpsdc:indentchars xmlns:wpsdc="http://www.wps.cn/officeDocument/2017/drawingmlCustomData" val="200" checksum="1740828767"/>
                  </a:ext>
                </a:extLst>
              </a:pPr>
              <a:r>
                <a:rPr lang="zh-CN" altLang="en-US" sz="1600" dirty="0" smtClean="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真实、合法、完整。</a:t>
              </a:r>
              <a:endParaRPr lang="en-US" altLang="zh-CN" sz="1600" dirty="0" smtClean="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a:p>
              <a:pPr indent="406400" fontAlgn="auto">
                <a:lnSpc>
                  <a:spcPct val="150000"/>
                </a:lnSpc>
                <a:extLst>
                  <a:ext uri="{35155182-B16C-46BC-9424-99874614C6A1}">
                    <wpsdc:indentchars xmlns:wpsdc="http://www.wps.cn/officeDocument/2017/drawingmlCustomData" val="200" checksum="1740828767"/>
                  </a:ext>
                </a:extLst>
              </a:pPr>
              <a:r>
                <a:rPr lang="zh-CN" altLang="en-US" sz="1600" dirty="0" smtClean="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函证银行存款余额是证实资产负债表所列银行存款是否存在的重要程序。</a:t>
              </a:r>
              <a:endParaRPr lang="en-US" altLang="zh-CN" sz="1600" dirty="0" smtClean="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a:p>
              <a:pPr indent="406400" fontAlgn="auto">
                <a:lnSpc>
                  <a:spcPct val="150000"/>
                </a:lnSpc>
                <a:extLst>
                  <a:ext uri="{35155182-B16C-46BC-9424-99874614C6A1}">
                    <wpsdc:indentchars xmlns:wpsdc="http://www.wps.cn/officeDocument/2017/drawingmlCustomData" val="200" checksum="1740828767"/>
                  </a:ext>
                </a:extLst>
              </a:pPr>
              <a:r>
                <a:rPr lang="zh-CN" altLang="en-US" sz="1600" dirty="0" smtClean="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注册会计师应向被审计单位在本年存过款（含外埠存款、银行汇票存款、银</a:t>
              </a:r>
              <a:endParaRPr lang="zh-CN" altLang="en-US" sz="1600" dirty="0" smtClean="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a:p>
              <a:pPr indent="406400" fontAlgn="auto">
                <a:lnSpc>
                  <a:spcPct val="150000"/>
                </a:lnSpc>
                <a:extLst>
                  <a:ext uri="{35155182-B16C-46BC-9424-99874614C6A1}">
                    <wpsdc:indentchars xmlns:wpsdc="http://www.wps.cn/officeDocument/2017/drawingmlCustomData" val="200" checksum="1740828767"/>
                  </a:ext>
                </a:extLst>
              </a:pPr>
              <a:r>
                <a:rPr lang="zh-CN" altLang="en-US" sz="1600" dirty="0" smtClean="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行本票存款、信用卡存款、信用证保证金存款）的所有银行发函，其中包括企业</a:t>
              </a:r>
              <a:endParaRPr lang="zh-CN" altLang="en-US" sz="1600" dirty="0" smtClean="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a:p>
              <a:pPr indent="406400" fontAlgn="auto">
                <a:lnSpc>
                  <a:spcPct val="150000"/>
                </a:lnSpc>
                <a:extLst>
                  <a:ext uri="{35155182-B16C-46BC-9424-99874614C6A1}">
                    <wpsdc:indentchars xmlns:wpsdc="http://www.wps.cn/officeDocument/2017/drawingmlCustomData" val="200" checksum="1740828767"/>
                  </a:ext>
                </a:extLst>
              </a:pPr>
              <a:r>
                <a:rPr lang="zh-CN" altLang="en-US" sz="1600" dirty="0" smtClean="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存款账户已结清的银行，因为有可能存款账户已结清，但仍有银行借款或其他负</a:t>
              </a:r>
              <a:endParaRPr lang="zh-CN" altLang="en-US" sz="1600" dirty="0" smtClean="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a:p>
              <a:pPr indent="406400" fontAlgn="auto">
                <a:lnSpc>
                  <a:spcPct val="150000"/>
                </a:lnSpc>
                <a:extLst>
                  <a:ext uri="{35155182-B16C-46BC-9424-99874614C6A1}">
                    <wpsdc:indentchars xmlns:wpsdc="http://www.wps.cn/officeDocument/2017/drawingmlCustomData" val="200" checksum="1740828767"/>
                  </a:ext>
                </a:extLst>
              </a:pPr>
              <a:r>
                <a:rPr lang="zh-CN" altLang="en-US" sz="1600" dirty="0" smtClean="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债存在。</a:t>
              </a:r>
              <a:endParaRPr lang="en-US" altLang="zh-CN" sz="1600" dirty="0" smtClean="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a:p>
              <a:pPr indent="406400" fontAlgn="auto">
                <a:lnSpc>
                  <a:spcPct val="150000"/>
                </a:lnSpc>
                <a:extLst>
                  <a:ext uri="{35155182-B16C-46BC-9424-99874614C6A1}">
                    <wpsdc:indentchars xmlns:wpsdc="http://www.wps.cn/officeDocument/2017/drawingmlCustomData" val="200" checksum="1740828767"/>
                  </a:ext>
                </a:extLst>
              </a:pPr>
              <a:r>
                <a:rPr lang="zh-CN" altLang="en-US" sz="1600" dirty="0" smtClean="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函证银行存款余额（表 </a:t>
              </a:r>
              <a:r>
                <a:rPr lang="en-US" altLang="zh-CN" sz="1600" dirty="0" smtClean="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5-6</a:t>
              </a:r>
              <a:r>
                <a:rPr lang="zh-CN" altLang="en-US" sz="1600" dirty="0" smtClean="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）的主要目的是验证资产负债表上所列示的金额</a:t>
              </a:r>
              <a:endParaRPr lang="zh-CN" altLang="en-US" sz="1600" dirty="0" smtClean="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a:p>
              <a:pPr indent="406400" fontAlgn="auto">
                <a:lnSpc>
                  <a:spcPct val="150000"/>
                </a:lnSpc>
                <a:extLst>
                  <a:ext uri="{35155182-B16C-46BC-9424-99874614C6A1}">
                    <wpsdc:indentchars xmlns:wpsdc="http://www.wps.cn/officeDocument/2017/drawingmlCustomData" val="200" checksum="1740828767"/>
                  </a:ext>
                </a:extLst>
              </a:pPr>
              <a:r>
                <a:rPr lang="zh-CN" altLang="en-US" sz="1600" dirty="0" smtClean="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是否真实，准确。不仅可以了解被审单位银行存款的存在，还可以了解银行的债务，</a:t>
              </a:r>
              <a:endParaRPr lang="zh-CN" altLang="en-US" sz="1600" dirty="0" smtClean="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a:p>
              <a:pPr indent="406400" fontAlgn="auto">
                <a:lnSpc>
                  <a:spcPct val="150000"/>
                </a:lnSpc>
                <a:extLst>
                  <a:ext uri="{35155182-B16C-46BC-9424-99874614C6A1}">
                    <wpsdc:indentchars xmlns:wpsdc="http://www.wps.cn/officeDocument/2017/drawingmlCustomData" val="200" checksum="1740828767"/>
                  </a:ext>
                </a:extLst>
              </a:pPr>
              <a:r>
                <a:rPr lang="zh-CN" altLang="en-US" sz="1600" dirty="0" smtClean="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发现企业未登记的银行借款</a:t>
              </a:r>
              <a:endParaRPr lang="zh-CN" altLang="en-US" sz="1600" dirty="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sp>
        <p:nvSpPr>
          <p:cNvPr id="31" name="矩形 30"/>
          <p:cNvSpPr/>
          <p:nvPr/>
        </p:nvSpPr>
        <p:spPr>
          <a:xfrm>
            <a:off x="539638" y="368862"/>
            <a:ext cx="252028" cy="252028"/>
          </a:xfrm>
          <a:prstGeom prst="rect">
            <a:avLst/>
          </a:prstGeom>
          <a:noFill/>
          <a:ln w="9525">
            <a:solidFill>
              <a:srgbClr val="F79646"/>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矩形 31"/>
          <p:cNvSpPr/>
          <p:nvPr/>
        </p:nvSpPr>
        <p:spPr>
          <a:xfrm>
            <a:off x="190550" y="116632"/>
            <a:ext cx="185641" cy="185641"/>
          </a:xfrm>
          <a:prstGeom prst="rect">
            <a:avLst/>
          </a:prstGeom>
          <a:noFill/>
          <a:ln w="9525">
            <a:solidFill>
              <a:schemeClr val="bg1">
                <a:lumMod val="85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矩形 32"/>
          <p:cNvSpPr/>
          <p:nvPr/>
        </p:nvSpPr>
        <p:spPr>
          <a:xfrm>
            <a:off x="317993" y="188640"/>
            <a:ext cx="360040" cy="360040"/>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Shape 54"/>
          <p:cNvSpPr txBox="1"/>
          <p:nvPr/>
        </p:nvSpPr>
        <p:spPr>
          <a:xfrm>
            <a:off x="791210" y="100965"/>
            <a:ext cx="3672027" cy="376555"/>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nSpc>
                <a:spcPct val="150000"/>
              </a:lnSpc>
            </a:pPr>
            <a:r>
              <a:rPr lang="zh-CN" altLang="en-GB" sz="2000" dirty="0">
                <a:solidFill>
                  <a:srgbClr val="F79646"/>
                </a:solidFill>
                <a:latin typeface="微软雅黑" panose="020B0503020204020204" pitchFamily="34" charset="-122"/>
                <a:ea typeface="微软雅黑" panose="020B0503020204020204" pitchFamily="34" charset="-122"/>
                <a:cs typeface="+mn-ea"/>
                <a:sym typeface="+mn-lt"/>
              </a:rPr>
              <a:t>任务</a:t>
            </a:r>
            <a:r>
              <a:rPr lang="zh-CN" altLang="en-GB" sz="2000" dirty="0" smtClean="0">
                <a:solidFill>
                  <a:srgbClr val="F79646"/>
                </a:solidFill>
                <a:latin typeface="微软雅黑" panose="020B0503020204020204" pitchFamily="34" charset="-122"/>
                <a:ea typeface="微软雅黑" panose="020B0503020204020204" pitchFamily="34" charset="-122"/>
                <a:cs typeface="+mn-ea"/>
                <a:sym typeface="+mn-lt"/>
              </a:rPr>
              <a:t>二   </a:t>
            </a:r>
            <a:r>
              <a:rPr lang="zh-CN" altLang="en-US" sz="2000" dirty="0" smtClean="0">
                <a:solidFill>
                  <a:srgbClr val="F79646"/>
                </a:solidFill>
                <a:latin typeface="微软雅黑" panose="020B0503020204020204" pitchFamily="34" charset="-122"/>
                <a:ea typeface="微软雅黑" panose="020B0503020204020204" pitchFamily="34" charset="-122"/>
                <a:cs typeface="+mn-ea"/>
                <a:sym typeface="+mn-lt"/>
              </a:rPr>
              <a:t>货币资金的审计</a:t>
            </a:r>
            <a:endParaRPr lang="zh-CN" altLang="en-GB" sz="2000" dirty="0">
              <a:solidFill>
                <a:srgbClr val="F79646"/>
              </a:solidFill>
              <a:latin typeface="微软雅黑" panose="020B0503020204020204" pitchFamily="34" charset="-122"/>
              <a:ea typeface="微软雅黑" panose="020B0503020204020204" pitchFamily="34" charset="-122"/>
              <a:cs typeface="+mn-ea"/>
              <a:sym typeface="+mn-lt"/>
            </a:endParaRPr>
          </a:p>
        </p:txBody>
      </p:sp>
      <p:sp>
        <p:nvSpPr>
          <p:cNvPr id="35" name="矩形 34"/>
          <p:cNvSpPr/>
          <p:nvPr/>
        </p:nvSpPr>
        <p:spPr>
          <a:xfrm>
            <a:off x="4462780" y="188595"/>
            <a:ext cx="7727315" cy="360045"/>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p:cTn id="7" dur="500" fill="hold"/>
                                        <p:tgtEl>
                                          <p:spTgt spid="31"/>
                                        </p:tgtEl>
                                        <p:attrNameLst>
                                          <p:attrName>ppt_w</p:attrName>
                                        </p:attrNameLst>
                                      </p:cBhvr>
                                      <p:tavLst>
                                        <p:tav tm="0">
                                          <p:val>
                                            <p:fltVal val="0"/>
                                          </p:val>
                                        </p:tav>
                                        <p:tav tm="100000">
                                          <p:val>
                                            <p:strVal val="#ppt_w"/>
                                          </p:val>
                                        </p:tav>
                                      </p:tavLst>
                                    </p:anim>
                                    <p:anim calcmode="lin" valueType="num">
                                      <p:cBhvr>
                                        <p:cTn id="8" dur="500" fill="hold"/>
                                        <p:tgtEl>
                                          <p:spTgt spid="31"/>
                                        </p:tgtEl>
                                        <p:attrNameLst>
                                          <p:attrName>ppt_h</p:attrName>
                                        </p:attrNameLst>
                                      </p:cBhvr>
                                      <p:tavLst>
                                        <p:tav tm="0">
                                          <p:val>
                                            <p:fltVal val="0"/>
                                          </p:val>
                                        </p:tav>
                                        <p:tav tm="100000">
                                          <p:val>
                                            <p:strVal val="#ppt_h"/>
                                          </p:val>
                                        </p:tav>
                                      </p:tavLst>
                                    </p:anim>
                                    <p:animEffect transition="in" filter="fade">
                                      <p:cBhvr>
                                        <p:cTn id="9" dur="500"/>
                                        <p:tgtEl>
                                          <p:spTgt spid="31"/>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32"/>
                                        </p:tgtEl>
                                        <p:attrNameLst>
                                          <p:attrName>style.visibility</p:attrName>
                                        </p:attrNameLst>
                                      </p:cBhvr>
                                      <p:to>
                                        <p:strVal val="visible"/>
                                      </p:to>
                                    </p:set>
                                    <p:anim calcmode="lin" valueType="num">
                                      <p:cBhvr>
                                        <p:cTn id="12" dur="500" fill="hold"/>
                                        <p:tgtEl>
                                          <p:spTgt spid="32"/>
                                        </p:tgtEl>
                                        <p:attrNameLst>
                                          <p:attrName>ppt_w</p:attrName>
                                        </p:attrNameLst>
                                      </p:cBhvr>
                                      <p:tavLst>
                                        <p:tav tm="0">
                                          <p:val>
                                            <p:fltVal val="0"/>
                                          </p:val>
                                        </p:tav>
                                        <p:tav tm="100000">
                                          <p:val>
                                            <p:strVal val="#ppt_w"/>
                                          </p:val>
                                        </p:tav>
                                      </p:tavLst>
                                    </p:anim>
                                    <p:anim calcmode="lin" valueType="num">
                                      <p:cBhvr>
                                        <p:cTn id="13" dur="500" fill="hold"/>
                                        <p:tgtEl>
                                          <p:spTgt spid="32"/>
                                        </p:tgtEl>
                                        <p:attrNameLst>
                                          <p:attrName>ppt_h</p:attrName>
                                        </p:attrNameLst>
                                      </p:cBhvr>
                                      <p:tavLst>
                                        <p:tav tm="0">
                                          <p:val>
                                            <p:fltVal val="0"/>
                                          </p:val>
                                        </p:tav>
                                        <p:tav tm="100000">
                                          <p:val>
                                            <p:strVal val="#ppt_h"/>
                                          </p:val>
                                        </p:tav>
                                      </p:tavLst>
                                    </p:anim>
                                    <p:animEffect transition="in" filter="fade">
                                      <p:cBhvr>
                                        <p:cTn id="14" dur="500"/>
                                        <p:tgtEl>
                                          <p:spTgt spid="32"/>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33"/>
                                        </p:tgtEl>
                                        <p:attrNameLst>
                                          <p:attrName>style.visibility</p:attrName>
                                        </p:attrNameLst>
                                      </p:cBhvr>
                                      <p:to>
                                        <p:strVal val="visible"/>
                                      </p:to>
                                    </p:set>
                                    <p:anim calcmode="lin" valueType="num">
                                      <p:cBhvr>
                                        <p:cTn id="17" dur="500" fill="hold"/>
                                        <p:tgtEl>
                                          <p:spTgt spid="33"/>
                                        </p:tgtEl>
                                        <p:attrNameLst>
                                          <p:attrName>ppt_w</p:attrName>
                                        </p:attrNameLst>
                                      </p:cBhvr>
                                      <p:tavLst>
                                        <p:tav tm="0">
                                          <p:val>
                                            <p:fltVal val="0"/>
                                          </p:val>
                                        </p:tav>
                                        <p:tav tm="100000">
                                          <p:val>
                                            <p:strVal val="#ppt_w"/>
                                          </p:val>
                                        </p:tav>
                                      </p:tavLst>
                                    </p:anim>
                                    <p:anim calcmode="lin" valueType="num">
                                      <p:cBhvr>
                                        <p:cTn id="18" dur="500" fill="hold"/>
                                        <p:tgtEl>
                                          <p:spTgt spid="33"/>
                                        </p:tgtEl>
                                        <p:attrNameLst>
                                          <p:attrName>ppt_h</p:attrName>
                                        </p:attrNameLst>
                                      </p:cBhvr>
                                      <p:tavLst>
                                        <p:tav tm="0">
                                          <p:val>
                                            <p:fltVal val="0"/>
                                          </p:val>
                                        </p:tav>
                                        <p:tav tm="100000">
                                          <p:val>
                                            <p:strVal val="#ppt_h"/>
                                          </p:val>
                                        </p:tav>
                                      </p:tavLst>
                                    </p:anim>
                                    <p:animEffect transition="in" filter="fade">
                                      <p:cBhvr>
                                        <p:cTn id="19" dur="500"/>
                                        <p:tgtEl>
                                          <p:spTgt spid="33"/>
                                        </p:tgtEl>
                                      </p:cBhvr>
                                    </p:animEffect>
                                  </p:childTnLst>
                                </p:cTn>
                              </p:par>
                            </p:childTnLst>
                          </p:cTn>
                        </p:par>
                        <p:par>
                          <p:cTn id="20" fill="hold">
                            <p:stCondLst>
                              <p:cond delay="500"/>
                            </p:stCondLst>
                            <p:childTnLst>
                              <p:par>
                                <p:cTn id="21" presetID="10" presetClass="entr" presetSubtype="0" fill="hold" grpId="0" nodeType="afterEffect">
                                  <p:stCondLst>
                                    <p:cond delay="0"/>
                                  </p:stCondLst>
                                  <p:childTnLst>
                                    <p:set>
                                      <p:cBhvr>
                                        <p:cTn id="22" dur="1" fill="hold">
                                          <p:stCondLst>
                                            <p:cond delay="0"/>
                                          </p:stCondLst>
                                        </p:cTn>
                                        <p:tgtEl>
                                          <p:spTgt spid="34"/>
                                        </p:tgtEl>
                                        <p:attrNameLst>
                                          <p:attrName>style.visibility</p:attrName>
                                        </p:attrNameLst>
                                      </p:cBhvr>
                                      <p:to>
                                        <p:strVal val="visible"/>
                                      </p:to>
                                    </p:set>
                                    <p:animEffect transition="in" filter="fade">
                                      <p:cBhvr>
                                        <p:cTn id="23" dur="500"/>
                                        <p:tgtEl>
                                          <p:spTgt spid="34"/>
                                        </p:tgtEl>
                                      </p:cBhvr>
                                    </p:animEffect>
                                  </p:childTnLst>
                                </p:cTn>
                              </p:par>
                              <p:par>
                                <p:cTn id="24" presetID="42" presetClass="entr" presetSubtype="0" fill="hold" nodeType="withEffect">
                                  <p:stCondLst>
                                    <p:cond delay="500"/>
                                  </p:stCondLst>
                                  <p:childTnLst>
                                    <p:set>
                                      <p:cBhvr>
                                        <p:cTn id="25" dur="1" fill="hold">
                                          <p:stCondLst>
                                            <p:cond delay="0"/>
                                          </p:stCondLst>
                                        </p:cTn>
                                        <p:tgtEl>
                                          <p:spTgt spid="3"/>
                                        </p:tgtEl>
                                        <p:attrNameLst>
                                          <p:attrName>style.visibility</p:attrName>
                                        </p:attrNameLst>
                                      </p:cBhvr>
                                      <p:to>
                                        <p:strVal val="visible"/>
                                      </p:to>
                                    </p:set>
                                    <p:animEffect transition="in" filter="fade">
                                      <p:cBhvr>
                                        <p:cTn id="26" dur="1000"/>
                                        <p:tgtEl>
                                          <p:spTgt spid="3"/>
                                        </p:tgtEl>
                                      </p:cBhvr>
                                    </p:animEffect>
                                    <p:anim calcmode="lin" valueType="num">
                                      <p:cBhvr>
                                        <p:cTn id="27" dur="1000" fill="hold"/>
                                        <p:tgtEl>
                                          <p:spTgt spid="3"/>
                                        </p:tgtEl>
                                        <p:attrNameLst>
                                          <p:attrName>ppt_x</p:attrName>
                                        </p:attrNameLst>
                                      </p:cBhvr>
                                      <p:tavLst>
                                        <p:tav tm="0">
                                          <p:val>
                                            <p:strVal val="#ppt_x"/>
                                          </p:val>
                                        </p:tav>
                                        <p:tav tm="100000">
                                          <p:val>
                                            <p:strVal val="#ppt_x"/>
                                          </p:val>
                                        </p:tav>
                                      </p:tavLst>
                                    </p:anim>
                                    <p:anim calcmode="lin" valueType="num">
                                      <p:cBhvr>
                                        <p:cTn id="28"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bldLvl="0" animBg="1"/>
      <p:bldP spid="32" grpId="0" bldLvl="0" animBg="1"/>
      <p:bldP spid="33" grpId="0" bldLvl="0" animBg="1"/>
      <p:bldP spid="34"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1283970" y="1628140"/>
            <a:ext cx="4552950" cy="914400"/>
            <a:chOff x="2022" y="2564"/>
            <a:chExt cx="7170" cy="1440"/>
          </a:xfrm>
        </p:grpSpPr>
        <p:grpSp>
          <p:nvGrpSpPr>
            <p:cNvPr id="5" name="组合 4"/>
            <p:cNvGrpSpPr/>
            <p:nvPr/>
          </p:nvGrpSpPr>
          <p:grpSpPr>
            <a:xfrm>
              <a:off x="2022" y="2564"/>
              <a:ext cx="1440" cy="1440"/>
              <a:chOff x="2022" y="2564"/>
              <a:chExt cx="1440" cy="1440"/>
            </a:xfrm>
          </p:grpSpPr>
          <p:sp>
            <p:nvSpPr>
              <p:cNvPr id="117" name="椭圆 116"/>
              <p:cNvSpPr/>
              <p:nvPr/>
            </p:nvSpPr>
            <p:spPr>
              <a:xfrm>
                <a:off x="2022" y="2564"/>
                <a:ext cx="1441" cy="1441"/>
              </a:xfrm>
              <a:prstGeom prst="ellipse">
                <a:avLst/>
              </a:prstGeom>
              <a:gradFill flip="none" rotWithShape="1">
                <a:gsLst>
                  <a:gs pos="0">
                    <a:srgbClr val="F79646"/>
                  </a:gs>
                  <a:gs pos="100000">
                    <a:srgbClr val="F79646"/>
                  </a:gs>
                </a:gsLst>
                <a:lin ang="7200000" scaled="0"/>
                <a:tileRect/>
              </a:gra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118" name="TextBox 117"/>
              <p:cNvSpPr txBox="1"/>
              <p:nvPr/>
            </p:nvSpPr>
            <p:spPr>
              <a:xfrm>
                <a:off x="2363" y="2825"/>
                <a:ext cx="759" cy="919"/>
              </a:xfrm>
              <a:prstGeom prst="rect">
                <a:avLst/>
              </a:prstGeom>
              <a:noFill/>
            </p:spPr>
            <p:txBody>
              <a:bodyPr wrap="square" rtlCol="0">
                <a:spAutoFit/>
              </a:bodyPr>
              <a:lstStyle/>
              <a:p>
                <a:pPr algn="ctr"/>
                <a:r>
                  <a:rPr lang="zh-CN" altLang="en-US" sz="3200" dirty="0">
                    <a:solidFill>
                      <a:schemeClr val="bg1"/>
                    </a:solidFill>
                    <a:latin typeface="微软雅黑" panose="020B0503020204020204" pitchFamily="34" charset="-122"/>
                    <a:ea typeface="微软雅黑" panose="020B0503020204020204" pitchFamily="34" charset="-122"/>
                  </a:rPr>
                  <a:t>案</a:t>
                </a:r>
                <a:endParaRPr lang="zh-CN" altLang="en-US" sz="3200" dirty="0">
                  <a:solidFill>
                    <a:schemeClr val="bg1"/>
                  </a:solidFill>
                  <a:latin typeface="微软雅黑" panose="020B0503020204020204" pitchFamily="34" charset="-122"/>
                  <a:ea typeface="微软雅黑" panose="020B0503020204020204" pitchFamily="34" charset="-122"/>
                </a:endParaRPr>
              </a:p>
            </p:txBody>
          </p:sp>
        </p:grpSp>
        <p:grpSp>
          <p:nvGrpSpPr>
            <p:cNvPr id="4" name="组合 3"/>
            <p:cNvGrpSpPr/>
            <p:nvPr/>
          </p:nvGrpSpPr>
          <p:grpSpPr>
            <a:xfrm>
              <a:off x="3932" y="2564"/>
              <a:ext cx="1440" cy="1440"/>
              <a:chOff x="3885" y="2564"/>
              <a:chExt cx="1440" cy="1440"/>
            </a:xfrm>
          </p:grpSpPr>
          <p:sp>
            <p:nvSpPr>
              <p:cNvPr id="119" name="椭圆 118"/>
              <p:cNvSpPr/>
              <p:nvPr/>
            </p:nvSpPr>
            <p:spPr>
              <a:xfrm>
                <a:off x="3885" y="2564"/>
                <a:ext cx="1441" cy="1441"/>
              </a:xfrm>
              <a:prstGeom prst="ellipse">
                <a:avLst/>
              </a:prstGeom>
              <a:gradFill flip="none" rotWithShape="1">
                <a:gsLst>
                  <a:gs pos="0">
                    <a:srgbClr val="F79646"/>
                  </a:gs>
                  <a:gs pos="100000">
                    <a:srgbClr val="F79646"/>
                  </a:gs>
                </a:gsLst>
                <a:lin ang="7200000" scaled="0"/>
                <a:tileRect/>
              </a:gra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120" name="TextBox 119"/>
              <p:cNvSpPr txBox="1"/>
              <p:nvPr/>
            </p:nvSpPr>
            <p:spPr>
              <a:xfrm>
                <a:off x="4226" y="2825"/>
                <a:ext cx="759" cy="919"/>
              </a:xfrm>
              <a:prstGeom prst="rect">
                <a:avLst/>
              </a:prstGeom>
              <a:noFill/>
            </p:spPr>
            <p:txBody>
              <a:bodyPr wrap="square" rtlCol="0">
                <a:spAutoFit/>
              </a:bodyPr>
              <a:lstStyle/>
              <a:p>
                <a:pPr algn="ctr"/>
                <a:r>
                  <a:rPr lang="zh-CN" altLang="en-US" sz="3200" dirty="0">
                    <a:solidFill>
                      <a:schemeClr val="bg1"/>
                    </a:solidFill>
                    <a:latin typeface="微软雅黑" panose="020B0503020204020204" pitchFamily="34" charset="-122"/>
                    <a:ea typeface="微软雅黑" panose="020B0503020204020204" pitchFamily="34" charset="-122"/>
                  </a:rPr>
                  <a:t>例</a:t>
                </a:r>
                <a:endParaRPr lang="zh-CN" altLang="en-US" sz="3200" dirty="0">
                  <a:solidFill>
                    <a:schemeClr val="bg1"/>
                  </a:solidFill>
                  <a:latin typeface="微软雅黑" panose="020B0503020204020204" pitchFamily="34" charset="-122"/>
                  <a:ea typeface="微软雅黑" panose="020B0503020204020204" pitchFamily="34" charset="-122"/>
                </a:endParaRPr>
              </a:p>
            </p:txBody>
          </p:sp>
        </p:grpSp>
        <p:grpSp>
          <p:nvGrpSpPr>
            <p:cNvPr id="3" name="组合 2"/>
            <p:cNvGrpSpPr/>
            <p:nvPr/>
          </p:nvGrpSpPr>
          <p:grpSpPr>
            <a:xfrm>
              <a:off x="5842" y="2564"/>
              <a:ext cx="1440" cy="1440"/>
              <a:chOff x="5819" y="2564"/>
              <a:chExt cx="1440" cy="1440"/>
            </a:xfrm>
          </p:grpSpPr>
          <p:sp>
            <p:nvSpPr>
              <p:cNvPr id="121" name="椭圆 120"/>
              <p:cNvSpPr/>
              <p:nvPr/>
            </p:nvSpPr>
            <p:spPr>
              <a:xfrm>
                <a:off x="5819" y="2564"/>
                <a:ext cx="1441" cy="1441"/>
              </a:xfrm>
              <a:prstGeom prst="ellipse">
                <a:avLst/>
              </a:prstGeom>
              <a:gradFill flip="none" rotWithShape="1">
                <a:gsLst>
                  <a:gs pos="0">
                    <a:srgbClr val="F79646"/>
                  </a:gs>
                  <a:gs pos="100000">
                    <a:srgbClr val="F79646"/>
                  </a:gs>
                </a:gsLst>
                <a:lin ang="7200000" scaled="0"/>
                <a:tileRect/>
              </a:gra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122" name="TextBox 121"/>
              <p:cNvSpPr txBox="1"/>
              <p:nvPr/>
            </p:nvSpPr>
            <p:spPr>
              <a:xfrm>
                <a:off x="6160" y="2825"/>
                <a:ext cx="759" cy="919"/>
              </a:xfrm>
              <a:prstGeom prst="rect">
                <a:avLst/>
              </a:prstGeom>
              <a:noFill/>
            </p:spPr>
            <p:txBody>
              <a:bodyPr wrap="square" rtlCol="0">
                <a:spAutoFit/>
              </a:bodyPr>
              <a:lstStyle/>
              <a:p>
                <a:pPr algn="ctr"/>
                <a:r>
                  <a:rPr lang="zh-CN" altLang="en-US" sz="3200" dirty="0">
                    <a:solidFill>
                      <a:schemeClr val="bg1"/>
                    </a:solidFill>
                    <a:latin typeface="微软雅黑" panose="020B0503020204020204" pitchFamily="34" charset="-122"/>
                    <a:ea typeface="微软雅黑" panose="020B0503020204020204" pitchFamily="34" charset="-122"/>
                  </a:rPr>
                  <a:t>导</a:t>
                </a:r>
                <a:endParaRPr lang="zh-CN" altLang="en-US" sz="3200" dirty="0">
                  <a:solidFill>
                    <a:schemeClr val="bg1"/>
                  </a:solidFill>
                  <a:latin typeface="微软雅黑" panose="020B0503020204020204" pitchFamily="34" charset="-122"/>
                  <a:ea typeface="微软雅黑" panose="020B0503020204020204" pitchFamily="34" charset="-122"/>
                </a:endParaRPr>
              </a:p>
            </p:txBody>
          </p:sp>
        </p:grpSp>
        <p:grpSp>
          <p:nvGrpSpPr>
            <p:cNvPr id="2" name="组合 1"/>
            <p:cNvGrpSpPr/>
            <p:nvPr/>
          </p:nvGrpSpPr>
          <p:grpSpPr>
            <a:xfrm>
              <a:off x="7752" y="2564"/>
              <a:ext cx="1440" cy="1440"/>
              <a:chOff x="7752" y="2564"/>
              <a:chExt cx="1440" cy="1440"/>
            </a:xfrm>
          </p:grpSpPr>
          <p:sp>
            <p:nvSpPr>
              <p:cNvPr id="123" name="椭圆 122"/>
              <p:cNvSpPr/>
              <p:nvPr/>
            </p:nvSpPr>
            <p:spPr>
              <a:xfrm>
                <a:off x="7752" y="2564"/>
                <a:ext cx="1441" cy="1441"/>
              </a:xfrm>
              <a:prstGeom prst="ellipse">
                <a:avLst/>
              </a:prstGeom>
              <a:gradFill flip="none" rotWithShape="1">
                <a:gsLst>
                  <a:gs pos="0">
                    <a:srgbClr val="F79646"/>
                  </a:gs>
                  <a:gs pos="100000">
                    <a:srgbClr val="F79646"/>
                  </a:gs>
                </a:gsLst>
                <a:lin ang="7200000" scaled="0"/>
                <a:tileRect/>
              </a:gra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124" name="TextBox 123"/>
              <p:cNvSpPr txBox="1"/>
              <p:nvPr/>
            </p:nvSpPr>
            <p:spPr>
              <a:xfrm>
                <a:off x="8093" y="2825"/>
                <a:ext cx="759" cy="919"/>
              </a:xfrm>
              <a:prstGeom prst="rect">
                <a:avLst/>
              </a:prstGeom>
              <a:noFill/>
            </p:spPr>
            <p:txBody>
              <a:bodyPr wrap="square" rtlCol="0">
                <a:spAutoFit/>
              </a:bodyPr>
              <a:lstStyle/>
              <a:p>
                <a:pPr algn="ctr"/>
                <a:r>
                  <a:rPr lang="zh-CN" altLang="en-US" sz="3200" dirty="0">
                    <a:solidFill>
                      <a:schemeClr val="bg1"/>
                    </a:solidFill>
                    <a:latin typeface="微软雅黑" panose="020B0503020204020204" pitchFamily="34" charset="-122"/>
                    <a:ea typeface="微软雅黑" panose="020B0503020204020204" pitchFamily="34" charset="-122"/>
                  </a:rPr>
                  <a:t>入</a:t>
                </a:r>
                <a:endParaRPr lang="zh-CN" altLang="en-US" sz="3200" dirty="0">
                  <a:solidFill>
                    <a:schemeClr val="bg1"/>
                  </a:solidFill>
                  <a:latin typeface="微软雅黑" panose="020B0503020204020204" pitchFamily="34" charset="-122"/>
                  <a:ea typeface="微软雅黑" panose="020B0503020204020204" pitchFamily="34" charset="-122"/>
                </a:endParaRPr>
              </a:p>
            </p:txBody>
          </p:sp>
        </p:grpSp>
      </p:grpSp>
      <p:sp>
        <p:nvSpPr>
          <p:cNvPr id="127" name="TextBox 126"/>
          <p:cNvSpPr txBox="1"/>
          <p:nvPr/>
        </p:nvSpPr>
        <p:spPr>
          <a:xfrm>
            <a:off x="1774726" y="3573016"/>
            <a:ext cx="8827770" cy="2246769"/>
          </a:xfrm>
          <a:prstGeom prst="rect">
            <a:avLst/>
          </a:prstGeom>
          <a:noFill/>
        </p:spPr>
        <p:txBody>
          <a:bodyPr wrap="square" rtlCol="0">
            <a:spAutoFit/>
          </a:bodyPr>
          <a:lstStyle/>
          <a:p>
            <a:r>
              <a:rPr lang="zh-CN" altLang="en-US" sz="2000" b="1" dirty="0">
                <a:solidFill>
                  <a:srgbClr val="F79646"/>
                </a:solidFill>
                <a:latin typeface="微软雅黑" panose="020B0503020204020204" pitchFamily="34" charset="-122"/>
                <a:ea typeface="微软雅黑" panose="020B0503020204020204" pitchFamily="34" charset="-122"/>
                <a:cs typeface="微软雅黑" panose="020B0503020204020204" pitchFamily="34" charset="-122"/>
                <a:sym typeface="+mn-ea"/>
              </a:rPr>
              <a:t>资料</a:t>
            </a:r>
            <a:r>
              <a:rPr lang="zh-CN" altLang="en-US" sz="2000" b="1" dirty="0" smtClean="0">
                <a:solidFill>
                  <a:srgbClr val="F79646"/>
                </a:solidFill>
                <a:latin typeface="微软雅黑" panose="020B0503020204020204" pitchFamily="34" charset="-122"/>
                <a:ea typeface="微软雅黑" panose="020B0503020204020204" pitchFamily="34" charset="-122"/>
                <a:cs typeface="微软雅黑" panose="020B0503020204020204" pitchFamily="34" charset="-122"/>
                <a:sym typeface="+mn-ea"/>
              </a:rPr>
              <a:t>：</a:t>
            </a:r>
            <a:r>
              <a:rPr lang="en-US" altLang="zh-CN" sz="2000" b="1" dirty="0" smtClean="0">
                <a:solidFill>
                  <a:srgbClr val="F79646"/>
                </a:solidFill>
                <a:latin typeface="微软雅黑" panose="020B0503020204020204" pitchFamily="34" charset="-122"/>
                <a:ea typeface="微软雅黑" panose="020B0503020204020204" pitchFamily="34" charset="-122"/>
                <a:cs typeface="微软雅黑" panose="020B0503020204020204" pitchFamily="34" charset="-122"/>
                <a:sym typeface="+mn-ea"/>
              </a:rPr>
              <a:t>ABC </a:t>
            </a:r>
            <a:r>
              <a:rPr lang="zh-CN" altLang="en-US" sz="2000" b="1" dirty="0" smtClean="0">
                <a:solidFill>
                  <a:srgbClr val="F79646"/>
                </a:solidFill>
                <a:latin typeface="微软雅黑" panose="020B0503020204020204" pitchFamily="34" charset="-122"/>
                <a:ea typeface="微软雅黑" panose="020B0503020204020204" pitchFamily="34" charset="-122"/>
                <a:cs typeface="微软雅黑" panose="020B0503020204020204" pitchFamily="34" charset="-122"/>
                <a:sym typeface="+mn-ea"/>
              </a:rPr>
              <a:t>有限责任公司是一家经营服装业务的企业，公司资金充足，</a:t>
            </a:r>
            <a:endParaRPr lang="zh-CN" altLang="en-US" sz="2000" b="1" dirty="0" smtClean="0">
              <a:solidFill>
                <a:srgbClr val="F79646"/>
              </a:solidFill>
              <a:latin typeface="微软雅黑" panose="020B0503020204020204" pitchFamily="34" charset="-122"/>
              <a:ea typeface="微软雅黑" panose="020B0503020204020204" pitchFamily="34" charset="-122"/>
              <a:cs typeface="微软雅黑" panose="020B0503020204020204" pitchFamily="34" charset="-122"/>
              <a:sym typeface="+mn-ea"/>
            </a:endParaRPr>
          </a:p>
          <a:p>
            <a:r>
              <a:rPr lang="zh-CN" altLang="en-US" sz="2000" b="1" dirty="0" smtClean="0">
                <a:solidFill>
                  <a:srgbClr val="F79646"/>
                </a:solidFill>
                <a:latin typeface="微软雅黑" panose="020B0503020204020204" pitchFamily="34" charset="-122"/>
                <a:ea typeface="微软雅黑" panose="020B0503020204020204" pitchFamily="34" charset="-122"/>
                <a:cs typeface="微软雅黑" panose="020B0503020204020204" pitchFamily="34" charset="-122"/>
                <a:sym typeface="+mn-ea"/>
              </a:rPr>
              <a:t>银行活期账户上经常有上千万元资金流动，银行业务量非常大，每月</a:t>
            </a:r>
            <a:endParaRPr lang="zh-CN" altLang="en-US" sz="2000" b="1" dirty="0" smtClean="0">
              <a:solidFill>
                <a:srgbClr val="F79646"/>
              </a:solidFill>
              <a:latin typeface="微软雅黑" panose="020B0503020204020204" pitchFamily="34" charset="-122"/>
              <a:ea typeface="微软雅黑" panose="020B0503020204020204" pitchFamily="34" charset="-122"/>
              <a:cs typeface="微软雅黑" panose="020B0503020204020204" pitchFamily="34" charset="-122"/>
              <a:sym typeface="+mn-ea"/>
            </a:endParaRPr>
          </a:p>
          <a:p>
            <a:r>
              <a:rPr lang="zh-CN" altLang="en-US" sz="2000" b="1" dirty="0" smtClean="0">
                <a:solidFill>
                  <a:srgbClr val="F79646"/>
                </a:solidFill>
                <a:latin typeface="微软雅黑" panose="020B0503020204020204" pitchFamily="34" charset="-122"/>
                <a:ea typeface="微软雅黑" panose="020B0503020204020204" pitchFamily="34" charset="-122"/>
                <a:cs typeface="微软雅黑" panose="020B0503020204020204" pitchFamily="34" charset="-122"/>
                <a:sym typeface="+mn-ea"/>
              </a:rPr>
              <a:t>有上千笔记录。</a:t>
            </a:r>
            <a:r>
              <a:rPr lang="en-US" altLang="zh-CN" sz="2000" b="1" dirty="0" smtClean="0">
                <a:solidFill>
                  <a:srgbClr val="F79646"/>
                </a:solidFill>
                <a:latin typeface="微软雅黑" panose="020B0503020204020204" pitchFamily="34" charset="-122"/>
                <a:ea typeface="微软雅黑" panose="020B0503020204020204" pitchFamily="34" charset="-122"/>
                <a:cs typeface="微软雅黑" panose="020B0503020204020204" pitchFamily="34" charset="-122"/>
                <a:sym typeface="+mn-ea"/>
              </a:rPr>
              <a:t>2017 </a:t>
            </a:r>
            <a:r>
              <a:rPr lang="zh-CN" altLang="en-US" sz="2000" b="1" dirty="0" smtClean="0">
                <a:solidFill>
                  <a:srgbClr val="F79646"/>
                </a:solidFill>
                <a:latin typeface="微软雅黑" panose="020B0503020204020204" pitchFamily="34" charset="-122"/>
                <a:ea typeface="微软雅黑" panose="020B0503020204020204" pitchFamily="34" charset="-122"/>
                <a:cs typeface="微软雅黑" panose="020B0503020204020204" pitchFamily="34" charset="-122"/>
                <a:sym typeface="+mn-ea"/>
              </a:rPr>
              <a:t>年 </a:t>
            </a:r>
            <a:r>
              <a:rPr lang="en-US" altLang="zh-CN" sz="2000" b="1" dirty="0" smtClean="0">
                <a:solidFill>
                  <a:srgbClr val="F79646"/>
                </a:solidFill>
                <a:latin typeface="微软雅黑" panose="020B0503020204020204" pitchFamily="34" charset="-122"/>
                <a:ea typeface="微软雅黑" panose="020B0503020204020204" pitchFamily="34" charset="-122"/>
                <a:cs typeface="微软雅黑" panose="020B0503020204020204" pitchFamily="34" charset="-122"/>
                <a:sym typeface="+mn-ea"/>
              </a:rPr>
              <a:t>2 </a:t>
            </a:r>
            <a:r>
              <a:rPr lang="zh-CN" altLang="en-US" sz="2000" b="1" dirty="0" smtClean="0">
                <a:solidFill>
                  <a:srgbClr val="F79646"/>
                </a:solidFill>
                <a:latin typeface="微软雅黑" panose="020B0503020204020204" pitchFamily="34" charset="-122"/>
                <a:ea typeface="微软雅黑" panose="020B0503020204020204" pitchFamily="34" charset="-122"/>
                <a:cs typeface="微软雅黑" panose="020B0503020204020204" pitchFamily="34" charset="-122"/>
                <a:sym typeface="+mn-ea"/>
              </a:rPr>
              <a:t>月 </a:t>
            </a:r>
            <a:r>
              <a:rPr lang="en-US" altLang="zh-CN" sz="2000" b="1" dirty="0" smtClean="0">
                <a:solidFill>
                  <a:srgbClr val="F79646"/>
                </a:solidFill>
                <a:latin typeface="微软雅黑" panose="020B0503020204020204" pitchFamily="34" charset="-122"/>
                <a:ea typeface="微软雅黑" panose="020B0503020204020204" pitchFamily="34" charset="-122"/>
                <a:cs typeface="微软雅黑" panose="020B0503020204020204" pitchFamily="34" charset="-122"/>
                <a:sym typeface="+mn-ea"/>
              </a:rPr>
              <a:t>8 </a:t>
            </a:r>
            <a:r>
              <a:rPr lang="zh-CN" altLang="en-US" sz="2000" b="1" dirty="0" smtClean="0">
                <a:solidFill>
                  <a:srgbClr val="F79646"/>
                </a:solidFill>
                <a:latin typeface="微软雅黑" panose="020B0503020204020204" pitchFamily="34" charset="-122"/>
                <a:ea typeface="微软雅黑" panose="020B0503020204020204" pitchFamily="34" charset="-122"/>
                <a:cs typeface="微软雅黑" panose="020B0503020204020204" pitchFamily="34" charset="-122"/>
                <a:sym typeface="+mn-ea"/>
              </a:rPr>
              <a:t>日，</a:t>
            </a:r>
            <a:r>
              <a:rPr lang="en-US" altLang="zh-CN" sz="2000" b="1" dirty="0" smtClean="0">
                <a:solidFill>
                  <a:srgbClr val="F79646"/>
                </a:solidFill>
                <a:latin typeface="微软雅黑" panose="020B0503020204020204" pitchFamily="34" charset="-122"/>
                <a:ea typeface="微软雅黑" panose="020B0503020204020204" pitchFamily="34" charset="-122"/>
                <a:cs typeface="微软雅黑" panose="020B0503020204020204" pitchFamily="34" charset="-122"/>
                <a:sym typeface="+mn-ea"/>
              </a:rPr>
              <a:t>ABC </a:t>
            </a:r>
            <a:r>
              <a:rPr lang="zh-CN" altLang="en-US" sz="2000" b="1" dirty="0" smtClean="0">
                <a:solidFill>
                  <a:srgbClr val="F79646"/>
                </a:solidFill>
                <a:latin typeface="微软雅黑" panose="020B0503020204020204" pitchFamily="34" charset="-122"/>
                <a:ea typeface="微软雅黑" panose="020B0503020204020204" pitchFamily="34" charset="-122"/>
                <a:cs typeface="微软雅黑" panose="020B0503020204020204" pitchFamily="34" charset="-122"/>
                <a:sym typeface="+mn-ea"/>
              </a:rPr>
              <a:t>有限责任公司委托 </a:t>
            </a:r>
            <a:r>
              <a:rPr lang="en-US" altLang="zh-CN" sz="2000" b="1" dirty="0" smtClean="0">
                <a:solidFill>
                  <a:srgbClr val="F79646"/>
                </a:solidFill>
                <a:latin typeface="微软雅黑" panose="020B0503020204020204" pitchFamily="34" charset="-122"/>
                <a:ea typeface="微软雅黑" panose="020B0503020204020204" pitchFamily="34" charset="-122"/>
                <a:cs typeface="微软雅黑" panose="020B0503020204020204" pitchFamily="34" charset="-122"/>
                <a:sym typeface="+mn-ea"/>
              </a:rPr>
              <a:t>XYZ </a:t>
            </a:r>
            <a:r>
              <a:rPr lang="zh-CN" altLang="en-US" sz="2000" b="1" dirty="0" smtClean="0">
                <a:solidFill>
                  <a:srgbClr val="F79646"/>
                </a:solidFill>
                <a:latin typeface="微软雅黑" panose="020B0503020204020204" pitchFamily="34" charset="-122"/>
                <a:ea typeface="微软雅黑" panose="020B0503020204020204" pitchFamily="34" charset="-122"/>
                <a:cs typeface="微软雅黑" panose="020B0503020204020204" pitchFamily="34" charset="-122"/>
                <a:sym typeface="+mn-ea"/>
              </a:rPr>
              <a:t>会计</a:t>
            </a:r>
            <a:endParaRPr lang="zh-CN" altLang="en-US" sz="2000" b="1" dirty="0" smtClean="0">
              <a:solidFill>
                <a:srgbClr val="F79646"/>
              </a:solidFill>
              <a:latin typeface="微软雅黑" panose="020B0503020204020204" pitchFamily="34" charset="-122"/>
              <a:ea typeface="微软雅黑" panose="020B0503020204020204" pitchFamily="34" charset="-122"/>
              <a:cs typeface="微软雅黑" panose="020B0503020204020204" pitchFamily="34" charset="-122"/>
              <a:sym typeface="+mn-ea"/>
            </a:endParaRPr>
          </a:p>
          <a:p>
            <a:r>
              <a:rPr lang="zh-CN" altLang="en-US" sz="2000" b="1" dirty="0" smtClean="0">
                <a:solidFill>
                  <a:srgbClr val="F79646"/>
                </a:solidFill>
                <a:latin typeface="微软雅黑" panose="020B0503020204020204" pitchFamily="34" charset="-122"/>
                <a:ea typeface="微软雅黑" panose="020B0503020204020204" pitchFamily="34" charset="-122"/>
                <a:cs typeface="微软雅黑" panose="020B0503020204020204" pitchFamily="34" charset="-122"/>
                <a:sym typeface="+mn-ea"/>
              </a:rPr>
              <a:t>师事务所对该公司 </a:t>
            </a:r>
            <a:r>
              <a:rPr lang="en-US" altLang="zh-CN" sz="2000" b="1" dirty="0" smtClean="0">
                <a:solidFill>
                  <a:srgbClr val="F79646"/>
                </a:solidFill>
                <a:latin typeface="微软雅黑" panose="020B0503020204020204" pitchFamily="34" charset="-122"/>
                <a:ea typeface="微软雅黑" panose="020B0503020204020204" pitchFamily="34" charset="-122"/>
                <a:cs typeface="微软雅黑" panose="020B0503020204020204" pitchFamily="34" charset="-122"/>
                <a:sym typeface="+mn-ea"/>
              </a:rPr>
              <a:t>2016 </a:t>
            </a:r>
            <a:r>
              <a:rPr lang="zh-CN" altLang="en-US" sz="2000" b="1" dirty="0" smtClean="0">
                <a:solidFill>
                  <a:srgbClr val="F79646"/>
                </a:solidFill>
                <a:latin typeface="微软雅黑" panose="020B0503020204020204" pitchFamily="34" charset="-122"/>
                <a:ea typeface="微软雅黑" panose="020B0503020204020204" pitchFamily="34" charset="-122"/>
                <a:cs typeface="微软雅黑" panose="020B0503020204020204" pitchFamily="34" charset="-122"/>
                <a:sym typeface="+mn-ea"/>
              </a:rPr>
              <a:t>年度的财务报表进行审计，由于该公司现金流</a:t>
            </a:r>
            <a:endParaRPr lang="zh-CN" altLang="en-US" sz="2000" b="1" dirty="0" smtClean="0">
              <a:solidFill>
                <a:srgbClr val="F79646"/>
              </a:solidFill>
              <a:latin typeface="微软雅黑" panose="020B0503020204020204" pitchFamily="34" charset="-122"/>
              <a:ea typeface="微软雅黑" panose="020B0503020204020204" pitchFamily="34" charset="-122"/>
              <a:cs typeface="微软雅黑" panose="020B0503020204020204" pitchFamily="34" charset="-122"/>
              <a:sym typeface="+mn-ea"/>
            </a:endParaRPr>
          </a:p>
          <a:p>
            <a:r>
              <a:rPr lang="zh-CN" altLang="en-US" sz="2000" b="1" dirty="0" smtClean="0">
                <a:solidFill>
                  <a:srgbClr val="F79646"/>
                </a:solidFill>
                <a:latin typeface="微软雅黑" panose="020B0503020204020204" pitchFamily="34" charset="-122"/>
                <a:ea typeface="微软雅黑" panose="020B0503020204020204" pitchFamily="34" charset="-122"/>
                <a:cs typeface="微软雅黑" panose="020B0503020204020204" pitchFamily="34" charset="-122"/>
                <a:sym typeface="+mn-ea"/>
              </a:rPr>
              <a:t>量比较大，会计师事务所决定将货币资金审计作为重要审查项目。</a:t>
            </a:r>
            <a:endParaRPr lang="en-US" altLang="zh-CN" sz="2000" b="1" dirty="0" smtClean="0">
              <a:solidFill>
                <a:srgbClr val="F79646"/>
              </a:solidFill>
              <a:latin typeface="微软雅黑" panose="020B0503020204020204" pitchFamily="34" charset="-122"/>
              <a:ea typeface="微软雅黑" panose="020B0503020204020204" pitchFamily="34" charset="-122"/>
              <a:cs typeface="微软雅黑" panose="020B0503020204020204" pitchFamily="34" charset="-122"/>
              <a:sym typeface="+mn-ea"/>
            </a:endParaRPr>
          </a:p>
          <a:p>
            <a:r>
              <a:rPr lang="zh-CN" altLang="en-US" sz="2000" b="1" dirty="0" smtClean="0">
                <a:solidFill>
                  <a:srgbClr val="F79646"/>
                </a:solidFill>
                <a:latin typeface="微软雅黑" panose="020B0503020204020204" pitchFamily="34" charset="-122"/>
                <a:ea typeface="微软雅黑" panose="020B0503020204020204" pitchFamily="34" charset="-122"/>
                <a:cs typeface="微软雅黑" panose="020B0503020204020204" pitchFamily="34" charset="-122"/>
                <a:sym typeface="+mn-ea"/>
              </a:rPr>
              <a:t>经过审计人员对上述内容进行认真审计，发现 </a:t>
            </a:r>
            <a:r>
              <a:rPr lang="en-US" altLang="zh-CN" sz="2000" b="1" dirty="0" smtClean="0">
                <a:solidFill>
                  <a:srgbClr val="F79646"/>
                </a:solidFill>
                <a:latin typeface="微软雅黑" panose="020B0503020204020204" pitchFamily="34" charset="-122"/>
                <a:ea typeface="微软雅黑" panose="020B0503020204020204" pitchFamily="34" charset="-122"/>
                <a:cs typeface="微软雅黑" panose="020B0503020204020204" pitchFamily="34" charset="-122"/>
                <a:sym typeface="+mn-ea"/>
              </a:rPr>
              <a:t>ABC </a:t>
            </a:r>
            <a:r>
              <a:rPr lang="zh-CN" altLang="en-US" sz="2000" b="1" dirty="0" smtClean="0">
                <a:solidFill>
                  <a:srgbClr val="F79646"/>
                </a:solidFill>
                <a:latin typeface="微软雅黑" panose="020B0503020204020204" pitchFamily="34" charset="-122"/>
                <a:ea typeface="微软雅黑" panose="020B0503020204020204" pitchFamily="34" charset="-122"/>
                <a:cs typeface="微软雅黑" panose="020B0503020204020204" pitchFamily="34" charset="-122"/>
                <a:sym typeface="+mn-ea"/>
              </a:rPr>
              <a:t>有限责任公</a:t>
            </a:r>
            <a:endParaRPr lang="zh-CN" altLang="en-US" sz="2000" b="1" dirty="0" smtClean="0">
              <a:solidFill>
                <a:srgbClr val="F79646"/>
              </a:solidFill>
              <a:latin typeface="微软雅黑" panose="020B0503020204020204" pitchFamily="34" charset="-122"/>
              <a:ea typeface="微软雅黑" panose="020B0503020204020204" pitchFamily="34" charset="-122"/>
              <a:cs typeface="微软雅黑" panose="020B0503020204020204" pitchFamily="34" charset="-122"/>
              <a:sym typeface="+mn-ea"/>
            </a:endParaRPr>
          </a:p>
          <a:p>
            <a:r>
              <a:rPr lang="zh-CN" altLang="en-US" sz="2000" b="1" dirty="0" smtClean="0">
                <a:solidFill>
                  <a:srgbClr val="F79646"/>
                </a:solidFill>
                <a:latin typeface="微软雅黑" panose="020B0503020204020204" pitchFamily="34" charset="-122"/>
                <a:ea typeface="微软雅黑" panose="020B0503020204020204" pitchFamily="34" charset="-122"/>
                <a:cs typeface="微软雅黑" panose="020B0503020204020204" pitchFamily="34" charset="-122"/>
                <a:sym typeface="+mn-ea"/>
              </a:rPr>
              <a:t>司存在“挪用公司资金”“私设小金库”“出租出借银行账号”等问题。</a:t>
            </a:r>
            <a:endParaRPr lang="zh-CN" altLang="en-US" sz="2000" b="1" dirty="0">
              <a:solidFill>
                <a:srgbClr val="F79646"/>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sp>
        <p:nvSpPr>
          <p:cNvPr id="128" name="Freeform 12"/>
          <p:cNvSpPr/>
          <p:nvPr/>
        </p:nvSpPr>
        <p:spPr bwMode="auto">
          <a:xfrm>
            <a:off x="1310005" y="3171825"/>
            <a:ext cx="360003" cy="360003"/>
          </a:xfrm>
          <a:custGeom>
            <a:avLst/>
            <a:gdLst>
              <a:gd name="T0" fmla="*/ 0 w 1446"/>
              <a:gd name="T1" fmla="*/ 0 h 1446"/>
              <a:gd name="T2" fmla="*/ 1446 w 1446"/>
              <a:gd name="T3" fmla="*/ 0 h 1446"/>
              <a:gd name="T4" fmla="*/ 1446 w 1446"/>
              <a:gd name="T5" fmla="*/ 458 h 1446"/>
              <a:gd name="T6" fmla="*/ 438 w 1446"/>
              <a:gd name="T7" fmla="*/ 458 h 1446"/>
              <a:gd name="T8" fmla="*/ 438 w 1446"/>
              <a:gd name="T9" fmla="*/ 1446 h 1446"/>
              <a:gd name="T10" fmla="*/ 0 w 1446"/>
              <a:gd name="T11" fmla="*/ 1446 h 1446"/>
              <a:gd name="T12" fmla="*/ 0 w 1446"/>
              <a:gd name="T13" fmla="*/ 0 h 1446"/>
            </a:gdLst>
            <a:ahLst/>
            <a:cxnLst>
              <a:cxn ang="0">
                <a:pos x="T0" y="T1"/>
              </a:cxn>
              <a:cxn ang="0">
                <a:pos x="T2" y="T3"/>
              </a:cxn>
              <a:cxn ang="0">
                <a:pos x="T4" y="T5"/>
              </a:cxn>
              <a:cxn ang="0">
                <a:pos x="T6" y="T7"/>
              </a:cxn>
              <a:cxn ang="0">
                <a:pos x="T8" y="T9"/>
              </a:cxn>
              <a:cxn ang="0">
                <a:pos x="T10" y="T11"/>
              </a:cxn>
              <a:cxn ang="0">
                <a:pos x="T12" y="T13"/>
              </a:cxn>
            </a:cxnLst>
            <a:rect l="0" t="0" r="r" b="b"/>
            <a:pathLst>
              <a:path w="1446" h="1446">
                <a:moveTo>
                  <a:pt x="0" y="0"/>
                </a:moveTo>
                <a:lnTo>
                  <a:pt x="1446" y="0"/>
                </a:lnTo>
                <a:lnTo>
                  <a:pt x="1446" y="458"/>
                </a:lnTo>
                <a:lnTo>
                  <a:pt x="438" y="458"/>
                </a:lnTo>
                <a:lnTo>
                  <a:pt x="438" y="1446"/>
                </a:lnTo>
                <a:lnTo>
                  <a:pt x="0" y="1446"/>
                </a:lnTo>
                <a:lnTo>
                  <a:pt x="0" y="0"/>
                </a:lnTo>
                <a:close/>
              </a:path>
            </a:pathLst>
          </a:custGeom>
          <a:gradFill flip="none" rotWithShape="1">
            <a:gsLst>
              <a:gs pos="0">
                <a:srgbClr val="F79646"/>
              </a:gs>
              <a:gs pos="100000">
                <a:srgbClr val="F79646"/>
              </a:gs>
            </a:gsLst>
            <a:lin ang="7200000" scaled="0"/>
            <a:tileRect/>
          </a:gradFill>
          <a:ln>
            <a:noFill/>
          </a:ln>
        </p:spPr>
        <p:txBody>
          <a:bodyPr/>
          <a:lstStyle/>
          <a:p>
            <a:endParaRPr lang="zh-CN" altLang="en-US">
              <a:solidFill>
                <a:schemeClr val="tx1">
                  <a:lumMod val="50000"/>
                  <a:lumOff val="50000"/>
                </a:schemeClr>
              </a:solidFill>
            </a:endParaRPr>
          </a:p>
        </p:txBody>
      </p:sp>
      <p:sp>
        <p:nvSpPr>
          <p:cNvPr id="129" name="Freeform 12"/>
          <p:cNvSpPr/>
          <p:nvPr/>
        </p:nvSpPr>
        <p:spPr bwMode="auto">
          <a:xfrm flipH="1" flipV="1">
            <a:off x="10199662" y="5805264"/>
            <a:ext cx="360003" cy="360003"/>
          </a:xfrm>
          <a:custGeom>
            <a:avLst/>
            <a:gdLst>
              <a:gd name="T0" fmla="*/ 0 w 1446"/>
              <a:gd name="T1" fmla="*/ 0 h 1446"/>
              <a:gd name="T2" fmla="*/ 1446 w 1446"/>
              <a:gd name="T3" fmla="*/ 0 h 1446"/>
              <a:gd name="T4" fmla="*/ 1446 w 1446"/>
              <a:gd name="T5" fmla="*/ 458 h 1446"/>
              <a:gd name="T6" fmla="*/ 438 w 1446"/>
              <a:gd name="T7" fmla="*/ 458 h 1446"/>
              <a:gd name="T8" fmla="*/ 438 w 1446"/>
              <a:gd name="T9" fmla="*/ 1446 h 1446"/>
              <a:gd name="T10" fmla="*/ 0 w 1446"/>
              <a:gd name="T11" fmla="*/ 1446 h 1446"/>
              <a:gd name="T12" fmla="*/ 0 w 1446"/>
              <a:gd name="T13" fmla="*/ 0 h 1446"/>
            </a:gdLst>
            <a:ahLst/>
            <a:cxnLst>
              <a:cxn ang="0">
                <a:pos x="T0" y="T1"/>
              </a:cxn>
              <a:cxn ang="0">
                <a:pos x="T2" y="T3"/>
              </a:cxn>
              <a:cxn ang="0">
                <a:pos x="T4" y="T5"/>
              </a:cxn>
              <a:cxn ang="0">
                <a:pos x="T6" y="T7"/>
              </a:cxn>
              <a:cxn ang="0">
                <a:pos x="T8" y="T9"/>
              </a:cxn>
              <a:cxn ang="0">
                <a:pos x="T10" y="T11"/>
              </a:cxn>
              <a:cxn ang="0">
                <a:pos x="T12" y="T13"/>
              </a:cxn>
            </a:cxnLst>
            <a:rect l="0" t="0" r="r" b="b"/>
            <a:pathLst>
              <a:path w="1446" h="1446">
                <a:moveTo>
                  <a:pt x="0" y="0"/>
                </a:moveTo>
                <a:lnTo>
                  <a:pt x="1446" y="0"/>
                </a:lnTo>
                <a:lnTo>
                  <a:pt x="1446" y="458"/>
                </a:lnTo>
                <a:lnTo>
                  <a:pt x="438" y="458"/>
                </a:lnTo>
                <a:lnTo>
                  <a:pt x="438" y="1446"/>
                </a:lnTo>
                <a:lnTo>
                  <a:pt x="0" y="1446"/>
                </a:lnTo>
                <a:lnTo>
                  <a:pt x="0" y="0"/>
                </a:lnTo>
                <a:close/>
              </a:path>
            </a:pathLst>
          </a:custGeom>
          <a:gradFill flip="none" rotWithShape="1">
            <a:gsLst>
              <a:gs pos="0">
                <a:srgbClr val="F79646"/>
              </a:gs>
              <a:gs pos="100000">
                <a:srgbClr val="F79646"/>
              </a:gs>
            </a:gsLst>
            <a:lin ang="7200000" scaled="0"/>
            <a:tileRect/>
          </a:gradFill>
          <a:ln>
            <a:noFill/>
          </a:ln>
        </p:spPr>
        <p:txBody>
          <a:bodyPr/>
          <a:lstStyle/>
          <a:p>
            <a:endParaRPr lang="zh-CN" altLang="en-US">
              <a:solidFill>
                <a:schemeClr val="tx1">
                  <a:lumMod val="50000"/>
                  <a:lumOff val="50000"/>
                </a:schemeClr>
              </a:solidFill>
            </a:endParaRPr>
          </a:p>
        </p:txBody>
      </p:sp>
      <p:sp>
        <p:nvSpPr>
          <p:cNvPr id="7" name="矩形 6"/>
          <p:cNvSpPr/>
          <p:nvPr/>
        </p:nvSpPr>
        <p:spPr>
          <a:xfrm>
            <a:off x="539638" y="368862"/>
            <a:ext cx="252028" cy="252028"/>
          </a:xfrm>
          <a:prstGeom prst="rect">
            <a:avLst/>
          </a:prstGeom>
          <a:noFill/>
          <a:ln w="9525">
            <a:solidFill>
              <a:srgbClr val="F79646"/>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p:cNvSpPr/>
          <p:nvPr/>
        </p:nvSpPr>
        <p:spPr>
          <a:xfrm>
            <a:off x="190550" y="116632"/>
            <a:ext cx="185641" cy="185641"/>
          </a:xfrm>
          <a:prstGeom prst="rect">
            <a:avLst/>
          </a:prstGeom>
          <a:noFill/>
          <a:ln w="9525">
            <a:solidFill>
              <a:schemeClr val="bg1">
                <a:lumMod val="85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317993" y="188640"/>
            <a:ext cx="360040" cy="360040"/>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Shape 54"/>
          <p:cNvSpPr txBox="1"/>
          <p:nvPr/>
        </p:nvSpPr>
        <p:spPr>
          <a:xfrm>
            <a:off x="790575" y="188595"/>
            <a:ext cx="3672027" cy="376555"/>
          </a:xfrm>
          <a:prstGeom prst="rect">
            <a:avLst/>
          </a:prstGeom>
        </p:spPr>
        <p:txBody>
          <a:bodyPr anchor="ctr" anchorCtr="0"/>
          <a:lstStyle>
            <a:lvl1pPr algn="ctr" defTabSz="914400" rtl="0" eaLnBrk="1" latinLnBrk="0" hangingPunct="1">
              <a:spcBef>
                <a:spcPct val="0"/>
              </a:spcBef>
              <a:buNone/>
              <a:defRPr sz="4400" kern="1200">
                <a:solidFill>
                  <a:schemeClr val="tx1"/>
                </a:solidFill>
                <a:latin typeface="+mj-lt"/>
                <a:ea typeface="+mj-ea"/>
                <a:cs typeface="+mj-cs"/>
              </a:defRPr>
            </a:lvl1pPr>
          </a:lstStyle>
          <a:p>
            <a:pPr>
              <a:lnSpc>
                <a:spcPct val="100000"/>
              </a:lnSpc>
            </a:pPr>
            <a:r>
              <a:rPr lang="zh-CN" altLang="en-US" sz="2000" dirty="0" smtClean="0">
                <a:solidFill>
                  <a:srgbClr val="F79646"/>
                </a:solidFill>
                <a:latin typeface="微软雅黑" panose="020B0503020204020204" pitchFamily="34" charset="-122"/>
                <a:ea typeface="微软雅黑" panose="020B0503020204020204" pitchFamily="34" charset="-122"/>
                <a:cs typeface="+mn-ea"/>
                <a:sym typeface="+mn-lt"/>
              </a:rPr>
              <a:t>项目五   货币资金审计</a:t>
            </a:r>
            <a:endParaRPr lang="zh-CN" altLang="en-GB" sz="2000" dirty="0">
              <a:solidFill>
                <a:srgbClr val="F79646"/>
              </a:solidFill>
              <a:latin typeface="微软雅黑" panose="020B0503020204020204" pitchFamily="34" charset="-122"/>
              <a:ea typeface="微软雅黑" panose="020B0503020204020204" pitchFamily="34" charset="-122"/>
              <a:cs typeface="+mn-ea"/>
              <a:sym typeface="+mn-lt"/>
            </a:endParaRPr>
          </a:p>
        </p:txBody>
      </p:sp>
      <p:sp>
        <p:nvSpPr>
          <p:cNvPr id="11" name="矩形 10"/>
          <p:cNvSpPr/>
          <p:nvPr/>
        </p:nvSpPr>
        <p:spPr>
          <a:xfrm>
            <a:off x="4462780" y="188595"/>
            <a:ext cx="7727315" cy="360045"/>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0"/>
                                          </p:stCondLst>
                                        </p:cTn>
                                        <p:tgtEl>
                                          <p:spTgt spid="128"/>
                                        </p:tgtEl>
                                        <p:attrNameLst>
                                          <p:attrName>style.visibility</p:attrName>
                                        </p:attrNameLst>
                                      </p:cBhvr>
                                      <p:to>
                                        <p:strVal val="visible"/>
                                      </p:to>
                                    </p:set>
                                  </p:childTnLst>
                                </p:cTn>
                              </p:par>
                              <p:par>
                                <p:cTn id="7" presetID="35" presetClass="path" presetSubtype="0" accel="50000" decel="50000" fill="hold" grpId="1" nodeType="withEffect">
                                  <p:stCondLst>
                                    <p:cond delay="0"/>
                                  </p:stCondLst>
                                  <p:childTnLst>
                                    <p:animMotion origin="layout" path="M -3.56836E-6 -3.7037E-7 L 0.36686 0.15278 " pathEditMode="relative" rAng="0" ptsTypes="AA">
                                      <p:cBhvr>
                                        <p:cTn id="8" dur="500" spd="-99900" fill="hold"/>
                                        <p:tgtEl>
                                          <p:spTgt spid="128"/>
                                        </p:tgtEl>
                                        <p:attrNameLst>
                                          <p:attrName>ppt_x</p:attrName>
                                          <p:attrName>ppt_y</p:attrName>
                                        </p:attrNameLst>
                                      </p:cBhvr>
                                      <p:rCtr x="18343" y="7639"/>
                                    </p:animMotion>
                                  </p:childTnLst>
                                </p:cTn>
                              </p:par>
                              <p:par>
                                <p:cTn id="9" presetID="1" presetClass="entr" presetSubtype="0" fill="hold" grpId="0" nodeType="withEffect">
                                  <p:stCondLst>
                                    <p:cond delay="0"/>
                                  </p:stCondLst>
                                  <p:childTnLst>
                                    <p:set>
                                      <p:cBhvr>
                                        <p:cTn id="10" dur="1" fill="hold">
                                          <p:stCondLst>
                                            <p:cond delay="0"/>
                                          </p:stCondLst>
                                        </p:cTn>
                                        <p:tgtEl>
                                          <p:spTgt spid="129"/>
                                        </p:tgtEl>
                                        <p:attrNameLst>
                                          <p:attrName>style.visibility</p:attrName>
                                        </p:attrNameLst>
                                      </p:cBhvr>
                                      <p:to>
                                        <p:strVal val="visible"/>
                                      </p:to>
                                    </p:set>
                                  </p:childTnLst>
                                </p:cTn>
                              </p:par>
                              <p:par>
                                <p:cTn id="11" presetID="35" presetClass="path" presetSubtype="0" accel="50000" decel="50000" fill="hold" grpId="1" nodeType="withEffect">
                                  <p:stCondLst>
                                    <p:cond delay="0"/>
                                  </p:stCondLst>
                                  <p:childTnLst>
                                    <p:animMotion origin="layout" path="M 7.85742E-7 -3.33333E-6 L -0.39495 -0.11018 " pathEditMode="relative" rAng="0" ptsTypes="AA">
                                      <p:cBhvr>
                                        <p:cTn id="12" dur="500" spd="-99900" fill="hold"/>
                                        <p:tgtEl>
                                          <p:spTgt spid="129"/>
                                        </p:tgtEl>
                                        <p:attrNameLst>
                                          <p:attrName>ppt_x</p:attrName>
                                          <p:attrName>ppt_y</p:attrName>
                                        </p:attrNameLst>
                                      </p:cBhvr>
                                      <p:rCtr x="-19748" y="-5509"/>
                                    </p:animMotion>
                                  </p:childTnLst>
                                </p:cTn>
                              </p:par>
                            </p:childTnLst>
                          </p:cTn>
                        </p:par>
                        <p:par>
                          <p:cTn id="13" fill="hold">
                            <p:stCondLst>
                              <p:cond delay="0"/>
                            </p:stCondLst>
                            <p:childTnLst>
                              <p:par>
                                <p:cTn id="14" presetID="2" presetClass="entr" presetSubtype="8" fill="hold" grpId="0" nodeType="afterEffect">
                                  <p:stCondLst>
                                    <p:cond delay="0"/>
                                  </p:stCondLst>
                                  <p:childTnLst>
                                    <p:set>
                                      <p:cBhvr>
                                        <p:cTn id="15" dur="1" fill="hold">
                                          <p:stCondLst>
                                            <p:cond delay="0"/>
                                          </p:stCondLst>
                                        </p:cTn>
                                        <p:tgtEl>
                                          <p:spTgt spid="127"/>
                                        </p:tgtEl>
                                        <p:attrNameLst>
                                          <p:attrName>style.visibility</p:attrName>
                                        </p:attrNameLst>
                                      </p:cBhvr>
                                      <p:to>
                                        <p:strVal val="visible"/>
                                      </p:to>
                                    </p:set>
                                    <p:anim calcmode="lin" valueType="num">
                                      <p:cBhvr additive="base">
                                        <p:cTn id="16" dur="500" fill="hold"/>
                                        <p:tgtEl>
                                          <p:spTgt spid="127"/>
                                        </p:tgtEl>
                                        <p:attrNameLst>
                                          <p:attrName>ppt_x</p:attrName>
                                        </p:attrNameLst>
                                      </p:cBhvr>
                                      <p:tavLst>
                                        <p:tav tm="0">
                                          <p:val>
                                            <p:strVal val="0-#ppt_w/2"/>
                                          </p:val>
                                        </p:tav>
                                        <p:tav tm="100000">
                                          <p:val>
                                            <p:strVal val="#ppt_x"/>
                                          </p:val>
                                        </p:tav>
                                      </p:tavLst>
                                    </p:anim>
                                    <p:anim calcmode="lin" valueType="num">
                                      <p:cBhvr additive="base">
                                        <p:cTn id="17" dur="500" fill="hold"/>
                                        <p:tgtEl>
                                          <p:spTgt spid="127"/>
                                        </p:tgtEl>
                                        <p:attrNameLst>
                                          <p:attrName>ppt_y</p:attrName>
                                        </p:attrNameLst>
                                      </p:cBhvr>
                                      <p:tavLst>
                                        <p:tav tm="0">
                                          <p:val>
                                            <p:strVal val="#ppt_y"/>
                                          </p:val>
                                        </p:tav>
                                        <p:tav tm="100000">
                                          <p:val>
                                            <p:strVal val="#ppt_y"/>
                                          </p:val>
                                        </p:tav>
                                      </p:tavLst>
                                    </p:anim>
                                  </p:childTnLst>
                                </p:cTn>
                              </p:par>
                              <p:par>
                                <p:cTn id="18" presetID="53" presetClass="entr" presetSubtype="16" fill="hold" grpId="0" nodeType="withEffect">
                                  <p:stCondLst>
                                    <p:cond delay="0"/>
                                  </p:stCondLst>
                                  <p:childTnLst>
                                    <p:set>
                                      <p:cBhvr>
                                        <p:cTn id="19" dur="1" fill="hold">
                                          <p:stCondLst>
                                            <p:cond delay="0"/>
                                          </p:stCondLst>
                                        </p:cTn>
                                        <p:tgtEl>
                                          <p:spTgt spid="7"/>
                                        </p:tgtEl>
                                        <p:attrNameLst>
                                          <p:attrName>style.visibility</p:attrName>
                                        </p:attrNameLst>
                                      </p:cBhvr>
                                      <p:to>
                                        <p:strVal val="visible"/>
                                      </p:to>
                                    </p:set>
                                    <p:anim calcmode="lin" valueType="num">
                                      <p:cBhvr>
                                        <p:cTn id="20" dur="500" fill="hold"/>
                                        <p:tgtEl>
                                          <p:spTgt spid="7"/>
                                        </p:tgtEl>
                                        <p:attrNameLst>
                                          <p:attrName>ppt_w</p:attrName>
                                        </p:attrNameLst>
                                      </p:cBhvr>
                                      <p:tavLst>
                                        <p:tav tm="0">
                                          <p:val>
                                            <p:fltVal val="0"/>
                                          </p:val>
                                        </p:tav>
                                        <p:tav tm="100000">
                                          <p:val>
                                            <p:strVal val="#ppt_w"/>
                                          </p:val>
                                        </p:tav>
                                      </p:tavLst>
                                    </p:anim>
                                    <p:anim calcmode="lin" valueType="num">
                                      <p:cBhvr>
                                        <p:cTn id="21" dur="500" fill="hold"/>
                                        <p:tgtEl>
                                          <p:spTgt spid="7"/>
                                        </p:tgtEl>
                                        <p:attrNameLst>
                                          <p:attrName>ppt_h</p:attrName>
                                        </p:attrNameLst>
                                      </p:cBhvr>
                                      <p:tavLst>
                                        <p:tav tm="0">
                                          <p:val>
                                            <p:fltVal val="0"/>
                                          </p:val>
                                        </p:tav>
                                        <p:tav tm="100000">
                                          <p:val>
                                            <p:strVal val="#ppt_h"/>
                                          </p:val>
                                        </p:tav>
                                      </p:tavLst>
                                    </p:anim>
                                    <p:animEffect transition="in" filter="fade">
                                      <p:cBhvr>
                                        <p:cTn id="22" dur="500"/>
                                        <p:tgtEl>
                                          <p:spTgt spid="7"/>
                                        </p:tgtEl>
                                      </p:cBhvr>
                                    </p:animEffect>
                                  </p:childTnLst>
                                </p:cTn>
                              </p:par>
                              <p:par>
                                <p:cTn id="23" presetID="53" presetClass="entr" presetSubtype="16" fill="hold" grpId="0" nodeType="withEffect">
                                  <p:stCondLst>
                                    <p:cond delay="0"/>
                                  </p:stCondLst>
                                  <p:childTnLst>
                                    <p:set>
                                      <p:cBhvr>
                                        <p:cTn id="24" dur="1" fill="hold">
                                          <p:stCondLst>
                                            <p:cond delay="0"/>
                                          </p:stCondLst>
                                        </p:cTn>
                                        <p:tgtEl>
                                          <p:spTgt spid="8"/>
                                        </p:tgtEl>
                                        <p:attrNameLst>
                                          <p:attrName>style.visibility</p:attrName>
                                        </p:attrNameLst>
                                      </p:cBhvr>
                                      <p:to>
                                        <p:strVal val="visible"/>
                                      </p:to>
                                    </p:set>
                                    <p:anim calcmode="lin" valueType="num">
                                      <p:cBhvr>
                                        <p:cTn id="25" dur="500" fill="hold"/>
                                        <p:tgtEl>
                                          <p:spTgt spid="8"/>
                                        </p:tgtEl>
                                        <p:attrNameLst>
                                          <p:attrName>ppt_w</p:attrName>
                                        </p:attrNameLst>
                                      </p:cBhvr>
                                      <p:tavLst>
                                        <p:tav tm="0">
                                          <p:val>
                                            <p:fltVal val="0"/>
                                          </p:val>
                                        </p:tav>
                                        <p:tav tm="100000">
                                          <p:val>
                                            <p:strVal val="#ppt_w"/>
                                          </p:val>
                                        </p:tav>
                                      </p:tavLst>
                                    </p:anim>
                                    <p:anim calcmode="lin" valueType="num">
                                      <p:cBhvr>
                                        <p:cTn id="26" dur="500" fill="hold"/>
                                        <p:tgtEl>
                                          <p:spTgt spid="8"/>
                                        </p:tgtEl>
                                        <p:attrNameLst>
                                          <p:attrName>ppt_h</p:attrName>
                                        </p:attrNameLst>
                                      </p:cBhvr>
                                      <p:tavLst>
                                        <p:tav tm="0">
                                          <p:val>
                                            <p:fltVal val="0"/>
                                          </p:val>
                                        </p:tav>
                                        <p:tav tm="100000">
                                          <p:val>
                                            <p:strVal val="#ppt_h"/>
                                          </p:val>
                                        </p:tav>
                                      </p:tavLst>
                                    </p:anim>
                                    <p:animEffect transition="in" filter="fade">
                                      <p:cBhvr>
                                        <p:cTn id="27" dur="500"/>
                                        <p:tgtEl>
                                          <p:spTgt spid="8"/>
                                        </p:tgtEl>
                                      </p:cBhvr>
                                    </p:animEffect>
                                  </p:childTnLst>
                                </p:cTn>
                              </p:par>
                              <p:par>
                                <p:cTn id="28" presetID="53" presetClass="entr" presetSubtype="16" fill="hold" grpId="0" nodeType="withEffect">
                                  <p:stCondLst>
                                    <p:cond delay="0"/>
                                  </p:stCondLst>
                                  <p:childTnLst>
                                    <p:set>
                                      <p:cBhvr>
                                        <p:cTn id="29" dur="1" fill="hold">
                                          <p:stCondLst>
                                            <p:cond delay="0"/>
                                          </p:stCondLst>
                                        </p:cTn>
                                        <p:tgtEl>
                                          <p:spTgt spid="9"/>
                                        </p:tgtEl>
                                        <p:attrNameLst>
                                          <p:attrName>style.visibility</p:attrName>
                                        </p:attrNameLst>
                                      </p:cBhvr>
                                      <p:to>
                                        <p:strVal val="visible"/>
                                      </p:to>
                                    </p:set>
                                    <p:anim calcmode="lin" valueType="num">
                                      <p:cBhvr>
                                        <p:cTn id="30" dur="500" fill="hold"/>
                                        <p:tgtEl>
                                          <p:spTgt spid="9"/>
                                        </p:tgtEl>
                                        <p:attrNameLst>
                                          <p:attrName>ppt_w</p:attrName>
                                        </p:attrNameLst>
                                      </p:cBhvr>
                                      <p:tavLst>
                                        <p:tav tm="0">
                                          <p:val>
                                            <p:fltVal val="0"/>
                                          </p:val>
                                        </p:tav>
                                        <p:tav tm="100000">
                                          <p:val>
                                            <p:strVal val="#ppt_w"/>
                                          </p:val>
                                        </p:tav>
                                      </p:tavLst>
                                    </p:anim>
                                    <p:anim calcmode="lin" valueType="num">
                                      <p:cBhvr>
                                        <p:cTn id="31" dur="500" fill="hold"/>
                                        <p:tgtEl>
                                          <p:spTgt spid="9"/>
                                        </p:tgtEl>
                                        <p:attrNameLst>
                                          <p:attrName>ppt_h</p:attrName>
                                        </p:attrNameLst>
                                      </p:cBhvr>
                                      <p:tavLst>
                                        <p:tav tm="0">
                                          <p:val>
                                            <p:fltVal val="0"/>
                                          </p:val>
                                        </p:tav>
                                        <p:tav tm="100000">
                                          <p:val>
                                            <p:strVal val="#ppt_h"/>
                                          </p:val>
                                        </p:tav>
                                      </p:tavLst>
                                    </p:anim>
                                    <p:animEffect transition="in" filter="fade">
                                      <p:cBhvr>
                                        <p:cTn id="32" dur="500"/>
                                        <p:tgtEl>
                                          <p:spTgt spid="9"/>
                                        </p:tgtEl>
                                      </p:cBhvr>
                                    </p:animEffect>
                                  </p:childTnLst>
                                </p:cTn>
                              </p:par>
                              <p:par>
                                <p:cTn id="33" presetID="53" presetClass="entr" presetSubtype="16" fill="hold" grpId="0" nodeType="withEffect">
                                  <p:stCondLst>
                                    <p:cond delay="0"/>
                                  </p:stCondLst>
                                  <p:childTnLst>
                                    <p:set>
                                      <p:cBhvr>
                                        <p:cTn id="34" dur="1" fill="hold">
                                          <p:stCondLst>
                                            <p:cond delay="0"/>
                                          </p:stCondLst>
                                        </p:cTn>
                                        <p:tgtEl>
                                          <p:spTgt spid="11"/>
                                        </p:tgtEl>
                                        <p:attrNameLst>
                                          <p:attrName>style.visibility</p:attrName>
                                        </p:attrNameLst>
                                      </p:cBhvr>
                                      <p:to>
                                        <p:strVal val="visible"/>
                                      </p:to>
                                    </p:set>
                                    <p:anim calcmode="lin" valueType="num">
                                      <p:cBhvr>
                                        <p:cTn id="35" dur="500" fill="hold"/>
                                        <p:tgtEl>
                                          <p:spTgt spid="11"/>
                                        </p:tgtEl>
                                        <p:attrNameLst>
                                          <p:attrName>ppt_w</p:attrName>
                                        </p:attrNameLst>
                                      </p:cBhvr>
                                      <p:tavLst>
                                        <p:tav tm="0">
                                          <p:val>
                                            <p:fltVal val="0"/>
                                          </p:val>
                                        </p:tav>
                                        <p:tav tm="100000">
                                          <p:val>
                                            <p:strVal val="#ppt_w"/>
                                          </p:val>
                                        </p:tav>
                                      </p:tavLst>
                                    </p:anim>
                                    <p:anim calcmode="lin" valueType="num">
                                      <p:cBhvr>
                                        <p:cTn id="36" dur="500" fill="hold"/>
                                        <p:tgtEl>
                                          <p:spTgt spid="11"/>
                                        </p:tgtEl>
                                        <p:attrNameLst>
                                          <p:attrName>ppt_h</p:attrName>
                                        </p:attrNameLst>
                                      </p:cBhvr>
                                      <p:tavLst>
                                        <p:tav tm="0">
                                          <p:val>
                                            <p:fltVal val="0"/>
                                          </p:val>
                                        </p:tav>
                                        <p:tav tm="100000">
                                          <p:val>
                                            <p:strVal val="#ppt_h"/>
                                          </p:val>
                                        </p:tav>
                                      </p:tavLst>
                                    </p:anim>
                                    <p:animEffect transition="in" filter="fade">
                                      <p:cBhvr>
                                        <p:cTn id="37" dur="500"/>
                                        <p:tgtEl>
                                          <p:spTgt spid="11"/>
                                        </p:tgtEl>
                                      </p:cBhvr>
                                    </p:animEffect>
                                  </p:childTnLst>
                                </p:cTn>
                              </p:par>
                            </p:childTnLst>
                          </p:cTn>
                        </p:par>
                        <p:par>
                          <p:cTn id="38" fill="hold">
                            <p:stCondLst>
                              <p:cond delay="500"/>
                            </p:stCondLst>
                            <p:childTnLst>
                              <p:par>
                                <p:cTn id="39" presetID="10" presetClass="entr" presetSubtype="0" fill="hold" grpId="0" nodeType="afterEffect">
                                  <p:stCondLst>
                                    <p:cond delay="0"/>
                                  </p:stCondLst>
                                  <p:childTnLst>
                                    <p:set>
                                      <p:cBhvr>
                                        <p:cTn id="40" dur="1" fill="hold">
                                          <p:stCondLst>
                                            <p:cond delay="0"/>
                                          </p:stCondLst>
                                        </p:cTn>
                                        <p:tgtEl>
                                          <p:spTgt spid="10"/>
                                        </p:tgtEl>
                                        <p:attrNameLst>
                                          <p:attrName>style.visibility</p:attrName>
                                        </p:attrNameLst>
                                      </p:cBhvr>
                                      <p:to>
                                        <p:strVal val="visible"/>
                                      </p:to>
                                    </p:set>
                                    <p:animEffect transition="in" filter="fade">
                                      <p:cBhvr>
                                        <p:cTn id="41"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7" grpId="0"/>
      <p:bldP spid="128" grpId="0" bldLvl="0" animBg="1"/>
      <p:bldP spid="128" grpId="1" bldLvl="0" animBg="1"/>
      <p:bldP spid="129" grpId="0" bldLvl="0" animBg="1"/>
      <p:bldP spid="129" grpId="1" bldLvl="0" animBg="1"/>
      <p:bldP spid="7" grpId="0" bldLvl="0" animBg="1"/>
      <p:bldP spid="8" grpId="0" bldLvl="0" animBg="1"/>
      <p:bldP spid="9" grpId="0" bldLvl="0" animBg="1"/>
      <p:bldP spid="10" grpId="0"/>
      <p:bldP spid="11" grpId="0" bldLvl="0" animBg="1"/>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87"/>
          <p:cNvGrpSpPr/>
          <p:nvPr/>
        </p:nvGrpSpPr>
        <p:grpSpPr>
          <a:xfrm>
            <a:off x="791829" y="1323784"/>
            <a:ext cx="10153650" cy="3567633"/>
            <a:chOff x="946620" y="1670343"/>
            <a:chExt cx="10153650" cy="3567633"/>
          </a:xfrm>
        </p:grpSpPr>
        <p:grpSp>
          <p:nvGrpSpPr>
            <p:cNvPr id="4" name="Group 332"/>
            <p:cNvGrpSpPr>
              <a:grpSpLocks noChangeAspect="1"/>
            </p:cNvGrpSpPr>
            <p:nvPr/>
          </p:nvGrpSpPr>
          <p:grpSpPr>
            <a:xfrm>
              <a:off x="946620" y="1670343"/>
              <a:ext cx="540000" cy="540000"/>
              <a:chOff x="4421584" y="2527234"/>
              <a:chExt cx="288476" cy="288476"/>
            </a:xfrm>
          </p:grpSpPr>
          <p:sp>
            <p:nvSpPr>
              <p:cNvPr id="92" name="Oval 59"/>
              <p:cNvSpPr/>
              <p:nvPr/>
            </p:nvSpPr>
            <p:spPr>
              <a:xfrm>
                <a:off x="4421584" y="2527234"/>
                <a:ext cx="288476" cy="288476"/>
              </a:xfrm>
              <a:prstGeom prst="ellipse">
                <a:avLst/>
              </a:prstGeom>
              <a:gradFill flip="none" rotWithShape="1">
                <a:gsLst>
                  <a:gs pos="0">
                    <a:srgbClr val="F79646"/>
                  </a:gs>
                  <a:gs pos="100000">
                    <a:srgbClr val="F79646"/>
                  </a:gs>
                </a:gsLst>
                <a:lin ang="7200000" scaled="0"/>
                <a:tileRect/>
              </a:gradFill>
              <a:ln>
                <a:no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solidFill>
                    <a:prstClr val="white"/>
                  </a:solidFill>
                  <a:latin typeface="Agency FB" panose="020B0503020202020204" pitchFamily="34" charset="0"/>
                </a:endParaRPr>
              </a:p>
            </p:txBody>
          </p:sp>
          <p:sp>
            <p:nvSpPr>
              <p:cNvPr id="93" name="Freeform 26"/>
              <p:cNvSpPr/>
              <p:nvPr/>
            </p:nvSpPr>
            <p:spPr bwMode="auto">
              <a:xfrm>
                <a:off x="4513652" y="2612916"/>
                <a:ext cx="114518" cy="118766"/>
              </a:xfrm>
              <a:custGeom>
                <a:avLst/>
                <a:gdLst>
                  <a:gd name="T0" fmla="*/ 103 w 274"/>
                  <a:gd name="T1" fmla="*/ 284 h 284"/>
                  <a:gd name="T2" fmla="*/ 80 w 274"/>
                  <a:gd name="T3" fmla="*/ 273 h 284"/>
                  <a:gd name="T4" fmla="*/ 9 w 274"/>
                  <a:gd name="T5" fmla="*/ 178 h 284"/>
                  <a:gd name="T6" fmla="*/ 14 w 274"/>
                  <a:gd name="T7" fmla="*/ 139 h 284"/>
                  <a:gd name="T8" fmla="*/ 53 w 274"/>
                  <a:gd name="T9" fmla="*/ 145 h 284"/>
                  <a:gd name="T10" fmla="*/ 100 w 274"/>
                  <a:gd name="T11" fmla="*/ 207 h 284"/>
                  <a:gd name="T12" fmla="*/ 219 w 274"/>
                  <a:gd name="T13" fmla="*/ 17 h 284"/>
                  <a:gd name="T14" fmla="*/ 257 w 274"/>
                  <a:gd name="T15" fmla="*/ 8 h 284"/>
                  <a:gd name="T16" fmla="*/ 266 w 274"/>
                  <a:gd name="T17" fmla="*/ 47 h 284"/>
                  <a:gd name="T18" fmla="*/ 126 w 274"/>
                  <a:gd name="T19" fmla="*/ 271 h 284"/>
                  <a:gd name="T20" fmla="*/ 104 w 274"/>
                  <a:gd name="T21" fmla="*/ 284 h 284"/>
                  <a:gd name="T22" fmla="*/ 103 w 274"/>
                  <a:gd name="T23" fmla="*/ 284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chemeClr val="bg1"/>
              </a:solidFill>
              <a:ln>
                <a:noFill/>
              </a:ln>
            </p:spPr>
            <p:txBody>
              <a:bodyPr vert="horz" wrap="square" lIns="91440" tIns="45720" rIns="91440" bIns="45720" numCol="1" anchor="t" anchorCtr="0" compatLnSpc="1"/>
              <a:lstStyle/>
              <a:p>
                <a:endParaRPr lang="en-US" sz="1400" dirty="0">
                  <a:solidFill>
                    <a:prstClr val="black"/>
                  </a:solidFill>
                  <a:latin typeface="Agency FB" panose="020B0503020202020204" pitchFamily="34" charset="0"/>
                </a:endParaRPr>
              </a:p>
            </p:txBody>
          </p:sp>
        </p:grpSp>
        <p:sp>
          <p:nvSpPr>
            <p:cNvPr id="91" name="TextBox 90"/>
            <p:cNvSpPr txBox="1"/>
            <p:nvPr/>
          </p:nvSpPr>
          <p:spPr>
            <a:xfrm>
              <a:off x="1583525" y="1697648"/>
              <a:ext cx="9516745" cy="488950"/>
            </a:xfrm>
            <a:prstGeom prst="rect">
              <a:avLst/>
            </a:prstGeom>
            <a:noFill/>
          </p:spPr>
          <p:txBody>
            <a:bodyPr wrap="square" lIns="182843" tIns="91422" rIns="182843" bIns="91422" rtlCol="0">
              <a:spAutoFit/>
            </a:bodyPr>
            <a:lstStyle/>
            <a:p>
              <a:r>
                <a:rPr lang="zh-CN" altLang="en-US" sz="2000" b="1" dirty="0" smtClean="0">
                  <a:solidFill>
                    <a:srgbClr val="F79646"/>
                  </a:solidFill>
                  <a:latin typeface="微软雅黑" panose="020B0503020204020204" pitchFamily="34" charset="-122"/>
                  <a:ea typeface="微软雅黑" panose="020B0503020204020204" pitchFamily="34" charset="-122"/>
                  <a:cs typeface="Lato Regular"/>
                </a:rPr>
                <a:t>二、银行存款的审计</a:t>
              </a:r>
              <a:endParaRPr lang="zh-CN" altLang="en-US" sz="2000" b="1" dirty="0">
                <a:solidFill>
                  <a:srgbClr val="F79646"/>
                </a:solidFill>
                <a:latin typeface="微软雅黑" panose="020B0503020204020204" pitchFamily="34" charset="-122"/>
                <a:ea typeface="微软雅黑" panose="020B0503020204020204" pitchFamily="34" charset="-122"/>
                <a:cs typeface="Lato Regular"/>
              </a:endParaRPr>
            </a:p>
          </p:txBody>
        </p:sp>
        <p:sp>
          <p:nvSpPr>
            <p:cNvPr id="2" name="TextBox 89"/>
            <p:cNvSpPr txBox="1"/>
            <p:nvPr/>
          </p:nvSpPr>
          <p:spPr>
            <a:xfrm>
              <a:off x="1582890" y="2603793"/>
              <a:ext cx="9517380" cy="2634183"/>
            </a:xfrm>
            <a:prstGeom prst="rect">
              <a:avLst/>
            </a:prstGeom>
            <a:noFill/>
          </p:spPr>
          <p:txBody>
            <a:bodyPr wrap="square" rtlCol="0">
              <a:spAutoFit/>
            </a:bodyPr>
            <a:lstStyle/>
            <a:p>
              <a:pPr indent="406400" fontAlgn="auto">
                <a:lnSpc>
                  <a:spcPct val="150000"/>
                </a:lnSpc>
                <a:extLst>
                  <a:ext uri="{35155182-B16C-46BC-9424-99874614C6A1}">
                    <wpsdc:indentchars xmlns:wpsdc="http://www.wps.cn/officeDocument/2017/drawingmlCustomData" val="200" checksum="1740828767"/>
                  </a:ext>
                </a:extLst>
              </a:pPr>
              <a:r>
                <a:rPr lang="en-US" altLang="zh-CN" sz="1600" dirty="0" smtClean="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6. </a:t>
              </a:r>
              <a:r>
                <a:rPr lang="zh-CN" altLang="en-US" sz="1600" dirty="0" smtClean="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对定期存款或限定用途的存款，应查明情况，做出记录。</a:t>
              </a:r>
              <a:endParaRPr lang="zh-CN" altLang="en-US" sz="1600" dirty="0" smtClean="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a:p>
              <a:pPr indent="406400" fontAlgn="auto">
                <a:lnSpc>
                  <a:spcPct val="150000"/>
                </a:lnSpc>
                <a:extLst>
                  <a:ext uri="{35155182-B16C-46BC-9424-99874614C6A1}">
                    <wpsdc:indentchars xmlns:wpsdc="http://www.wps.cn/officeDocument/2017/drawingmlCustomData" val="200" checksum="1740828767"/>
                  </a:ext>
                </a:extLst>
              </a:pPr>
              <a:r>
                <a:rPr lang="zh-CN" altLang="en-US" sz="1600" dirty="0" smtClean="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a:t>
              </a:r>
              <a:r>
                <a:rPr lang="en-US" altLang="zh-CN" sz="1600" dirty="0" smtClean="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1</a:t>
              </a:r>
              <a:r>
                <a:rPr lang="zh-CN" altLang="en-US" sz="1600" dirty="0" smtClean="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）对已质押的定期存款，应检查定期存单，并与相应的质押合同核对，同</a:t>
              </a:r>
              <a:endParaRPr lang="zh-CN" altLang="en-US" sz="1600" dirty="0" smtClean="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a:p>
              <a:pPr indent="406400" fontAlgn="auto">
                <a:lnSpc>
                  <a:spcPct val="150000"/>
                </a:lnSpc>
                <a:extLst>
                  <a:ext uri="{35155182-B16C-46BC-9424-99874614C6A1}">
                    <wpsdc:indentchars xmlns:wpsdc="http://www.wps.cn/officeDocument/2017/drawingmlCustomData" val="200" checksum="1740828767"/>
                  </a:ext>
                </a:extLst>
              </a:pPr>
              <a:r>
                <a:rPr lang="zh-CN" altLang="en-US" sz="1600" dirty="0" smtClean="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时关注定期存单对应的质押借款有无入账。</a:t>
              </a:r>
              <a:endParaRPr lang="zh-CN" altLang="en-US" sz="1600" dirty="0" smtClean="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a:p>
              <a:pPr indent="406400" fontAlgn="auto">
                <a:lnSpc>
                  <a:spcPct val="150000"/>
                </a:lnSpc>
                <a:extLst>
                  <a:ext uri="{35155182-B16C-46BC-9424-99874614C6A1}">
                    <wpsdc:indentchars xmlns:wpsdc="http://www.wps.cn/officeDocument/2017/drawingmlCustomData" val="200" checksum="1740828767"/>
                  </a:ext>
                </a:extLst>
              </a:pPr>
              <a:r>
                <a:rPr lang="zh-CN" altLang="en-US" sz="1600" dirty="0" smtClean="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a:t>
              </a:r>
              <a:r>
                <a:rPr lang="en-US" altLang="zh-CN" sz="1600" dirty="0" smtClean="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2</a:t>
              </a:r>
              <a:r>
                <a:rPr lang="zh-CN" altLang="en-US" sz="1600" dirty="0" smtClean="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）对未质押的定期存款，应检查开户证书原件。</a:t>
              </a:r>
              <a:endParaRPr lang="zh-CN" altLang="en-US" sz="1600" dirty="0" smtClean="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a:p>
              <a:pPr indent="406400" fontAlgn="auto">
                <a:lnSpc>
                  <a:spcPct val="150000"/>
                </a:lnSpc>
                <a:extLst>
                  <a:ext uri="{35155182-B16C-46BC-9424-99874614C6A1}">
                    <wpsdc:indentchars xmlns:wpsdc="http://www.wps.cn/officeDocument/2017/drawingmlCustomData" val="200" checksum="1740828767"/>
                  </a:ext>
                </a:extLst>
              </a:pPr>
              <a:r>
                <a:rPr lang="zh-CN" altLang="en-US" sz="1600" dirty="0" smtClean="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a:t>
              </a:r>
              <a:r>
                <a:rPr lang="en-US" altLang="zh-CN" sz="1600" dirty="0" smtClean="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3</a:t>
              </a:r>
              <a:r>
                <a:rPr lang="zh-CN" altLang="en-US" sz="1600" dirty="0" smtClean="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）对审计外勤工作结束日前已提取的定期存款，应核对相应的兑付凭证、</a:t>
              </a:r>
              <a:endParaRPr lang="zh-CN" altLang="en-US" sz="1600" dirty="0" smtClean="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a:p>
              <a:pPr indent="406400" fontAlgn="auto">
                <a:lnSpc>
                  <a:spcPct val="150000"/>
                </a:lnSpc>
                <a:extLst>
                  <a:ext uri="{35155182-B16C-46BC-9424-99874614C6A1}">
                    <wpsdc:indentchars xmlns:wpsdc="http://www.wps.cn/officeDocument/2017/drawingmlCustomData" val="200" checksum="1740828767"/>
                  </a:ext>
                </a:extLst>
              </a:pPr>
              <a:r>
                <a:rPr lang="zh-CN" altLang="en-US" sz="1600" dirty="0" smtClean="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银行对账单和定期存款复印件。</a:t>
              </a:r>
              <a:endParaRPr lang="zh-CN" altLang="en-US" sz="1600" dirty="0" smtClean="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a:p>
              <a:pPr indent="406400" fontAlgn="auto">
                <a:lnSpc>
                  <a:spcPct val="150000"/>
                </a:lnSpc>
                <a:extLst>
                  <a:ext uri="{35155182-B16C-46BC-9424-99874614C6A1}">
                    <wpsdc:indentchars xmlns:wpsdc="http://www.wps.cn/officeDocument/2017/drawingmlCustomData" val="200" checksum="1740828767"/>
                  </a:ext>
                </a:extLst>
              </a:pPr>
              <a:r>
                <a:rPr lang="en-US" altLang="zh-CN" sz="1600" dirty="0" smtClean="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7. </a:t>
              </a:r>
              <a:r>
                <a:rPr lang="zh-CN" altLang="en-US" sz="1600" dirty="0" smtClean="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抽查大额银行存款的收支。</a:t>
              </a:r>
              <a:endParaRPr lang="zh-CN" altLang="en-US" sz="1600" dirty="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sp>
        <p:nvSpPr>
          <p:cNvPr id="31" name="矩形 30"/>
          <p:cNvSpPr/>
          <p:nvPr/>
        </p:nvSpPr>
        <p:spPr>
          <a:xfrm>
            <a:off x="539638" y="368862"/>
            <a:ext cx="252028" cy="252028"/>
          </a:xfrm>
          <a:prstGeom prst="rect">
            <a:avLst/>
          </a:prstGeom>
          <a:noFill/>
          <a:ln w="9525">
            <a:solidFill>
              <a:srgbClr val="F79646"/>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矩形 31"/>
          <p:cNvSpPr/>
          <p:nvPr/>
        </p:nvSpPr>
        <p:spPr>
          <a:xfrm>
            <a:off x="190550" y="116632"/>
            <a:ext cx="185641" cy="185641"/>
          </a:xfrm>
          <a:prstGeom prst="rect">
            <a:avLst/>
          </a:prstGeom>
          <a:noFill/>
          <a:ln w="9525">
            <a:solidFill>
              <a:schemeClr val="bg1">
                <a:lumMod val="85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矩形 32"/>
          <p:cNvSpPr/>
          <p:nvPr/>
        </p:nvSpPr>
        <p:spPr>
          <a:xfrm>
            <a:off x="317993" y="188640"/>
            <a:ext cx="360040" cy="360040"/>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Shape 54"/>
          <p:cNvSpPr txBox="1"/>
          <p:nvPr/>
        </p:nvSpPr>
        <p:spPr>
          <a:xfrm>
            <a:off x="791210" y="100965"/>
            <a:ext cx="3672027" cy="376555"/>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nSpc>
                <a:spcPct val="150000"/>
              </a:lnSpc>
            </a:pPr>
            <a:r>
              <a:rPr lang="zh-CN" altLang="en-GB" sz="2000" dirty="0">
                <a:solidFill>
                  <a:srgbClr val="F79646"/>
                </a:solidFill>
                <a:latin typeface="微软雅黑" panose="020B0503020204020204" pitchFamily="34" charset="-122"/>
                <a:ea typeface="微软雅黑" panose="020B0503020204020204" pitchFamily="34" charset="-122"/>
                <a:cs typeface="+mn-ea"/>
                <a:sym typeface="+mn-lt"/>
              </a:rPr>
              <a:t>任务</a:t>
            </a:r>
            <a:r>
              <a:rPr lang="zh-CN" altLang="en-GB" sz="2000" dirty="0" smtClean="0">
                <a:solidFill>
                  <a:srgbClr val="F79646"/>
                </a:solidFill>
                <a:latin typeface="微软雅黑" panose="020B0503020204020204" pitchFamily="34" charset="-122"/>
                <a:ea typeface="微软雅黑" panose="020B0503020204020204" pitchFamily="34" charset="-122"/>
                <a:cs typeface="+mn-ea"/>
                <a:sym typeface="+mn-lt"/>
              </a:rPr>
              <a:t>二   </a:t>
            </a:r>
            <a:r>
              <a:rPr lang="zh-CN" altLang="en-US" sz="2000" dirty="0" smtClean="0">
                <a:solidFill>
                  <a:srgbClr val="F79646"/>
                </a:solidFill>
                <a:latin typeface="微软雅黑" panose="020B0503020204020204" pitchFamily="34" charset="-122"/>
                <a:ea typeface="微软雅黑" panose="020B0503020204020204" pitchFamily="34" charset="-122"/>
                <a:cs typeface="+mn-ea"/>
                <a:sym typeface="+mn-lt"/>
              </a:rPr>
              <a:t>货币资金的审计</a:t>
            </a:r>
            <a:endParaRPr lang="zh-CN" altLang="en-GB" sz="2000" dirty="0">
              <a:solidFill>
                <a:srgbClr val="F79646"/>
              </a:solidFill>
              <a:latin typeface="微软雅黑" panose="020B0503020204020204" pitchFamily="34" charset="-122"/>
              <a:ea typeface="微软雅黑" panose="020B0503020204020204" pitchFamily="34" charset="-122"/>
              <a:cs typeface="+mn-ea"/>
              <a:sym typeface="+mn-lt"/>
            </a:endParaRPr>
          </a:p>
        </p:txBody>
      </p:sp>
      <p:sp>
        <p:nvSpPr>
          <p:cNvPr id="35" name="矩形 34"/>
          <p:cNvSpPr/>
          <p:nvPr/>
        </p:nvSpPr>
        <p:spPr>
          <a:xfrm>
            <a:off x="4462780" y="188595"/>
            <a:ext cx="7727315" cy="360045"/>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p:cTn id="7" dur="500" fill="hold"/>
                                        <p:tgtEl>
                                          <p:spTgt spid="31"/>
                                        </p:tgtEl>
                                        <p:attrNameLst>
                                          <p:attrName>ppt_w</p:attrName>
                                        </p:attrNameLst>
                                      </p:cBhvr>
                                      <p:tavLst>
                                        <p:tav tm="0">
                                          <p:val>
                                            <p:fltVal val="0"/>
                                          </p:val>
                                        </p:tav>
                                        <p:tav tm="100000">
                                          <p:val>
                                            <p:strVal val="#ppt_w"/>
                                          </p:val>
                                        </p:tav>
                                      </p:tavLst>
                                    </p:anim>
                                    <p:anim calcmode="lin" valueType="num">
                                      <p:cBhvr>
                                        <p:cTn id="8" dur="500" fill="hold"/>
                                        <p:tgtEl>
                                          <p:spTgt spid="31"/>
                                        </p:tgtEl>
                                        <p:attrNameLst>
                                          <p:attrName>ppt_h</p:attrName>
                                        </p:attrNameLst>
                                      </p:cBhvr>
                                      <p:tavLst>
                                        <p:tav tm="0">
                                          <p:val>
                                            <p:fltVal val="0"/>
                                          </p:val>
                                        </p:tav>
                                        <p:tav tm="100000">
                                          <p:val>
                                            <p:strVal val="#ppt_h"/>
                                          </p:val>
                                        </p:tav>
                                      </p:tavLst>
                                    </p:anim>
                                    <p:animEffect transition="in" filter="fade">
                                      <p:cBhvr>
                                        <p:cTn id="9" dur="500"/>
                                        <p:tgtEl>
                                          <p:spTgt spid="31"/>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32"/>
                                        </p:tgtEl>
                                        <p:attrNameLst>
                                          <p:attrName>style.visibility</p:attrName>
                                        </p:attrNameLst>
                                      </p:cBhvr>
                                      <p:to>
                                        <p:strVal val="visible"/>
                                      </p:to>
                                    </p:set>
                                    <p:anim calcmode="lin" valueType="num">
                                      <p:cBhvr>
                                        <p:cTn id="12" dur="500" fill="hold"/>
                                        <p:tgtEl>
                                          <p:spTgt spid="32"/>
                                        </p:tgtEl>
                                        <p:attrNameLst>
                                          <p:attrName>ppt_w</p:attrName>
                                        </p:attrNameLst>
                                      </p:cBhvr>
                                      <p:tavLst>
                                        <p:tav tm="0">
                                          <p:val>
                                            <p:fltVal val="0"/>
                                          </p:val>
                                        </p:tav>
                                        <p:tav tm="100000">
                                          <p:val>
                                            <p:strVal val="#ppt_w"/>
                                          </p:val>
                                        </p:tav>
                                      </p:tavLst>
                                    </p:anim>
                                    <p:anim calcmode="lin" valueType="num">
                                      <p:cBhvr>
                                        <p:cTn id="13" dur="500" fill="hold"/>
                                        <p:tgtEl>
                                          <p:spTgt spid="32"/>
                                        </p:tgtEl>
                                        <p:attrNameLst>
                                          <p:attrName>ppt_h</p:attrName>
                                        </p:attrNameLst>
                                      </p:cBhvr>
                                      <p:tavLst>
                                        <p:tav tm="0">
                                          <p:val>
                                            <p:fltVal val="0"/>
                                          </p:val>
                                        </p:tav>
                                        <p:tav tm="100000">
                                          <p:val>
                                            <p:strVal val="#ppt_h"/>
                                          </p:val>
                                        </p:tav>
                                      </p:tavLst>
                                    </p:anim>
                                    <p:animEffect transition="in" filter="fade">
                                      <p:cBhvr>
                                        <p:cTn id="14" dur="500"/>
                                        <p:tgtEl>
                                          <p:spTgt spid="32"/>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33"/>
                                        </p:tgtEl>
                                        <p:attrNameLst>
                                          <p:attrName>style.visibility</p:attrName>
                                        </p:attrNameLst>
                                      </p:cBhvr>
                                      <p:to>
                                        <p:strVal val="visible"/>
                                      </p:to>
                                    </p:set>
                                    <p:anim calcmode="lin" valueType="num">
                                      <p:cBhvr>
                                        <p:cTn id="17" dur="500" fill="hold"/>
                                        <p:tgtEl>
                                          <p:spTgt spid="33"/>
                                        </p:tgtEl>
                                        <p:attrNameLst>
                                          <p:attrName>ppt_w</p:attrName>
                                        </p:attrNameLst>
                                      </p:cBhvr>
                                      <p:tavLst>
                                        <p:tav tm="0">
                                          <p:val>
                                            <p:fltVal val="0"/>
                                          </p:val>
                                        </p:tav>
                                        <p:tav tm="100000">
                                          <p:val>
                                            <p:strVal val="#ppt_w"/>
                                          </p:val>
                                        </p:tav>
                                      </p:tavLst>
                                    </p:anim>
                                    <p:anim calcmode="lin" valueType="num">
                                      <p:cBhvr>
                                        <p:cTn id="18" dur="500" fill="hold"/>
                                        <p:tgtEl>
                                          <p:spTgt spid="33"/>
                                        </p:tgtEl>
                                        <p:attrNameLst>
                                          <p:attrName>ppt_h</p:attrName>
                                        </p:attrNameLst>
                                      </p:cBhvr>
                                      <p:tavLst>
                                        <p:tav tm="0">
                                          <p:val>
                                            <p:fltVal val="0"/>
                                          </p:val>
                                        </p:tav>
                                        <p:tav tm="100000">
                                          <p:val>
                                            <p:strVal val="#ppt_h"/>
                                          </p:val>
                                        </p:tav>
                                      </p:tavLst>
                                    </p:anim>
                                    <p:animEffect transition="in" filter="fade">
                                      <p:cBhvr>
                                        <p:cTn id="19" dur="500"/>
                                        <p:tgtEl>
                                          <p:spTgt spid="33"/>
                                        </p:tgtEl>
                                      </p:cBhvr>
                                    </p:animEffect>
                                  </p:childTnLst>
                                </p:cTn>
                              </p:par>
                            </p:childTnLst>
                          </p:cTn>
                        </p:par>
                        <p:par>
                          <p:cTn id="20" fill="hold">
                            <p:stCondLst>
                              <p:cond delay="500"/>
                            </p:stCondLst>
                            <p:childTnLst>
                              <p:par>
                                <p:cTn id="21" presetID="10" presetClass="entr" presetSubtype="0" fill="hold" grpId="0" nodeType="afterEffect">
                                  <p:stCondLst>
                                    <p:cond delay="0"/>
                                  </p:stCondLst>
                                  <p:childTnLst>
                                    <p:set>
                                      <p:cBhvr>
                                        <p:cTn id="22" dur="1" fill="hold">
                                          <p:stCondLst>
                                            <p:cond delay="0"/>
                                          </p:stCondLst>
                                        </p:cTn>
                                        <p:tgtEl>
                                          <p:spTgt spid="34"/>
                                        </p:tgtEl>
                                        <p:attrNameLst>
                                          <p:attrName>style.visibility</p:attrName>
                                        </p:attrNameLst>
                                      </p:cBhvr>
                                      <p:to>
                                        <p:strVal val="visible"/>
                                      </p:to>
                                    </p:set>
                                    <p:animEffect transition="in" filter="fade">
                                      <p:cBhvr>
                                        <p:cTn id="23" dur="500"/>
                                        <p:tgtEl>
                                          <p:spTgt spid="34"/>
                                        </p:tgtEl>
                                      </p:cBhvr>
                                    </p:animEffect>
                                  </p:childTnLst>
                                </p:cTn>
                              </p:par>
                              <p:par>
                                <p:cTn id="24" presetID="42" presetClass="entr" presetSubtype="0" fill="hold" nodeType="withEffect">
                                  <p:stCondLst>
                                    <p:cond delay="500"/>
                                  </p:stCondLst>
                                  <p:childTnLst>
                                    <p:set>
                                      <p:cBhvr>
                                        <p:cTn id="25" dur="1" fill="hold">
                                          <p:stCondLst>
                                            <p:cond delay="0"/>
                                          </p:stCondLst>
                                        </p:cTn>
                                        <p:tgtEl>
                                          <p:spTgt spid="3"/>
                                        </p:tgtEl>
                                        <p:attrNameLst>
                                          <p:attrName>style.visibility</p:attrName>
                                        </p:attrNameLst>
                                      </p:cBhvr>
                                      <p:to>
                                        <p:strVal val="visible"/>
                                      </p:to>
                                    </p:set>
                                    <p:animEffect transition="in" filter="fade">
                                      <p:cBhvr>
                                        <p:cTn id="26" dur="1000"/>
                                        <p:tgtEl>
                                          <p:spTgt spid="3"/>
                                        </p:tgtEl>
                                      </p:cBhvr>
                                    </p:animEffect>
                                    <p:anim calcmode="lin" valueType="num">
                                      <p:cBhvr>
                                        <p:cTn id="27" dur="1000" fill="hold"/>
                                        <p:tgtEl>
                                          <p:spTgt spid="3"/>
                                        </p:tgtEl>
                                        <p:attrNameLst>
                                          <p:attrName>ppt_x</p:attrName>
                                        </p:attrNameLst>
                                      </p:cBhvr>
                                      <p:tavLst>
                                        <p:tav tm="0">
                                          <p:val>
                                            <p:strVal val="#ppt_x"/>
                                          </p:val>
                                        </p:tav>
                                        <p:tav tm="100000">
                                          <p:val>
                                            <p:strVal val="#ppt_x"/>
                                          </p:val>
                                        </p:tav>
                                      </p:tavLst>
                                    </p:anim>
                                    <p:anim calcmode="lin" valueType="num">
                                      <p:cBhvr>
                                        <p:cTn id="28"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bldLvl="0" animBg="1"/>
      <p:bldP spid="32" grpId="0" bldLvl="0" animBg="1"/>
      <p:bldP spid="33" grpId="0" bldLvl="0" animBg="1"/>
      <p:bldP spid="34" grpId="0"/>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87"/>
          <p:cNvGrpSpPr/>
          <p:nvPr/>
        </p:nvGrpSpPr>
        <p:grpSpPr>
          <a:xfrm>
            <a:off x="791829" y="1323784"/>
            <a:ext cx="10153650" cy="2459637"/>
            <a:chOff x="946620" y="1670343"/>
            <a:chExt cx="10153650" cy="2459637"/>
          </a:xfrm>
        </p:grpSpPr>
        <p:grpSp>
          <p:nvGrpSpPr>
            <p:cNvPr id="4" name="Group 332"/>
            <p:cNvGrpSpPr>
              <a:grpSpLocks noChangeAspect="1"/>
            </p:cNvGrpSpPr>
            <p:nvPr/>
          </p:nvGrpSpPr>
          <p:grpSpPr>
            <a:xfrm>
              <a:off x="946620" y="1670343"/>
              <a:ext cx="540000" cy="540000"/>
              <a:chOff x="4421584" y="2527234"/>
              <a:chExt cx="288476" cy="288476"/>
            </a:xfrm>
          </p:grpSpPr>
          <p:sp>
            <p:nvSpPr>
              <p:cNvPr id="92" name="Oval 59"/>
              <p:cNvSpPr/>
              <p:nvPr/>
            </p:nvSpPr>
            <p:spPr>
              <a:xfrm>
                <a:off x="4421584" y="2527234"/>
                <a:ext cx="288476" cy="288476"/>
              </a:xfrm>
              <a:prstGeom prst="ellipse">
                <a:avLst/>
              </a:prstGeom>
              <a:gradFill flip="none" rotWithShape="1">
                <a:gsLst>
                  <a:gs pos="0">
                    <a:srgbClr val="F79646"/>
                  </a:gs>
                  <a:gs pos="100000">
                    <a:srgbClr val="F79646"/>
                  </a:gs>
                </a:gsLst>
                <a:lin ang="7200000" scaled="0"/>
                <a:tileRect/>
              </a:gradFill>
              <a:ln>
                <a:no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solidFill>
                    <a:prstClr val="white"/>
                  </a:solidFill>
                  <a:latin typeface="Agency FB" panose="020B0503020202020204" pitchFamily="34" charset="0"/>
                </a:endParaRPr>
              </a:p>
            </p:txBody>
          </p:sp>
          <p:sp>
            <p:nvSpPr>
              <p:cNvPr id="93" name="Freeform 26"/>
              <p:cNvSpPr/>
              <p:nvPr/>
            </p:nvSpPr>
            <p:spPr bwMode="auto">
              <a:xfrm>
                <a:off x="4513652" y="2612916"/>
                <a:ext cx="114518" cy="118766"/>
              </a:xfrm>
              <a:custGeom>
                <a:avLst/>
                <a:gdLst>
                  <a:gd name="T0" fmla="*/ 103 w 274"/>
                  <a:gd name="T1" fmla="*/ 284 h 284"/>
                  <a:gd name="T2" fmla="*/ 80 w 274"/>
                  <a:gd name="T3" fmla="*/ 273 h 284"/>
                  <a:gd name="T4" fmla="*/ 9 w 274"/>
                  <a:gd name="T5" fmla="*/ 178 h 284"/>
                  <a:gd name="T6" fmla="*/ 14 w 274"/>
                  <a:gd name="T7" fmla="*/ 139 h 284"/>
                  <a:gd name="T8" fmla="*/ 53 w 274"/>
                  <a:gd name="T9" fmla="*/ 145 h 284"/>
                  <a:gd name="T10" fmla="*/ 100 w 274"/>
                  <a:gd name="T11" fmla="*/ 207 h 284"/>
                  <a:gd name="T12" fmla="*/ 219 w 274"/>
                  <a:gd name="T13" fmla="*/ 17 h 284"/>
                  <a:gd name="T14" fmla="*/ 257 w 274"/>
                  <a:gd name="T15" fmla="*/ 8 h 284"/>
                  <a:gd name="T16" fmla="*/ 266 w 274"/>
                  <a:gd name="T17" fmla="*/ 47 h 284"/>
                  <a:gd name="T18" fmla="*/ 126 w 274"/>
                  <a:gd name="T19" fmla="*/ 271 h 284"/>
                  <a:gd name="T20" fmla="*/ 104 w 274"/>
                  <a:gd name="T21" fmla="*/ 284 h 284"/>
                  <a:gd name="T22" fmla="*/ 103 w 274"/>
                  <a:gd name="T23" fmla="*/ 284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chemeClr val="bg1"/>
              </a:solidFill>
              <a:ln>
                <a:noFill/>
              </a:ln>
            </p:spPr>
            <p:txBody>
              <a:bodyPr vert="horz" wrap="square" lIns="91440" tIns="45720" rIns="91440" bIns="45720" numCol="1" anchor="t" anchorCtr="0" compatLnSpc="1"/>
              <a:lstStyle/>
              <a:p>
                <a:endParaRPr lang="en-US" sz="1400" dirty="0">
                  <a:solidFill>
                    <a:prstClr val="black"/>
                  </a:solidFill>
                  <a:latin typeface="Agency FB" panose="020B0503020202020204" pitchFamily="34" charset="0"/>
                </a:endParaRPr>
              </a:p>
            </p:txBody>
          </p:sp>
        </p:grpSp>
        <p:sp>
          <p:nvSpPr>
            <p:cNvPr id="91" name="TextBox 90"/>
            <p:cNvSpPr txBox="1"/>
            <p:nvPr/>
          </p:nvSpPr>
          <p:spPr>
            <a:xfrm>
              <a:off x="1583525" y="1697648"/>
              <a:ext cx="9516745" cy="488950"/>
            </a:xfrm>
            <a:prstGeom prst="rect">
              <a:avLst/>
            </a:prstGeom>
            <a:noFill/>
          </p:spPr>
          <p:txBody>
            <a:bodyPr wrap="square" lIns="182843" tIns="91422" rIns="182843" bIns="91422" rtlCol="0">
              <a:spAutoFit/>
            </a:bodyPr>
            <a:lstStyle/>
            <a:p>
              <a:r>
                <a:rPr lang="zh-CN" altLang="en-US" sz="2000" b="1" dirty="0" smtClean="0">
                  <a:solidFill>
                    <a:srgbClr val="F79646"/>
                  </a:solidFill>
                  <a:latin typeface="微软雅黑" panose="020B0503020204020204" pitchFamily="34" charset="-122"/>
                  <a:ea typeface="微软雅黑" panose="020B0503020204020204" pitchFamily="34" charset="-122"/>
                  <a:cs typeface="Lato Regular"/>
                </a:rPr>
                <a:t>二、银行存款的审计</a:t>
              </a:r>
              <a:endParaRPr lang="zh-CN" altLang="en-US" sz="2000" b="1" dirty="0">
                <a:solidFill>
                  <a:srgbClr val="F79646"/>
                </a:solidFill>
                <a:latin typeface="微软雅黑" panose="020B0503020204020204" pitchFamily="34" charset="-122"/>
                <a:ea typeface="微软雅黑" panose="020B0503020204020204" pitchFamily="34" charset="-122"/>
                <a:cs typeface="Lato Regular"/>
              </a:endParaRPr>
            </a:p>
          </p:txBody>
        </p:sp>
        <p:sp>
          <p:nvSpPr>
            <p:cNvPr id="2" name="TextBox 89"/>
            <p:cNvSpPr txBox="1"/>
            <p:nvPr/>
          </p:nvSpPr>
          <p:spPr>
            <a:xfrm>
              <a:off x="1582890" y="2603793"/>
              <a:ext cx="9517380" cy="1526187"/>
            </a:xfrm>
            <a:prstGeom prst="rect">
              <a:avLst/>
            </a:prstGeom>
            <a:noFill/>
          </p:spPr>
          <p:txBody>
            <a:bodyPr wrap="square" rtlCol="0">
              <a:spAutoFit/>
            </a:bodyPr>
            <a:lstStyle/>
            <a:p>
              <a:pPr indent="406400" fontAlgn="auto">
                <a:lnSpc>
                  <a:spcPct val="150000"/>
                </a:lnSpc>
                <a:extLst>
                  <a:ext uri="{35155182-B16C-46BC-9424-99874614C6A1}">
                    <wpsdc:indentchars xmlns:wpsdc="http://www.wps.cn/officeDocument/2017/drawingmlCustomData" val="200" checksum="1740828767"/>
                  </a:ext>
                </a:extLst>
              </a:pPr>
              <a:r>
                <a:rPr lang="en-US" altLang="zh-CN" sz="1600" dirty="0" smtClean="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8. </a:t>
              </a:r>
              <a:r>
                <a:rPr lang="zh-CN" altLang="en-US" sz="1600" dirty="0" smtClean="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是否有质押、冻结等对变现有限制或存放在境外的款项。</a:t>
              </a:r>
              <a:endParaRPr lang="zh-CN" altLang="en-US" sz="1600" dirty="0" smtClean="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a:p>
              <a:pPr indent="406400" fontAlgn="auto">
                <a:lnSpc>
                  <a:spcPct val="150000"/>
                </a:lnSpc>
                <a:extLst>
                  <a:ext uri="{35155182-B16C-46BC-9424-99874614C6A1}">
                    <wpsdc:indentchars xmlns:wpsdc="http://www.wps.cn/officeDocument/2017/drawingmlCustomData" val="200" checksum="1740828767"/>
                  </a:ext>
                </a:extLst>
              </a:pPr>
              <a:r>
                <a:rPr lang="en-US" altLang="zh-CN" sz="1600" dirty="0" smtClean="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9. </a:t>
              </a:r>
              <a:r>
                <a:rPr lang="zh-CN" altLang="en-US" sz="1600" dirty="0" smtClean="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检查银行存款收支的正确截止。抽查资产负债表日前后若干天的银行存款</a:t>
              </a:r>
              <a:endParaRPr lang="zh-CN" altLang="en-US" sz="1600" dirty="0" smtClean="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a:p>
              <a:pPr indent="406400" fontAlgn="auto">
                <a:lnSpc>
                  <a:spcPct val="150000"/>
                </a:lnSpc>
                <a:extLst>
                  <a:ext uri="{35155182-B16C-46BC-9424-99874614C6A1}">
                    <wpsdc:indentchars xmlns:wpsdc="http://www.wps.cn/officeDocument/2017/drawingmlCustomData" val="200" checksum="1740828767"/>
                  </a:ext>
                </a:extLst>
              </a:pPr>
              <a:r>
                <a:rPr lang="zh-CN" altLang="en-US" sz="1600" dirty="0" smtClean="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收支凭证实施截止测试，关注业务内容及对应项目，如有跨期收支事项，应考虑</a:t>
              </a:r>
              <a:endParaRPr lang="zh-CN" altLang="en-US" sz="1600" dirty="0" smtClean="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a:p>
              <a:pPr indent="406400" fontAlgn="auto">
                <a:lnSpc>
                  <a:spcPct val="150000"/>
                </a:lnSpc>
                <a:extLst>
                  <a:ext uri="{35155182-B16C-46BC-9424-99874614C6A1}">
                    <wpsdc:indentchars xmlns:wpsdc="http://www.wps.cn/officeDocument/2017/drawingmlCustomData" val="200" checksum="1740828767"/>
                  </a:ext>
                </a:extLst>
              </a:pPr>
              <a:r>
                <a:rPr lang="zh-CN" altLang="en-US" sz="1600" dirty="0" smtClean="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是否应提出调整建议。</a:t>
              </a:r>
              <a:endParaRPr lang="zh-CN" altLang="en-US" sz="1600" dirty="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sp>
        <p:nvSpPr>
          <p:cNvPr id="31" name="矩形 30"/>
          <p:cNvSpPr/>
          <p:nvPr/>
        </p:nvSpPr>
        <p:spPr>
          <a:xfrm>
            <a:off x="539638" y="368862"/>
            <a:ext cx="252028" cy="252028"/>
          </a:xfrm>
          <a:prstGeom prst="rect">
            <a:avLst/>
          </a:prstGeom>
          <a:noFill/>
          <a:ln w="9525">
            <a:solidFill>
              <a:srgbClr val="F79646"/>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矩形 31"/>
          <p:cNvSpPr/>
          <p:nvPr/>
        </p:nvSpPr>
        <p:spPr>
          <a:xfrm>
            <a:off x="190550" y="116632"/>
            <a:ext cx="185641" cy="185641"/>
          </a:xfrm>
          <a:prstGeom prst="rect">
            <a:avLst/>
          </a:prstGeom>
          <a:noFill/>
          <a:ln w="9525">
            <a:solidFill>
              <a:schemeClr val="bg1">
                <a:lumMod val="85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矩形 32"/>
          <p:cNvSpPr/>
          <p:nvPr/>
        </p:nvSpPr>
        <p:spPr>
          <a:xfrm>
            <a:off x="317993" y="188640"/>
            <a:ext cx="360040" cy="360040"/>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Shape 54"/>
          <p:cNvSpPr txBox="1"/>
          <p:nvPr/>
        </p:nvSpPr>
        <p:spPr>
          <a:xfrm>
            <a:off x="791210" y="100965"/>
            <a:ext cx="3672027" cy="376555"/>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nSpc>
                <a:spcPct val="150000"/>
              </a:lnSpc>
            </a:pPr>
            <a:r>
              <a:rPr lang="zh-CN" altLang="en-GB" sz="2000" dirty="0">
                <a:solidFill>
                  <a:srgbClr val="F79646"/>
                </a:solidFill>
                <a:latin typeface="微软雅黑" panose="020B0503020204020204" pitchFamily="34" charset="-122"/>
                <a:ea typeface="微软雅黑" panose="020B0503020204020204" pitchFamily="34" charset="-122"/>
                <a:cs typeface="+mn-ea"/>
                <a:sym typeface="+mn-lt"/>
              </a:rPr>
              <a:t>任务</a:t>
            </a:r>
            <a:r>
              <a:rPr lang="zh-CN" altLang="en-GB" sz="2000" dirty="0" smtClean="0">
                <a:solidFill>
                  <a:srgbClr val="F79646"/>
                </a:solidFill>
                <a:latin typeface="微软雅黑" panose="020B0503020204020204" pitchFamily="34" charset="-122"/>
                <a:ea typeface="微软雅黑" panose="020B0503020204020204" pitchFamily="34" charset="-122"/>
                <a:cs typeface="+mn-ea"/>
                <a:sym typeface="+mn-lt"/>
              </a:rPr>
              <a:t>二   </a:t>
            </a:r>
            <a:r>
              <a:rPr lang="zh-CN" altLang="en-US" sz="2000" dirty="0" smtClean="0">
                <a:solidFill>
                  <a:srgbClr val="F79646"/>
                </a:solidFill>
                <a:latin typeface="微软雅黑" panose="020B0503020204020204" pitchFamily="34" charset="-122"/>
                <a:ea typeface="微软雅黑" panose="020B0503020204020204" pitchFamily="34" charset="-122"/>
                <a:cs typeface="+mn-ea"/>
                <a:sym typeface="+mn-lt"/>
              </a:rPr>
              <a:t>货币资金的审计</a:t>
            </a:r>
            <a:endParaRPr lang="zh-CN" altLang="en-GB" sz="2000" dirty="0">
              <a:solidFill>
                <a:srgbClr val="F79646"/>
              </a:solidFill>
              <a:latin typeface="微软雅黑" panose="020B0503020204020204" pitchFamily="34" charset="-122"/>
              <a:ea typeface="微软雅黑" panose="020B0503020204020204" pitchFamily="34" charset="-122"/>
              <a:cs typeface="+mn-ea"/>
              <a:sym typeface="+mn-lt"/>
            </a:endParaRPr>
          </a:p>
        </p:txBody>
      </p:sp>
      <p:sp>
        <p:nvSpPr>
          <p:cNvPr id="35" name="矩形 34"/>
          <p:cNvSpPr/>
          <p:nvPr/>
        </p:nvSpPr>
        <p:spPr>
          <a:xfrm>
            <a:off x="4462780" y="188595"/>
            <a:ext cx="7727315" cy="360045"/>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p:cTn id="7" dur="500" fill="hold"/>
                                        <p:tgtEl>
                                          <p:spTgt spid="31"/>
                                        </p:tgtEl>
                                        <p:attrNameLst>
                                          <p:attrName>ppt_w</p:attrName>
                                        </p:attrNameLst>
                                      </p:cBhvr>
                                      <p:tavLst>
                                        <p:tav tm="0">
                                          <p:val>
                                            <p:fltVal val="0"/>
                                          </p:val>
                                        </p:tav>
                                        <p:tav tm="100000">
                                          <p:val>
                                            <p:strVal val="#ppt_w"/>
                                          </p:val>
                                        </p:tav>
                                      </p:tavLst>
                                    </p:anim>
                                    <p:anim calcmode="lin" valueType="num">
                                      <p:cBhvr>
                                        <p:cTn id="8" dur="500" fill="hold"/>
                                        <p:tgtEl>
                                          <p:spTgt spid="31"/>
                                        </p:tgtEl>
                                        <p:attrNameLst>
                                          <p:attrName>ppt_h</p:attrName>
                                        </p:attrNameLst>
                                      </p:cBhvr>
                                      <p:tavLst>
                                        <p:tav tm="0">
                                          <p:val>
                                            <p:fltVal val="0"/>
                                          </p:val>
                                        </p:tav>
                                        <p:tav tm="100000">
                                          <p:val>
                                            <p:strVal val="#ppt_h"/>
                                          </p:val>
                                        </p:tav>
                                      </p:tavLst>
                                    </p:anim>
                                    <p:animEffect transition="in" filter="fade">
                                      <p:cBhvr>
                                        <p:cTn id="9" dur="500"/>
                                        <p:tgtEl>
                                          <p:spTgt spid="31"/>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32"/>
                                        </p:tgtEl>
                                        <p:attrNameLst>
                                          <p:attrName>style.visibility</p:attrName>
                                        </p:attrNameLst>
                                      </p:cBhvr>
                                      <p:to>
                                        <p:strVal val="visible"/>
                                      </p:to>
                                    </p:set>
                                    <p:anim calcmode="lin" valueType="num">
                                      <p:cBhvr>
                                        <p:cTn id="12" dur="500" fill="hold"/>
                                        <p:tgtEl>
                                          <p:spTgt spid="32"/>
                                        </p:tgtEl>
                                        <p:attrNameLst>
                                          <p:attrName>ppt_w</p:attrName>
                                        </p:attrNameLst>
                                      </p:cBhvr>
                                      <p:tavLst>
                                        <p:tav tm="0">
                                          <p:val>
                                            <p:fltVal val="0"/>
                                          </p:val>
                                        </p:tav>
                                        <p:tav tm="100000">
                                          <p:val>
                                            <p:strVal val="#ppt_w"/>
                                          </p:val>
                                        </p:tav>
                                      </p:tavLst>
                                    </p:anim>
                                    <p:anim calcmode="lin" valueType="num">
                                      <p:cBhvr>
                                        <p:cTn id="13" dur="500" fill="hold"/>
                                        <p:tgtEl>
                                          <p:spTgt spid="32"/>
                                        </p:tgtEl>
                                        <p:attrNameLst>
                                          <p:attrName>ppt_h</p:attrName>
                                        </p:attrNameLst>
                                      </p:cBhvr>
                                      <p:tavLst>
                                        <p:tav tm="0">
                                          <p:val>
                                            <p:fltVal val="0"/>
                                          </p:val>
                                        </p:tav>
                                        <p:tav tm="100000">
                                          <p:val>
                                            <p:strVal val="#ppt_h"/>
                                          </p:val>
                                        </p:tav>
                                      </p:tavLst>
                                    </p:anim>
                                    <p:animEffect transition="in" filter="fade">
                                      <p:cBhvr>
                                        <p:cTn id="14" dur="500"/>
                                        <p:tgtEl>
                                          <p:spTgt spid="32"/>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33"/>
                                        </p:tgtEl>
                                        <p:attrNameLst>
                                          <p:attrName>style.visibility</p:attrName>
                                        </p:attrNameLst>
                                      </p:cBhvr>
                                      <p:to>
                                        <p:strVal val="visible"/>
                                      </p:to>
                                    </p:set>
                                    <p:anim calcmode="lin" valueType="num">
                                      <p:cBhvr>
                                        <p:cTn id="17" dur="500" fill="hold"/>
                                        <p:tgtEl>
                                          <p:spTgt spid="33"/>
                                        </p:tgtEl>
                                        <p:attrNameLst>
                                          <p:attrName>ppt_w</p:attrName>
                                        </p:attrNameLst>
                                      </p:cBhvr>
                                      <p:tavLst>
                                        <p:tav tm="0">
                                          <p:val>
                                            <p:fltVal val="0"/>
                                          </p:val>
                                        </p:tav>
                                        <p:tav tm="100000">
                                          <p:val>
                                            <p:strVal val="#ppt_w"/>
                                          </p:val>
                                        </p:tav>
                                      </p:tavLst>
                                    </p:anim>
                                    <p:anim calcmode="lin" valueType="num">
                                      <p:cBhvr>
                                        <p:cTn id="18" dur="500" fill="hold"/>
                                        <p:tgtEl>
                                          <p:spTgt spid="33"/>
                                        </p:tgtEl>
                                        <p:attrNameLst>
                                          <p:attrName>ppt_h</p:attrName>
                                        </p:attrNameLst>
                                      </p:cBhvr>
                                      <p:tavLst>
                                        <p:tav tm="0">
                                          <p:val>
                                            <p:fltVal val="0"/>
                                          </p:val>
                                        </p:tav>
                                        <p:tav tm="100000">
                                          <p:val>
                                            <p:strVal val="#ppt_h"/>
                                          </p:val>
                                        </p:tav>
                                      </p:tavLst>
                                    </p:anim>
                                    <p:animEffect transition="in" filter="fade">
                                      <p:cBhvr>
                                        <p:cTn id="19" dur="500"/>
                                        <p:tgtEl>
                                          <p:spTgt spid="33"/>
                                        </p:tgtEl>
                                      </p:cBhvr>
                                    </p:animEffect>
                                  </p:childTnLst>
                                </p:cTn>
                              </p:par>
                            </p:childTnLst>
                          </p:cTn>
                        </p:par>
                        <p:par>
                          <p:cTn id="20" fill="hold">
                            <p:stCondLst>
                              <p:cond delay="500"/>
                            </p:stCondLst>
                            <p:childTnLst>
                              <p:par>
                                <p:cTn id="21" presetID="10" presetClass="entr" presetSubtype="0" fill="hold" grpId="0" nodeType="afterEffect">
                                  <p:stCondLst>
                                    <p:cond delay="0"/>
                                  </p:stCondLst>
                                  <p:childTnLst>
                                    <p:set>
                                      <p:cBhvr>
                                        <p:cTn id="22" dur="1" fill="hold">
                                          <p:stCondLst>
                                            <p:cond delay="0"/>
                                          </p:stCondLst>
                                        </p:cTn>
                                        <p:tgtEl>
                                          <p:spTgt spid="34"/>
                                        </p:tgtEl>
                                        <p:attrNameLst>
                                          <p:attrName>style.visibility</p:attrName>
                                        </p:attrNameLst>
                                      </p:cBhvr>
                                      <p:to>
                                        <p:strVal val="visible"/>
                                      </p:to>
                                    </p:set>
                                    <p:animEffect transition="in" filter="fade">
                                      <p:cBhvr>
                                        <p:cTn id="23" dur="500"/>
                                        <p:tgtEl>
                                          <p:spTgt spid="34"/>
                                        </p:tgtEl>
                                      </p:cBhvr>
                                    </p:animEffect>
                                  </p:childTnLst>
                                </p:cTn>
                              </p:par>
                              <p:par>
                                <p:cTn id="24" presetID="42" presetClass="entr" presetSubtype="0" fill="hold" nodeType="withEffect">
                                  <p:stCondLst>
                                    <p:cond delay="500"/>
                                  </p:stCondLst>
                                  <p:childTnLst>
                                    <p:set>
                                      <p:cBhvr>
                                        <p:cTn id="25" dur="1" fill="hold">
                                          <p:stCondLst>
                                            <p:cond delay="0"/>
                                          </p:stCondLst>
                                        </p:cTn>
                                        <p:tgtEl>
                                          <p:spTgt spid="3"/>
                                        </p:tgtEl>
                                        <p:attrNameLst>
                                          <p:attrName>style.visibility</p:attrName>
                                        </p:attrNameLst>
                                      </p:cBhvr>
                                      <p:to>
                                        <p:strVal val="visible"/>
                                      </p:to>
                                    </p:set>
                                    <p:animEffect transition="in" filter="fade">
                                      <p:cBhvr>
                                        <p:cTn id="26" dur="1000"/>
                                        <p:tgtEl>
                                          <p:spTgt spid="3"/>
                                        </p:tgtEl>
                                      </p:cBhvr>
                                    </p:animEffect>
                                    <p:anim calcmode="lin" valueType="num">
                                      <p:cBhvr>
                                        <p:cTn id="27" dur="1000" fill="hold"/>
                                        <p:tgtEl>
                                          <p:spTgt spid="3"/>
                                        </p:tgtEl>
                                        <p:attrNameLst>
                                          <p:attrName>ppt_x</p:attrName>
                                        </p:attrNameLst>
                                      </p:cBhvr>
                                      <p:tavLst>
                                        <p:tav tm="0">
                                          <p:val>
                                            <p:strVal val="#ppt_x"/>
                                          </p:val>
                                        </p:tav>
                                        <p:tav tm="100000">
                                          <p:val>
                                            <p:strVal val="#ppt_x"/>
                                          </p:val>
                                        </p:tav>
                                      </p:tavLst>
                                    </p:anim>
                                    <p:anim calcmode="lin" valueType="num">
                                      <p:cBhvr>
                                        <p:cTn id="28"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bldLvl="0" animBg="1"/>
      <p:bldP spid="32" grpId="0" bldLvl="0" animBg="1"/>
      <p:bldP spid="33" grpId="0" bldLvl="0" animBg="1"/>
      <p:bldP spid="34" grpId="0"/>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87"/>
          <p:cNvGrpSpPr/>
          <p:nvPr/>
        </p:nvGrpSpPr>
        <p:grpSpPr>
          <a:xfrm>
            <a:off x="791829" y="1323784"/>
            <a:ext cx="10153650" cy="3198301"/>
            <a:chOff x="946620" y="1670343"/>
            <a:chExt cx="10153650" cy="3198301"/>
          </a:xfrm>
        </p:grpSpPr>
        <p:grpSp>
          <p:nvGrpSpPr>
            <p:cNvPr id="4" name="Group 332"/>
            <p:cNvGrpSpPr>
              <a:grpSpLocks noChangeAspect="1"/>
            </p:cNvGrpSpPr>
            <p:nvPr/>
          </p:nvGrpSpPr>
          <p:grpSpPr>
            <a:xfrm>
              <a:off x="946620" y="1670343"/>
              <a:ext cx="540000" cy="540000"/>
              <a:chOff x="4421584" y="2527234"/>
              <a:chExt cx="288476" cy="288476"/>
            </a:xfrm>
          </p:grpSpPr>
          <p:sp>
            <p:nvSpPr>
              <p:cNvPr id="92" name="Oval 59"/>
              <p:cNvSpPr/>
              <p:nvPr/>
            </p:nvSpPr>
            <p:spPr>
              <a:xfrm>
                <a:off x="4421584" y="2527234"/>
                <a:ext cx="288476" cy="288476"/>
              </a:xfrm>
              <a:prstGeom prst="ellipse">
                <a:avLst/>
              </a:prstGeom>
              <a:gradFill flip="none" rotWithShape="1">
                <a:gsLst>
                  <a:gs pos="0">
                    <a:srgbClr val="F79646"/>
                  </a:gs>
                  <a:gs pos="100000">
                    <a:srgbClr val="F79646"/>
                  </a:gs>
                </a:gsLst>
                <a:lin ang="7200000" scaled="0"/>
                <a:tileRect/>
              </a:gradFill>
              <a:ln>
                <a:no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solidFill>
                    <a:prstClr val="white"/>
                  </a:solidFill>
                  <a:latin typeface="Agency FB" panose="020B0503020202020204" pitchFamily="34" charset="0"/>
                </a:endParaRPr>
              </a:p>
            </p:txBody>
          </p:sp>
          <p:sp>
            <p:nvSpPr>
              <p:cNvPr id="93" name="Freeform 26"/>
              <p:cNvSpPr/>
              <p:nvPr/>
            </p:nvSpPr>
            <p:spPr bwMode="auto">
              <a:xfrm>
                <a:off x="4513652" y="2612916"/>
                <a:ext cx="114518" cy="118766"/>
              </a:xfrm>
              <a:custGeom>
                <a:avLst/>
                <a:gdLst>
                  <a:gd name="T0" fmla="*/ 103 w 274"/>
                  <a:gd name="T1" fmla="*/ 284 h 284"/>
                  <a:gd name="T2" fmla="*/ 80 w 274"/>
                  <a:gd name="T3" fmla="*/ 273 h 284"/>
                  <a:gd name="T4" fmla="*/ 9 w 274"/>
                  <a:gd name="T5" fmla="*/ 178 h 284"/>
                  <a:gd name="T6" fmla="*/ 14 w 274"/>
                  <a:gd name="T7" fmla="*/ 139 h 284"/>
                  <a:gd name="T8" fmla="*/ 53 w 274"/>
                  <a:gd name="T9" fmla="*/ 145 h 284"/>
                  <a:gd name="T10" fmla="*/ 100 w 274"/>
                  <a:gd name="T11" fmla="*/ 207 h 284"/>
                  <a:gd name="T12" fmla="*/ 219 w 274"/>
                  <a:gd name="T13" fmla="*/ 17 h 284"/>
                  <a:gd name="T14" fmla="*/ 257 w 274"/>
                  <a:gd name="T15" fmla="*/ 8 h 284"/>
                  <a:gd name="T16" fmla="*/ 266 w 274"/>
                  <a:gd name="T17" fmla="*/ 47 h 284"/>
                  <a:gd name="T18" fmla="*/ 126 w 274"/>
                  <a:gd name="T19" fmla="*/ 271 h 284"/>
                  <a:gd name="T20" fmla="*/ 104 w 274"/>
                  <a:gd name="T21" fmla="*/ 284 h 284"/>
                  <a:gd name="T22" fmla="*/ 103 w 274"/>
                  <a:gd name="T23" fmla="*/ 284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chemeClr val="bg1"/>
              </a:solidFill>
              <a:ln>
                <a:noFill/>
              </a:ln>
            </p:spPr>
            <p:txBody>
              <a:bodyPr vert="horz" wrap="square" lIns="91440" tIns="45720" rIns="91440" bIns="45720" numCol="1" anchor="t" anchorCtr="0" compatLnSpc="1"/>
              <a:lstStyle/>
              <a:p>
                <a:endParaRPr lang="en-US" sz="1400" dirty="0">
                  <a:solidFill>
                    <a:prstClr val="black"/>
                  </a:solidFill>
                  <a:latin typeface="Agency FB" panose="020B0503020202020204" pitchFamily="34" charset="0"/>
                </a:endParaRPr>
              </a:p>
            </p:txBody>
          </p:sp>
        </p:grpSp>
        <p:sp>
          <p:nvSpPr>
            <p:cNvPr id="91" name="TextBox 90"/>
            <p:cNvSpPr txBox="1"/>
            <p:nvPr/>
          </p:nvSpPr>
          <p:spPr>
            <a:xfrm>
              <a:off x="1583525" y="1697648"/>
              <a:ext cx="9516745" cy="488950"/>
            </a:xfrm>
            <a:prstGeom prst="rect">
              <a:avLst/>
            </a:prstGeom>
            <a:noFill/>
          </p:spPr>
          <p:txBody>
            <a:bodyPr wrap="square" lIns="182843" tIns="91422" rIns="182843" bIns="91422" rtlCol="0">
              <a:spAutoFit/>
            </a:bodyPr>
            <a:lstStyle/>
            <a:p>
              <a:r>
                <a:rPr lang="zh-CN" altLang="en-US" sz="2000" b="1" dirty="0" smtClean="0">
                  <a:solidFill>
                    <a:srgbClr val="F79646"/>
                  </a:solidFill>
                  <a:latin typeface="微软雅黑" panose="020B0503020204020204" pitchFamily="34" charset="-122"/>
                  <a:ea typeface="微软雅黑" panose="020B0503020204020204" pitchFamily="34" charset="-122"/>
                  <a:cs typeface="Lato Regular"/>
                </a:rPr>
                <a:t>二、银行存款的审计</a:t>
              </a:r>
              <a:endParaRPr lang="zh-CN" altLang="en-US" sz="2000" b="1" dirty="0">
                <a:solidFill>
                  <a:srgbClr val="F79646"/>
                </a:solidFill>
                <a:latin typeface="微软雅黑" panose="020B0503020204020204" pitchFamily="34" charset="-122"/>
                <a:ea typeface="微软雅黑" panose="020B0503020204020204" pitchFamily="34" charset="-122"/>
                <a:cs typeface="Lato Regular"/>
              </a:endParaRPr>
            </a:p>
          </p:txBody>
        </p:sp>
        <p:sp>
          <p:nvSpPr>
            <p:cNvPr id="2" name="TextBox 89"/>
            <p:cNvSpPr txBox="1"/>
            <p:nvPr/>
          </p:nvSpPr>
          <p:spPr>
            <a:xfrm>
              <a:off x="1582890" y="2603793"/>
              <a:ext cx="9517380" cy="2264851"/>
            </a:xfrm>
            <a:prstGeom prst="rect">
              <a:avLst/>
            </a:prstGeom>
            <a:noFill/>
          </p:spPr>
          <p:txBody>
            <a:bodyPr wrap="square" rtlCol="0">
              <a:spAutoFit/>
            </a:bodyPr>
            <a:lstStyle/>
            <a:p>
              <a:pPr indent="406400" fontAlgn="auto">
                <a:lnSpc>
                  <a:spcPct val="150000"/>
                </a:lnSpc>
                <a:extLst>
                  <a:ext uri="{35155182-B16C-46BC-9424-99874614C6A1}">
                    <wpsdc:indentchars xmlns:wpsdc="http://www.wps.cn/officeDocument/2017/drawingmlCustomData" val="200" checksum="1740828767"/>
                  </a:ext>
                </a:extLst>
              </a:pPr>
              <a:r>
                <a:rPr lang="en-US" altLang="zh-CN" sz="1600" dirty="0" smtClean="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10. </a:t>
              </a:r>
              <a:r>
                <a:rPr lang="zh-CN" altLang="en-US" sz="1600" dirty="0" smtClean="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对不符合现金及现金等价物条件的银行存款要在审计工作底稿中予以列</a:t>
              </a:r>
              <a:endParaRPr lang="zh-CN" altLang="en-US" sz="1600" dirty="0" smtClean="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a:p>
              <a:pPr indent="406400" fontAlgn="auto">
                <a:lnSpc>
                  <a:spcPct val="150000"/>
                </a:lnSpc>
                <a:extLst>
                  <a:ext uri="{35155182-B16C-46BC-9424-99874614C6A1}">
                    <wpsdc:indentchars xmlns:wpsdc="http://www.wps.cn/officeDocument/2017/drawingmlCustomData" val="200" checksum="1740828767"/>
                  </a:ext>
                </a:extLst>
              </a:pPr>
              <a:r>
                <a:rPr lang="zh-CN" altLang="en-US" sz="1600" dirty="0" smtClean="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明，以考虑对现金流量表的影响。</a:t>
              </a:r>
              <a:endParaRPr lang="zh-CN" altLang="en-US" sz="1600" dirty="0" smtClean="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a:p>
              <a:pPr indent="406400" fontAlgn="auto">
                <a:lnSpc>
                  <a:spcPct val="150000"/>
                </a:lnSpc>
                <a:extLst>
                  <a:ext uri="{35155182-B16C-46BC-9424-99874614C6A1}">
                    <wpsdc:indentchars xmlns:wpsdc="http://www.wps.cn/officeDocument/2017/drawingmlCustomData" val="200" checksum="1740828767"/>
                  </a:ext>
                </a:extLst>
              </a:pPr>
              <a:r>
                <a:rPr lang="en-US" altLang="zh-CN" sz="1600" dirty="0" smtClean="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11. </a:t>
              </a:r>
              <a:r>
                <a:rPr lang="zh-CN" altLang="en-US" sz="1600" dirty="0" smtClean="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确定银行存款的披露是否恰当。根据有关规定，企业的银行存款在资产负</a:t>
              </a:r>
              <a:endParaRPr lang="zh-CN" altLang="en-US" sz="1600" dirty="0" smtClean="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a:p>
              <a:pPr indent="406400" fontAlgn="auto">
                <a:lnSpc>
                  <a:spcPct val="150000"/>
                </a:lnSpc>
                <a:extLst>
                  <a:ext uri="{35155182-B16C-46BC-9424-99874614C6A1}">
                    <wpsdc:indentchars xmlns:wpsdc="http://www.wps.cn/officeDocument/2017/drawingmlCustomData" val="200" checksum="1740828767"/>
                  </a:ext>
                </a:extLst>
              </a:pPr>
              <a:r>
                <a:rPr lang="zh-CN" altLang="en-US" sz="1600" dirty="0" smtClean="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债表的“货币资金”项目中反映，所以，注册会计师应在实施上述审计程序后，</a:t>
              </a:r>
              <a:endParaRPr lang="zh-CN" altLang="en-US" sz="1600" dirty="0" smtClean="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a:p>
              <a:pPr indent="406400" fontAlgn="auto">
                <a:lnSpc>
                  <a:spcPct val="150000"/>
                </a:lnSpc>
                <a:extLst>
                  <a:ext uri="{35155182-B16C-46BC-9424-99874614C6A1}">
                    <wpsdc:indentchars xmlns:wpsdc="http://www.wps.cn/officeDocument/2017/drawingmlCustomData" val="200" checksum="1740828767"/>
                  </a:ext>
                </a:extLst>
              </a:pPr>
              <a:r>
                <a:rPr lang="zh-CN" altLang="en-US" sz="1600" dirty="0" smtClean="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确定银行存款账户的期末余额是否恰当，进而确定银行存款是否在资产负债表上</a:t>
              </a:r>
              <a:endParaRPr lang="zh-CN" altLang="en-US" sz="1600" dirty="0" smtClean="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a:p>
              <a:pPr indent="406400" fontAlgn="auto">
                <a:lnSpc>
                  <a:spcPct val="150000"/>
                </a:lnSpc>
                <a:extLst>
                  <a:ext uri="{35155182-B16C-46BC-9424-99874614C6A1}">
                    <wpsdc:indentchars xmlns:wpsdc="http://www.wps.cn/officeDocument/2017/drawingmlCustomData" val="200" checksum="1740828767"/>
                  </a:ext>
                </a:extLst>
              </a:pPr>
              <a:r>
                <a:rPr lang="zh-CN" altLang="en-US" sz="1600" dirty="0" smtClean="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恰当披露。</a:t>
              </a:r>
              <a:endParaRPr lang="zh-CN" altLang="en-US" sz="1600" dirty="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sp>
        <p:nvSpPr>
          <p:cNvPr id="31" name="矩形 30"/>
          <p:cNvSpPr/>
          <p:nvPr/>
        </p:nvSpPr>
        <p:spPr>
          <a:xfrm>
            <a:off x="539638" y="368862"/>
            <a:ext cx="252028" cy="252028"/>
          </a:xfrm>
          <a:prstGeom prst="rect">
            <a:avLst/>
          </a:prstGeom>
          <a:noFill/>
          <a:ln w="9525">
            <a:solidFill>
              <a:srgbClr val="F79646"/>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矩形 31"/>
          <p:cNvSpPr/>
          <p:nvPr/>
        </p:nvSpPr>
        <p:spPr>
          <a:xfrm>
            <a:off x="190550" y="116632"/>
            <a:ext cx="185641" cy="185641"/>
          </a:xfrm>
          <a:prstGeom prst="rect">
            <a:avLst/>
          </a:prstGeom>
          <a:noFill/>
          <a:ln w="9525">
            <a:solidFill>
              <a:schemeClr val="bg1">
                <a:lumMod val="85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矩形 32"/>
          <p:cNvSpPr/>
          <p:nvPr/>
        </p:nvSpPr>
        <p:spPr>
          <a:xfrm>
            <a:off x="317993" y="188640"/>
            <a:ext cx="360040" cy="360040"/>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Shape 54"/>
          <p:cNvSpPr txBox="1"/>
          <p:nvPr/>
        </p:nvSpPr>
        <p:spPr>
          <a:xfrm>
            <a:off x="791210" y="100965"/>
            <a:ext cx="3672027" cy="376555"/>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nSpc>
                <a:spcPct val="150000"/>
              </a:lnSpc>
            </a:pPr>
            <a:r>
              <a:rPr lang="zh-CN" altLang="en-GB" sz="2000" dirty="0">
                <a:solidFill>
                  <a:srgbClr val="F79646"/>
                </a:solidFill>
                <a:latin typeface="微软雅黑" panose="020B0503020204020204" pitchFamily="34" charset="-122"/>
                <a:ea typeface="微软雅黑" panose="020B0503020204020204" pitchFamily="34" charset="-122"/>
                <a:cs typeface="+mn-ea"/>
                <a:sym typeface="+mn-lt"/>
              </a:rPr>
              <a:t>任务</a:t>
            </a:r>
            <a:r>
              <a:rPr lang="zh-CN" altLang="en-GB" sz="2000" dirty="0" smtClean="0">
                <a:solidFill>
                  <a:srgbClr val="F79646"/>
                </a:solidFill>
                <a:latin typeface="微软雅黑" panose="020B0503020204020204" pitchFamily="34" charset="-122"/>
                <a:ea typeface="微软雅黑" panose="020B0503020204020204" pitchFamily="34" charset="-122"/>
                <a:cs typeface="+mn-ea"/>
                <a:sym typeface="+mn-lt"/>
              </a:rPr>
              <a:t>二   </a:t>
            </a:r>
            <a:r>
              <a:rPr lang="zh-CN" altLang="en-US" sz="2000" dirty="0" smtClean="0">
                <a:solidFill>
                  <a:srgbClr val="F79646"/>
                </a:solidFill>
                <a:latin typeface="微软雅黑" panose="020B0503020204020204" pitchFamily="34" charset="-122"/>
                <a:ea typeface="微软雅黑" panose="020B0503020204020204" pitchFamily="34" charset="-122"/>
                <a:cs typeface="+mn-ea"/>
                <a:sym typeface="+mn-lt"/>
              </a:rPr>
              <a:t>货币资金的审计</a:t>
            </a:r>
            <a:endParaRPr lang="zh-CN" altLang="en-GB" sz="2000" dirty="0">
              <a:solidFill>
                <a:srgbClr val="F79646"/>
              </a:solidFill>
              <a:latin typeface="微软雅黑" panose="020B0503020204020204" pitchFamily="34" charset="-122"/>
              <a:ea typeface="微软雅黑" panose="020B0503020204020204" pitchFamily="34" charset="-122"/>
              <a:cs typeface="+mn-ea"/>
              <a:sym typeface="+mn-lt"/>
            </a:endParaRPr>
          </a:p>
        </p:txBody>
      </p:sp>
      <p:sp>
        <p:nvSpPr>
          <p:cNvPr id="35" name="矩形 34"/>
          <p:cNvSpPr/>
          <p:nvPr/>
        </p:nvSpPr>
        <p:spPr>
          <a:xfrm>
            <a:off x="4462780" y="188595"/>
            <a:ext cx="7727315" cy="360045"/>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p:cTn id="7" dur="500" fill="hold"/>
                                        <p:tgtEl>
                                          <p:spTgt spid="31"/>
                                        </p:tgtEl>
                                        <p:attrNameLst>
                                          <p:attrName>ppt_w</p:attrName>
                                        </p:attrNameLst>
                                      </p:cBhvr>
                                      <p:tavLst>
                                        <p:tav tm="0">
                                          <p:val>
                                            <p:fltVal val="0"/>
                                          </p:val>
                                        </p:tav>
                                        <p:tav tm="100000">
                                          <p:val>
                                            <p:strVal val="#ppt_w"/>
                                          </p:val>
                                        </p:tav>
                                      </p:tavLst>
                                    </p:anim>
                                    <p:anim calcmode="lin" valueType="num">
                                      <p:cBhvr>
                                        <p:cTn id="8" dur="500" fill="hold"/>
                                        <p:tgtEl>
                                          <p:spTgt spid="31"/>
                                        </p:tgtEl>
                                        <p:attrNameLst>
                                          <p:attrName>ppt_h</p:attrName>
                                        </p:attrNameLst>
                                      </p:cBhvr>
                                      <p:tavLst>
                                        <p:tav tm="0">
                                          <p:val>
                                            <p:fltVal val="0"/>
                                          </p:val>
                                        </p:tav>
                                        <p:tav tm="100000">
                                          <p:val>
                                            <p:strVal val="#ppt_h"/>
                                          </p:val>
                                        </p:tav>
                                      </p:tavLst>
                                    </p:anim>
                                    <p:animEffect transition="in" filter="fade">
                                      <p:cBhvr>
                                        <p:cTn id="9" dur="500"/>
                                        <p:tgtEl>
                                          <p:spTgt spid="31"/>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32"/>
                                        </p:tgtEl>
                                        <p:attrNameLst>
                                          <p:attrName>style.visibility</p:attrName>
                                        </p:attrNameLst>
                                      </p:cBhvr>
                                      <p:to>
                                        <p:strVal val="visible"/>
                                      </p:to>
                                    </p:set>
                                    <p:anim calcmode="lin" valueType="num">
                                      <p:cBhvr>
                                        <p:cTn id="12" dur="500" fill="hold"/>
                                        <p:tgtEl>
                                          <p:spTgt spid="32"/>
                                        </p:tgtEl>
                                        <p:attrNameLst>
                                          <p:attrName>ppt_w</p:attrName>
                                        </p:attrNameLst>
                                      </p:cBhvr>
                                      <p:tavLst>
                                        <p:tav tm="0">
                                          <p:val>
                                            <p:fltVal val="0"/>
                                          </p:val>
                                        </p:tav>
                                        <p:tav tm="100000">
                                          <p:val>
                                            <p:strVal val="#ppt_w"/>
                                          </p:val>
                                        </p:tav>
                                      </p:tavLst>
                                    </p:anim>
                                    <p:anim calcmode="lin" valueType="num">
                                      <p:cBhvr>
                                        <p:cTn id="13" dur="500" fill="hold"/>
                                        <p:tgtEl>
                                          <p:spTgt spid="32"/>
                                        </p:tgtEl>
                                        <p:attrNameLst>
                                          <p:attrName>ppt_h</p:attrName>
                                        </p:attrNameLst>
                                      </p:cBhvr>
                                      <p:tavLst>
                                        <p:tav tm="0">
                                          <p:val>
                                            <p:fltVal val="0"/>
                                          </p:val>
                                        </p:tav>
                                        <p:tav tm="100000">
                                          <p:val>
                                            <p:strVal val="#ppt_h"/>
                                          </p:val>
                                        </p:tav>
                                      </p:tavLst>
                                    </p:anim>
                                    <p:animEffect transition="in" filter="fade">
                                      <p:cBhvr>
                                        <p:cTn id="14" dur="500"/>
                                        <p:tgtEl>
                                          <p:spTgt spid="32"/>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33"/>
                                        </p:tgtEl>
                                        <p:attrNameLst>
                                          <p:attrName>style.visibility</p:attrName>
                                        </p:attrNameLst>
                                      </p:cBhvr>
                                      <p:to>
                                        <p:strVal val="visible"/>
                                      </p:to>
                                    </p:set>
                                    <p:anim calcmode="lin" valueType="num">
                                      <p:cBhvr>
                                        <p:cTn id="17" dur="500" fill="hold"/>
                                        <p:tgtEl>
                                          <p:spTgt spid="33"/>
                                        </p:tgtEl>
                                        <p:attrNameLst>
                                          <p:attrName>ppt_w</p:attrName>
                                        </p:attrNameLst>
                                      </p:cBhvr>
                                      <p:tavLst>
                                        <p:tav tm="0">
                                          <p:val>
                                            <p:fltVal val="0"/>
                                          </p:val>
                                        </p:tav>
                                        <p:tav tm="100000">
                                          <p:val>
                                            <p:strVal val="#ppt_w"/>
                                          </p:val>
                                        </p:tav>
                                      </p:tavLst>
                                    </p:anim>
                                    <p:anim calcmode="lin" valueType="num">
                                      <p:cBhvr>
                                        <p:cTn id="18" dur="500" fill="hold"/>
                                        <p:tgtEl>
                                          <p:spTgt spid="33"/>
                                        </p:tgtEl>
                                        <p:attrNameLst>
                                          <p:attrName>ppt_h</p:attrName>
                                        </p:attrNameLst>
                                      </p:cBhvr>
                                      <p:tavLst>
                                        <p:tav tm="0">
                                          <p:val>
                                            <p:fltVal val="0"/>
                                          </p:val>
                                        </p:tav>
                                        <p:tav tm="100000">
                                          <p:val>
                                            <p:strVal val="#ppt_h"/>
                                          </p:val>
                                        </p:tav>
                                      </p:tavLst>
                                    </p:anim>
                                    <p:animEffect transition="in" filter="fade">
                                      <p:cBhvr>
                                        <p:cTn id="19" dur="500"/>
                                        <p:tgtEl>
                                          <p:spTgt spid="33"/>
                                        </p:tgtEl>
                                      </p:cBhvr>
                                    </p:animEffect>
                                  </p:childTnLst>
                                </p:cTn>
                              </p:par>
                            </p:childTnLst>
                          </p:cTn>
                        </p:par>
                        <p:par>
                          <p:cTn id="20" fill="hold">
                            <p:stCondLst>
                              <p:cond delay="500"/>
                            </p:stCondLst>
                            <p:childTnLst>
                              <p:par>
                                <p:cTn id="21" presetID="10" presetClass="entr" presetSubtype="0" fill="hold" grpId="0" nodeType="afterEffect">
                                  <p:stCondLst>
                                    <p:cond delay="0"/>
                                  </p:stCondLst>
                                  <p:childTnLst>
                                    <p:set>
                                      <p:cBhvr>
                                        <p:cTn id="22" dur="1" fill="hold">
                                          <p:stCondLst>
                                            <p:cond delay="0"/>
                                          </p:stCondLst>
                                        </p:cTn>
                                        <p:tgtEl>
                                          <p:spTgt spid="34"/>
                                        </p:tgtEl>
                                        <p:attrNameLst>
                                          <p:attrName>style.visibility</p:attrName>
                                        </p:attrNameLst>
                                      </p:cBhvr>
                                      <p:to>
                                        <p:strVal val="visible"/>
                                      </p:to>
                                    </p:set>
                                    <p:animEffect transition="in" filter="fade">
                                      <p:cBhvr>
                                        <p:cTn id="23" dur="500"/>
                                        <p:tgtEl>
                                          <p:spTgt spid="34"/>
                                        </p:tgtEl>
                                      </p:cBhvr>
                                    </p:animEffect>
                                  </p:childTnLst>
                                </p:cTn>
                              </p:par>
                              <p:par>
                                <p:cTn id="24" presetID="42" presetClass="entr" presetSubtype="0" fill="hold" nodeType="withEffect">
                                  <p:stCondLst>
                                    <p:cond delay="500"/>
                                  </p:stCondLst>
                                  <p:childTnLst>
                                    <p:set>
                                      <p:cBhvr>
                                        <p:cTn id="25" dur="1" fill="hold">
                                          <p:stCondLst>
                                            <p:cond delay="0"/>
                                          </p:stCondLst>
                                        </p:cTn>
                                        <p:tgtEl>
                                          <p:spTgt spid="3"/>
                                        </p:tgtEl>
                                        <p:attrNameLst>
                                          <p:attrName>style.visibility</p:attrName>
                                        </p:attrNameLst>
                                      </p:cBhvr>
                                      <p:to>
                                        <p:strVal val="visible"/>
                                      </p:to>
                                    </p:set>
                                    <p:animEffect transition="in" filter="fade">
                                      <p:cBhvr>
                                        <p:cTn id="26" dur="1000"/>
                                        <p:tgtEl>
                                          <p:spTgt spid="3"/>
                                        </p:tgtEl>
                                      </p:cBhvr>
                                    </p:animEffect>
                                    <p:anim calcmode="lin" valueType="num">
                                      <p:cBhvr>
                                        <p:cTn id="27" dur="1000" fill="hold"/>
                                        <p:tgtEl>
                                          <p:spTgt spid="3"/>
                                        </p:tgtEl>
                                        <p:attrNameLst>
                                          <p:attrName>ppt_x</p:attrName>
                                        </p:attrNameLst>
                                      </p:cBhvr>
                                      <p:tavLst>
                                        <p:tav tm="0">
                                          <p:val>
                                            <p:strVal val="#ppt_x"/>
                                          </p:val>
                                        </p:tav>
                                        <p:tav tm="100000">
                                          <p:val>
                                            <p:strVal val="#ppt_x"/>
                                          </p:val>
                                        </p:tav>
                                      </p:tavLst>
                                    </p:anim>
                                    <p:anim calcmode="lin" valueType="num">
                                      <p:cBhvr>
                                        <p:cTn id="28"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bldLvl="0" animBg="1"/>
      <p:bldP spid="32" grpId="0" bldLvl="0" animBg="1"/>
      <p:bldP spid="33" grpId="0" bldLvl="0" animBg="1"/>
      <p:bldP spid="34" grpId="0"/>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 name="Picture 2" descr="C:\Users\Administrator\Desktop\QQ截图20160516104337.png"/>
          <p:cNvPicPr>
            <a:picLocks noChangeAspect="1" noChangeArrowheads="1"/>
          </p:cNvPicPr>
          <p:nvPr/>
        </p:nvPicPr>
        <p:blipFill>
          <a:blip r:embed="rId1" cstate="print"/>
          <a:srcRect/>
          <a:stretch>
            <a:fillRect/>
          </a:stretch>
        </p:blipFill>
        <p:spPr bwMode="auto">
          <a:xfrm>
            <a:off x="-1" y="0"/>
            <a:ext cx="12190413" cy="6858000"/>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2" descr="C:\Users\Administrator\Desktop\QQ截图20160516104337.png"/>
          <p:cNvPicPr>
            <a:picLocks noChangeAspect="1" noChangeArrowheads="1"/>
          </p:cNvPicPr>
          <p:nvPr/>
        </p:nvPicPr>
        <p:blipFill>
          <a:blip r:embed="rId2" cstate="print">
            <a:extLst>
              <a:ext uri="{BEBA8EAE-BF5A-486C-A8C5-ECC9F3942E4B}">
                <a14:imgProps xmlns:a14="http://schemas.microsoft.com/office/drawing/2010/main">
                  <a14:imgLayer r:embed="rId3">
                    <a14:imgEffect>
                      <a14:colorTemperature colorTemp="11200"/>
                    </a14:imgEffect>
                  </a14:imgLayer>
                </a14:imgProps>
              </a:ext>
            </a:extLst>
          </a:blip>
          <a:srcRect/>
          <a:stretch>
            <a:fillRect/>
          </a:stretch>
        </p:blipFill>
        <p:spPr bwMode="auto">
          <a:xfrm>
            <a:off x="-1" y="-27383"/>
            <a:ext cx="12190413" cy="6885383"/>
          </a:xfrm>
          <a:prstGeom prst="rect">
            <a:avLst/>
          </a:prstGeom>
          <a:noFill/>
          <a:extLst>
            <a:ext uri="{909E8E84-426E-40DD-AFC4-6F175D3DCCD1}">
              <a14:hiddenFill xmlns:a14="http://schemas.microsoft.com/office/drawing/2010/main">
                <a:solidFill>
                  <a:srgbClr val="FFFFFF"/>
                </a:solidFill>
              </a14:hiddenFill>
            </a:ext>
          </a:extLst>
        </p:spPr>
      </p:pic>
      <p:sp>
        <p:nvSpPr>
          <p:cNvPr id="11" name="圆角矩形 10"/>
          <p:cNvSpPr/>
          <p:nvPr/>
        </p:nvSpPr>
        <p:spPr>
          <a:xfrm>
            <a:off x="7297896" y="1117331"/>
            <a:ext cx="1092053" cy="849374"/>
          </a:xfrm>
          <a:prstGeom prst="roundRect">
            <a:avLst/>
          </a:prstGeom>
          <a:blipFill>
            <a:blip r:embed="rId4" cstate="screen"/>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圆角矩形 11"/>
          <p:cNvSpPr/>
          <p:nvPr/>
        </p:nvSpPr>
        <p:spPr>
          <a:xfrm>
            <a:off x="7297896" y="2066394"/>
            <a:ext cx="1092053" cy="849374"/>
          </a:xfrm>
          <a:prstGeom prst="roundRect">
            <a:avLst/>
          </a:prstGeom>
          <a:blipFill>
            <a:blip r:embed="rId5" cstate="screen"/>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圆角矩形 13"/>
          <p:cNvSpPr/>
          <p:nvPr/>
        </p:nvSpPr>
        <p:spPr>
          <a:xfrm>
            <a:off x="8604258" y="1117331"/>
            <a:ext cx="1092053" cy="849374"/>
          </a:xfrm>
          <a:prstGeom prst="roundRect">
            <a:avLst/>
          </a:prstGeom>
          <a:blipFill>
            <a:blip r:embed="rId6" cstate="screen"/>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圆角矩形 14"/>
          <p:cNvSpPr/>
          <p:nvPr/>
        </p:nvSpPr>
        <p:spPr>
          <a:xfrm>
            <a:off x="9914719" y="3037789"/>
            <a:ext cx="1177616" cy="849374"/>
          </a:xfrm>
          <a:prstGeom prst="roundRect">
            <a:avLst/>
          </a:prstGeom>
          <a:blipFill>
            <a:blip r:embed="rId7" cstate="screen"/>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TextBox 33"/>
          <p:cNvSpPr txBox="1"/>
          <p:nvPr/>
        </p:nvSpPr>
        <p:spPr>
          <a:xfrm>
            <a:off x="7304405" y="4456430"/>
            <a:ext cx="2472055" cy="368300"/>
          </a:xfrm>
          <a:prstGeom prst="rect">
            <a:avLst/>
          </a:prstGeom>
          <a:noFill/>
        </p:spPr>
        <p:txBody>
          <a:bodyPr wrap="square" rtlCol="0" anchor="ctr" anchorCtr="0">
            <a:spAutoFit/>
          </a:bodyPr>
          <a:lstStyle/>
          <a:p>
            <a:pPr algn="dist"/>
            <a:r>
              <a:rPr lang="zh-CN" altLang="zh-CN" dirty="0">
                <a:solidFill>
                  <a:srgbClr val="F79646"/>
                </a:solidFill>
                <a:latin typeface="微软雅黑" panose="020B0503020204020204" pitchFamily="34" charset="-122"/>
                <a:ea typeface="微软雅黑" panose="020B0503020204020204" pitchFamily="34" charset="-122"/>
              </a:rPr>
              <a:t>北京出版社</a:t>
            </a:r>
            <a:endParaRPr lang="zh-CN" altLang="zh-CN" dirty="0">
              <a:solidFill>
                <a:srgbClr val="F79646"/>
              </a:solidFill>
              <a:latin typeface="微软雅黑" panose="020B0503020204020204" pitchFamily="34" charset="-122"/>
              <a:ea typeface="微软雅黑" panose="020B0503020204020204" pitchFamily="34" charset="-122"/>
            </a:endParaRPr>
          </a:p>
        </p:txBody>
      </p:sp>
      <p:sp>
        <p:nvSpPr>
          <p:cNvPr id="24" name="TextBox 29"/>
          <p:cNvSpPr txBox="1"/>
          <p:nvPr/>
        </p:nvSpPr>
        <p:spPr>
          <a:xfrm>
            <a:off x="1432673" y="2232999"/>
            <a:ext cx="4339651" cy="923330"/>
          </a:xfrm>
          <a:prstGeom prst="rect">
            <a:avLst/>
          </a:prstGeom>
          <a:noFill/>
        </p:spPr>
        <p:txBody>
          <a:bodyPr wrap="none" rtlCol="0">
            <a:spAutoFit/>
          </a:bodyPr>
          <a:lstStyle/>
          <a:p>
            <a:pPr algn="ctr"/>
            <a:r>
              <a:rPr lang="zh-CN" altLang="en-US" sz="5400" b="1" smtClean="0">
                <a:solidFill>
                  <a:srgbClr val="F79646"/>
                </a:solidFill>
                <a:latin typeface="AvantGarde Md BT" pitchFamily="34" charset="0"/>
                <a:ea typeface="微软雅黑" panose="020B0503020204020204" pitchFamily="34" charset="-122"/>
              </a:rPr>
              <a:t>谢谢您的聆听</a:t>
            </a:r>
            <a:endParaRPr lang="en-US" altLang="zh-CN" sz="5400" b="1" dirty="0">
              <a:solidFill>
                <a:srgbClr val="F79646"/>
              </a:solidFill>
              <a:latin typeface="AvantGarde Md BT" pitchFamily="34" charset="0"/>
              <a:ea typeface="微软雅黑" panose="020B0503020204020204" pitchFamily="34" charset="-122"/>
            </a:endParaRPr>
          </a:p>
        </p:txBody>
      </p:sp>
      <p:grpSp>
        <p:nvGrpSpPr>
          <p:cNvPr id="26" name="组合 25"/>
          <p:cNvGrpSpPr/>
          <p:nvPr/>
        </p:nvGrpSpPr>
        <p:grpSpPr>
          <a:xfrm>
            <a:off x="2337601" y="4221088"/>
            <a:ext cx="2749493" cy="412425"/>
            <a:chOff x="5423085" y="5733256"/>
            <a:chExt cx="2749493" cy="412425"/>
          </a:xfrm>
        </p:grpSpPr>
        <p:sp>
          <p:nvSpPr>
            <p:cNvPr id="27" name="Rounded Rectangle 28"/>
            <p:cNvSpPr/>
            <p:nvPr/>
          </p:nvSpPr>
          <p:spPr>
            <a:xfrm>
              <a:off x="5423085" y="5733256"/>
              <a:ext cx="2749493" cy="412424"/>
            </a:xfrm>
            <a:prstGeom prst="roundRect">
              <a:avLst/>
            </a:prstGeom>
            <a:no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sz="9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28" name="Rounded Rectangle 29"/>
            <p:cNvSpPr/>
            <p:nvPr/>
          </p:nvSpPr>
          <p:spPr>
            <a:xfrm>
              <a:off x="5423085" y="5733257"/>
              <a:ext cx="1104169" cy="412424"/>
            </a:xfrm>
            <a:prstGeom prst="roundRect">
              <a:avLst/>
            </a:prstGeom>
            <a:gradFill flip="none" rotWithShape="1">
              <a:gsLst>
                <a:gs pos="0">
                  <a:srgbClr val="F79646"/>
                </a:gs>
                <a:gs pos="100000">
                  <a:srgbClr val="F79646"/>
                </a:gs>
              </a:gsLst>
              <a:lin ang="7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solidFill>
                  <a:schemeClr val="bg1"/>
                </a:solidFill>
                <a:latin typeface="微软雅黑" panose="020B0503020204020204" pitchFamily="34" charset="-122"/>
                <a:ea typeface="微软雅黑" panose="020B0503020204020204" pitchFamily="34" charset="-122"/>
              </a:endParaRPr>
            </a:p>
          </p:txBody>
        </p:sp>
      </p:grpSp>
      <p:sp>
        <p:nvSpPr>
          <p:cNvPr id="29" name="TextBox 59"/>
          <p:cNvSpPr>
            <a:spLocks noChangeArrowheads="1"/>
          </p:cNvSpPr>
          <p:nvPr/>
        </p:nvSpPr>
        <p:spPr bwMode="auto">
          <a:xfrm flipH="1">
            <a:off x="2422798" y="4242634"/>
            <a:ext cx="1008112"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zh-CN" altLang="en-US" dirty="0">
                <a:solidFill>
                  <a:schemeClr val="bg1"/>
                </a:solidFill>
                <a:latin typeface="微软雅黑" panose="020B0503020204020204" pitchFamily="34" charset="-122"/>
                <a:ea typeface="微软雅黑" panose="020B0503020204020204" pitchFamily="34" charset="-122"/>
                <a:sym typeface="方正兰亭黑_GBK" panose="02000000000000000000" pitchFamily="2" charset="-122"/>
              </a:rPr>
              <a:t>主　编</a:t>
            </a:r>
            <a:endParaRPr lang="zh-CN" altLang="en-US" dirty="0">
              <a:solidFill>
                <a:schemeClr val="bg1"/>
              </a:solidFill>
              <a:latin typeface="微软雅黑" panose="020B0503020204020204" pitchFamily="34" charset="-122"/>
              <a:ea typeface="微软雅黑" panose="020B0503020204020204" pitchFamily="34" charset="-122"/>
              <a:sym typeface="方正兰亭黑_GBK" panose="02000000000000000000" pitchFamily="2" charset="-122"/>
            </a:endParaRPr>
          </a:p>
        </p:txBody>
      </p:sp>
      <p:sp>
        <p:nvSpPr>
          <p:cNvPr id="30" name="TextBox 59"/>
          <p:cNvSpPr>
            <a:spLocks noChangeArrowheads="1"/>
          </p:cNvSpPr>
          <p:nvPr/>
        </p:nvSpPr>
        <p:spPr bwMode="auto">
          <a:xfrm flipH="1">
            <a:off x="3790950" y="4221088"/>
            <a:ext cx="194421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zh-CN" altLang="en-US" dirty="0" smtClean="0">
                <a:solidFill>
                  <a:srgbClr val="F79646"/>
                </a:solidFill>
                <a:latin typeface="微软雅黑" panose="020B0503020204020204" pitchFamily="34" charset="-122"/>
                <a:ea typeface="微软雅黑" panose="020B0503020204020204" pitchFamily="34" charset="-122"/>
                <a:sym typeface="方正兰亭黑_GBK" panose="02000000000000000000" pitchFamily="2" charset="-122"/>
              </a:rPr>
              <a:t>陈继林  张晓丽</a:t>
            </a:r>
            <a:endParaRPr lang="zh-CN" altLang="en-US" dirty="0">
              <a:solidFill>
                <a:srgbClr val="F79646"/>
              </a:solidFill>
              <a:latin typeface="微软雅黑" panose="020B0503020204020204" pitchFamily="34" charset="-122"/>
              <a:ea typeface="微软雅黑" panose="020B0503020204020204" pitchFamily="34" charset="-122"/>
              <a:sym typeface="方正兰亭黑_GBK" panose="02000000000000000000" pitchFamily="2" charset="-122"/>
            </a:endParaRPr>
          </a:p>
        </p:txBody>
      </p:sp>
      <p:grpSp>
        <p:nvGrpSpPr>
          <p:cNvPr id="31" name="组合 30"/>
          <p:cNvGrpSpPr/>
          <p:nvPr/>
        </p:nvGrpSpPr>
        <p:grpSpPr>
          <a:xfrm>
            <a:off x="7304166" y="1130019"/>
            <a:ext cx="3786329" cy="2779361"/>
            <a:chOff x="7304166" y="1130019"/>
            <a:chExt cx="3786329" cy="2779361"/>
          </a:xfrm>
          <a:scene3d>
            <a:camera prst="orthographicFront">
              <a:rot lat="0" lon="0" rev="0"/>
            </a:camera>
            <a:lightRig rig="contrasting" dir="t">
              <a:rot lat="0" lon="0" rev="1500000"/>
            </a:lightRig>
          </a:scene3d>
        </p:grpSpPr>
        <p:sp>
          <p:nvSpPr>
            <p:cNvPr id="32" name="矩形: 圆角 1"/>
            <p:cNvSpPr/>
            <p:nvPr/>
          </p:nvSpPr>
          <p:spPr>
            <a:xfrm>
              <a:off x="9912879" y="1130019"/>
              <a:ext cx="1177616" cy="849374"/>
            </a:xfrm>
            <a:prstGeom prst="roundRect">
              <a:avLst/>
            </a:prstGeom>
            <a:solidFill>
              <a:srgbClr val="F79646"/>
            </a:solidFill>
            <a:ln>
              <a:noFill/>
            </a:ln>
            <a:effectLst>
              <a:outerShdw blurRad="149987" dist="250190" dir="8460000" algn="ctr">
                <a:srgbClr val="000000">
                  <a:alpha val="28000"/>
                </a:srgbClr>
              </a:outerShdw>
            </a:effectLst>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矩形: 圆角 42"/>
            <p:cNvSpPr/>
            <p:nvPr/>
          </p:nvSpPr>
          <p:spPr>
            <a:xfrm>
              <a:off x="7304166" y="3060006"/>
              <a:ext cx="1177616" cy="849374"/>
            </a:xfrm>
            <a:prstGeom prst="roundRect">
              <a:avLst/>
            </a:prstGeom>
            <a:solidFill>
              <a:srgbClr val="F79646"/>
            </a:solidFill>
            <a:ln>
              <a:noFill/>
            </a:ln>
            <a:effectLst>
              <a:outerShdw blurRad="149987" dist="250190" dir="8460000" algn="ctr">
                <a:srgbClr val="000000">
                  <a:alpha val="28000"/>
                </a:srgbClr>
              </a:outerShdw>
            </a:effectLst>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矩形: 圆角 43"/>
            <p:cNvSpPr/>
            <p:nvPr/>
          </p:nvSpPr>
          <p:spPr>
            <a:xfrm>
              <a:off x="8598838" y="2101417"/>
              <a:ext cx="1177616" cy="849374"/>
            </a:xfrm>
            <a:prstGeom prst="roundRect">
              <a:avLst/>
            </a:prstGeom>
            <a:solidFill>
              <a:srgbClr val="F79646"/>
            </a:solidFill>
            <a:ln>
              <a:noFill/>
            </a:ln>
            <a:effectLst>
              <a:outerShdw blurRad="149987" dist="250190" dir="8460000" algn="ctr">
                <a:srgbClr val="000000">
                  <a:alpha val="28000"/>
                </a:srgbClr>
              </a:outerShdw>
            </a:effectLst>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矩形 34"/>
            <p:cNvSpPr/>
            <p:nvPr/>
          </p:nvSpPr>
          <p:spPr>
            <a:xfrm rot="8861354">
              <a:off x="9507499" y="1944170"/>
              <a:ext cx="576000" cy="180312"/>
            </a:xfrm>
            <a:prstGeom prst="rect">
              <a:avLst/>
            </a:prstGeom>
            <a:solidFill>
              <a:srgbClr val="F79646"/>
            </a:solidFill>
            <a:ln>
              <a:noFill/>
            </a:ln>
            <a:effectLst>
              <a:outerShdw blurRad="149987" dist="250190" dir="8460000" algn="ctr">
                <a:srgbClr val="000000">
                  <a:alpha val="28000"/>
                </a:srgbClr>
              </a:outerShdw>
            </a:effectLst>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矩形 35"/>
            <p:cNvSpPr/>
            <p:nvPr/>
          </p:nvSpPr>
          <p:spPr>
            <a:xfrm rot="8861354">
              <a:off x="8205540" y="2894548"/>
              <a:ext cx="576000" cy="180312"/>
            </a:xfrm>
            <a:prstGeom prst="rect">
              <a:avLst/>
            </a:prstGeom>
            <a:solidFill>
              <a:srgbClr val="F79646"/>
            </a:solidFill>
            <a:ln>
              <a:noFill/>
            </a:ln>
            <a:effectLst>
              <a:outerShdw blurRad="149987" dist="250190" dir="8460000" algn="ctr">
                <a:srgbClr val="000000">
                  <a:alpha val="28000"/>
                </a:srgbClr>
              </a:outerShdw>
            </a:effectLst>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7" name="组合 36"/>
          <p:cNvGrpSpPr/>
          <p:nvPr/>
        </p:nvGrpSpPr>
        <p:grpSpPr>
          <a:xfrm>
            <a:off x="8607157" y="2059042"/>
            <a:ext cx="2528609" cy="2765285"/>
            <a:chOff x="8568212" y="2059042"/>
            <a:chExt cx="2528609" cy="2765285"/>
          </a:xfrm>
          <a:scene3d>
            <a:camera prst="orthographicFront">
              <a:rot lat="0" lon="0" rev="0"/>
            </a:camera>
            <a:lightRig rig="contrasting" dir="t">
              <a:rot lat="0" lon="0" rev="1500000"/>
            </a:lightRig>
          </a:scene3d>
        </p:grpSpPr>
        <p:sp>
          <p:nvSpPr>
            <p:cNvPr id="38" name="矩形: 圆角 45"/>
            <p:cNvSpPr/>
            <p:nvPr/>
          </p:nvSpPr>
          <p:spPr>
            <a:xfrm>
              <a:off x="9917952" y="2059042"/>
              <a:ext cx="1177616" cy="849374"/>
            </a:xfrm>
            <a:prstGeom prst="roundRect">
              <a:avLst/>
            </a:prstGeom>
            <a:solidFill>
              <a:srgbClr val="F79646"/>
            </a:solidFill>
            <a:ln>
              <a:noFill/>
            </a:ln>
            <a:effectLst>
              <a:outerShdw blurRad="149987" dist="250190" dir="8460000" algn="ctr">
                <a:srgbClr val="000000">
                  <a:alpha val="28000"/>
                </a:srgbClr>
              </a:outerShdw>
            </a:effectLst>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矩形: 圆角 46"/>
            <p:cNvSpPr/>
            <p:nvPr/>
          </p:nvSpPr>
          <p:spPr>
            <a:xfrm>
              <a:off x="9919205" y="3974953"/>
              <a:ext cx="1177616" cy="849374"/>
            </a:xfrm>
            <a:prstGeom prst="roundRect">
              <a:avLst/>
            </a:prstGeom>
            <a:solidFill>
              <a:srgbClr val="F79646"/>
            </a:solidFill>
            <a:ln>
              <a:noFill/>
            </a:ln>
            <a:effectLst>
              <a:outerShdw blurRad="149987" dist="250190" dir="8460000" algn="ctr">
                <a:srgbClr val="000000">
                  <a:alpha val="28000"/>
                </a:srgbClr>
              </a:outerShdw>
            </a:effectLst>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矩形: 圆角 47"/>
            <p:cNvSpPr/>
            <p:nvPr/>
          </p:nvSpPr>
          <p:spPr>
            <a:xfrm>
              <a:off x="8568212" y="3027865"/>
              <a:ext cx="1177616" cy="849374"/>
            </a:xfrm>
            <a:prstGeom prst="roundRect">
              <a:avLst/>
            </a:prstGeom>
            <a:solidFill>
              <a:srgbClr val="F79646"/>
            </a:solidFill>
            <a:ln>
              <a:noFill/>
            </a:ln>
            <a:effectLst>
              <a:outerShdw blurRad="149987" dist="250190" dir="8460000" algn="ctr">
                <a:srgbClr val="000000">
                  <a:alpha val="28000"/>
                </a:srgbClr>
              </a:outerShdw>
            </a:effectLst>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矩形 40"/>
            <p:cNvSpPr/>
            <p:nvPr/>
          </p:nvSpPr>
          <p:spPr>
            <a:xfrm rot="8861354">
              <a:off x="9544258" y="2902845"/>
              <a:ext cx="576000" cy="180312"/>
            </a:xfrm>
            <a:prstGeom prst="rect">
              <a:avLst/>
            </a:prstGeom>
            <a:solidFill>
              <a:srgbClr val="F79646"/>
            </a:solidFill>
            <a:ln>
              <a:noFill/>
            </a:ln>
            <a:effectLst>
              <a:outerShdw blurRad="149987" dist="250190" dir="8460000" algn="ctr">
                <a:srgbClr val="000000">
                  <a:alpha val="28000"/>
                </a:srgbClr>
              </a:outerShdw>
            </a:effectLst>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矩形 41"/>
            <p:cNvSpPr/>
            <p:nvPr/>
          </p:nvSpPr>
          <p:spPr>
            <a:xfrm rot="1991447">
              <a:off x="9508727" y="3849885"/>
              <a:ext cx="576000" cy="180312"/>
            </a:xfrm>
            <a:prstGeom prst="rect">
              <a:avLst/>
            </a:prstGeom>
            <a:solidFill>
              <a:srgbClr val="F79646"/>
            </a:solidFill>
            <a:ln>
              <a:noFill/>
            </a:ln>
            <a:effectLst>
              <a:outerShdw blurRad="149987" dist="250190" dir="8460000" algn="ctr">
                <a:srgbClr val="000000">
                  <a:alpha val="28000"/>
                </a:srgbClr>
              </a:outerShdw>
            </a:effectLst>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3" name="矩形 42"/>
          <p:cNvSpPr/>
          <p:nvPr/>
        </p:nvSpPr>
        <p:spPr>
          <a:xfrm>
            <a:off x="0" y="-27383"/>
            <a:ext cx="262558" cy="6885383"/>
          </a:xfrm>
          <a:prstGeom prst="rect">
            <a:avLst/>
          </a:prstGeom>
          <a:gradFill flip="none" rotWithShape="1">
            <a:gsLst>
              <a:gs pos="0">
                <a:srgbClr val="F79646"/>
              </a:gs>
              <a:gs pos="100000">
                <a:srgbClr val="F79646"/>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矩形 43"/>
          <p:cNvSpPr/>
          <p:nvPr/>
        </p:nvSpPr>
        <p:spPr>
          <a:xfrm>
            <a:off x="197665" y="-27383"/>
            <a:ext cx="262558" cy="6885383"/>
          </a:xfrm>
          <a:prstGeom prst="rect">
            <a:avLst/>
          </a:prstGeom>
          <a:solidFill>
            <a:srgbClr val="F9AB6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矩形 44"/>
          <p:cNvSpPr/>
          <p:nvPr/>
        </p:nvSpPr>
        <p:spPr>
          <a:xfrm>
            <a:off x="339839" y="-27384"/>
            <a:ext cx="262558" cy="6885383"/>
          </a:xfrm>
          <a:prstGeom prst="rect">
            <a:avLst/>
          </a:prstGeom>
          <a:solidFill>
            <a:srgbClr val="FBC4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46" name="直接连接符 45"/>
          <p:cNvCxnSpPr/>
          <p:nvPr/>
        </p:nvCxnSpPr>
        <p:spPr>
          <a:xfrm flipV="1">
            <a:off x="758222" y="3223137"/>
            <a:ext cx="5686173" cy="61847"/>
          </a:xfrm>
          <a:prstGeom prst="line">
            <a:avLst/>
          </a:prstGeom>
          <a:ln w="57150">
            <a:solidFill>
              <a:srgbClr val="F79646"/>
            </a:solidFill>
          </a:ln>
        </p:spPr>
        <p:style>
          <a:lnRef idx="1">
            <a:schemeClr val="accent1"/>
          </a:lnRef>
          <a:fillRef idx="0">
            <a:schemeClr val="accent1"/>
          </a:fillRef>
          <a:effectRef idx="0">
            <a:schemeClr val="accent1"/>
          </a:effectRef>
          <a:fontRef idx="minor">
            <a:schemeClr val="tx1"/>
          </a:fontRef>
        </p:style>
      </p:cxnSp>
      <p:sp>
        <p:nvSpPr>
          <p:cNvPr id="47" name="矩形 46"/>
          <p:cNvSpPr/>
          <p:nvPr/>
        </p:nvSpPr>
        <p:spPr>
          <a:xfrm>
            <a:off x="6815286" y="620688"/>
            <a:ext cx="5040560" cy="4968552"/>
          </a:xfrm>
          <a:prstGeom prst="rect">
            <a:avLst/>
          </a:prstGeom>
          <a:noFill/>
          <a:ln>
            <a:solidFill>
              <a:srgbClr val="F7964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48" name="直接连接符 47"/>
          <p:cNvCxnSpPr/>
          <p:nvPr/>
        </p:nvCxnSpPr>
        <p:spPr>
          <a:xfrm flipH="1">
            <a:off x="6815286" y="620688"/>
            <a:ext cx="72008" cy="0"/>
          </a:xfrm>
          <a:prstGeom prst="line">
            <a:avLst/>
          </a:prstGeom>
          <a:ln w="38100">
            <a:solidFill>
              <a:srgbClr val="F79646"/>
            </a:solidFill>
          </a:ln>
        </p:spPr>
        <p:style>
          <a:lnRef idx="1">
            <a:schemeClr val="accent1"/>
          </a:lnRef>
          <a:fillRef idx="0">
            <a:schemeClr val="accent1"/>
          </a:fillRef>
          <a:effectRef idx="0">
            <a:schemeClr val="accent1"/>
          </a:effectRef>
          <a:fontRef idx="minor">
            <a:schemeClr val="tx1"/>
          </a:fontRef>
        </p:style>
      </p:cxn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500"/>
                                  </p:stCondLst>
                                  <p:childTnLst>
                                    <p:set>
                                      <p:cBhvr>
                                        <p:cTn id="6" dur="1" fill="hold">
                                          <p:stCondLst>
                                            <p:cond delay="0"/>
                                          </p:stCondLst>
                                        </p:cTn>
                                        <p:tgtEl>
                                          <p:spTgt spid="37"/>
                                        </p:tgtEl>
                                        <p:attrNameLst>
                                          <p:attrName>style.visibility</p:attrName>
                                        </p:attrNameLst>
                                      </p:cBhvr>
                                      <p:to>
                                        <p:strVal val="visible"/>
                                      </p:to>
                                    </p:set>
                                    <p:anim calcmode="lin" valueType="num">
                                      <p:cBhvr>
                                        <p:cTn id="7" dur="500" fill="hold"/>
                                        <p:tgtEl>
                                          <p:spTgt spid="37"/>
                                        </p:tgtEl>
                                        <p:attrNameLst>
                                          <p:attrName>ppt_w</p:attrName>
                                        </p:attrNameLst>
                                      </p:cBhvr>
                                      <p:tavLst>
                                        <p:tav tm="0">
                                          <p:val>
                                            <p:fltVal val="0"/>
                                          </p:val>
                                        </p:tav>
                                        <p:tav tm="100000">
                                          <p:val>
                                            <p:strVal val="#ppt_w"/>
                                          </p:val>
                                        </p:tav>
                                      </p:tavLst>
                                    </p:anim>
                                    <p:anim calcmode="lin" valueType="num">
                                      <p:cBhvr>
                                        <p:cTn id="8" dur="500" fill="hold"/>
                                        <p:tgtEl>
                                          <p:spTgt spid="37"/>
                                        </p:tgtEl>
                                        <p:attrNameLst>
                                          <p:attrName>ppt_h</p:attrName>
                                        </p:attrNameLst>
                                      </p:cBhvr>
                                      <p:tavLst>
                                        <p:tav tm="0">
                                          <p:val>
                                            <p:fltVal val="0"/>
                                          </p:val>
                                        </p:tav>
                                        <p:tav tm="100000">
                                          <p:val>
                                            <p:strVal val="#ppt_h"/>
                                          </p:val>
                                        </p:tav>
                                      </p:tavLst>
                                    </p:anim>
                                    <p:animEffect transition="in" filter="fade">
                                      <p:cBhvr>
                                        <p:cTn id="9" dur="500"/>
                                        <p:tgtEl>
                                          <p:spTgt spid="37"/>
                                        </p:tgtEl>
                                      </p:cBhvr>
                                    </p:animEffect>
                                  </p:childTnLst>
                                </p:cTn>
                              </p:par>
                              <p:par>
                                <p:cTn id="10" presetID="53" presetClass="entr" presetSubtype="16" fill="hold" grpId="0" nodeType="withEffect">
                                  <p:stCondLst>
                                    <p:cond delay="500"/>
                                  </p:stCondLst>
                                  <p:childTnLst>
                                    <p:set>
                                      <p:cBhvr>
                                        <p:cTn id="11" dur="1" fill="hold">
                                          <p:stCondLst>
                                            <p:cond delay="0"/>
                                          </p:stCondLst>
                                        </p:cTn>
                                        <p:tgtEl>
                                          <p:spTgt spid="11"/>
                                        </p:tgtEl>
                                        <p:attrNameLst>
                                          <p:attrName>style.visibility</p:attrName>
                                        </p:attrNameLst>
                                      </p:cBhvr>
                                      <p:to>
                                        <p:strVal val="visible"/>
                                      </p:to>
                                    </p:set>
                                    <p:anim calcmode="lin" valueType="num">
                                      <p:cBhvr>
                                        <p:cTn id="12" dur="500" fill="hold"/>
                                        <p:tgtEl>
                                          <p:spTgt spid="11"/>
                                        </p:tgtEl>
                                        <p:attrNameLst>
                                          <p:attrName>ppt_w</p:attrName>
                                        </p:attrNameLst>
                                      </p:cBhvr>
                                      <p:tavLst>
                                        <p:tav tm="0">
                                          <p:val>
                                            <p:fltVal val="0"/>
                                          </p:val>
                                        </p:tav>
                                        <p:tav tm="100000">
                                          <p:val>
                                            <p:strVal val="#ppt_w"/>
                                          </p:val>
                                        </p:tav>
                                      </p:tavLst>
                                    </p:anim>
                                    <p:anim calcmode="lin" valueType="num">
                                      <p:cBhvr>
                                        <p:cTn id="13" dur="500" fill="hold"/>
                                        <p:tgtEl>
                                          <p:spTgt spid="11"/>
                                        </p:tgtEl>
                                        <p:attrNameLst>
                                          <p:attrName>ppt_h</p:attrName>
                                        </p:attrNameLst>
                                      </p:cBhvr>
                                      <p:tavLst>
                                        <p:tav tm="0">
                                          <p:val>
                                            <p:fltVal val="0"/>
                                          </p:val>
                                        </p:tav>
                                        <p:tav tm="100000">
                                          <p:val>
                                            <p:strVal val="#ppt_h"/>
                                          </p:val>
                                        </p:tav>
                                      </p:tavLst>
                                    </p:anim>
                                    <p:animEffect transition="in" filter="fade">
                                      <p:cBhvr>
                                        <p:cTn id="14" dur="500"/>
                                        <p:tgtEl>
                                          <p:spTgt spid="11"/>
                                        </p:tgtEl>
                                      </p:cBhvr>
                                    </p:animEffect>
                                  </p:childTnLst>
                                </p:cTn>
                              </p:par>
                              <p:par>
                                <p:cTn id="15" presetID="53" presetClass="entr" presetSubtype="16" fill="hold" grpId="0" nodeType="withEffect">
                                  <p:stCondLst>
                                    <p:cond delay="500"/>
                                  </p:stCondLst>
                                  <p:childTnLst>
                                    <p:set>
                                      <p:cBhvr>
                                        <p:cTn id="16" dur="1" fill="hold">
                                          <p:stCondLst>
                                            <p:cond delay="0"/>
                                          </p:stCondLst>
                                        </p:cTn>
                                        <p:tgtEl>
                                          <p:spTgt spid="12"/>
                                        </p:tgtEl>
                                        <p:attrNameLst>
                                          <p:attrName>style.visibility</p:attrName>
                                        </p:attrNameLst>
                                      </p:cBhvr>
                                      <p:to>
                                        <p:strVal val="visible"/>
                                      </p:to>
                                    </p:set>
                                    <p:anim calcmode="lin" valueType="num">
                                      <p:cBhvr>
                                        <p:cTn id="17" dur="500" fill="hold"/>
                                        <p:tgtEl>
                                          <p:spTgt spid="12"/>
                                        </p:tgtEl>
                                        <p:attrNameLst>
                                          <p:attrName>ppt_w</p:attrName>
                                        </p:attrNameLst>
                                      </p:cBhvr>
                                      <p:tavLst>
                                        <p:tav tm="0">
                                          <p:val>
                                            <p:fltVal val="0"/>
                                          </p:val>
                                        </p:tav>
                                        <p:tav tm="100000">
                                          <p:val>
                                            <p:strVal val="#ppt_w"/>
                                          </p:val>
                                        </p:tav>
                                      </p:tavLst>
                                    </p:anim>
                                    <p:anim calcmode="lin" valueType="num">
                                      <p:cBhvr>
                                        <p:cTn id="18" dur="500" fill="hold"/>
                                        <p:tgtEl>
                                          <p:spTgt spid="12"/>
                                        </p:tgtEl>
                                        <p:attrNameLst>
                                          <p:attrName>ppt_h</p:attrName>
                                        </p:attrNameLst>
                                      </p:cBhvr>
                                      <p:tavLst>
                                        <p:tav tm="0">
                                          <p:val>
                                            <p:fltVal val="0"/>
                                          </p:val>
                                        </p:tav>
                                        <p:tav tm="100000">
                                          <p:val>
                                            <p:strVal val="#ppt_h"/>
                                          </p:val>
                                        </p:tav>
                                      </p:tavLst>
                                    </p:anim>
                                    <p:animEffect transition="in" filter="fade">
                                      <p:cBhvr>
                                        <p:cTn id="19" dur="500"/>
                                        <p:tgtEl>
                                          <p:spTgt spid="12"/>
                                        </p:tgtEl>
                                      </p:cBhvr>
                                    </p:animEffect>
                                  </p:childTnLst>
                                </p:cTn>
                              </p:par>
                              <p:par>
                                <p:cTn id="20" presetID="53" presetClass="entr" presetSubtype="16" fill="hold" grpId="0" nodeType="withEffect">
                                  <p:stCondLst>
                                    <p:cond delay="500"/>
                                  </p:stCondLst>
                                  <p:childTnLst>
                                    <p:set>
                                      <p:cBhvr>
                                        <p:cTn id="21" dur="1" fill="hold">
                                          <p:stCondLst>
                                            <p:cond delay="0"/>
                                          </p:stCondLst>
                                        </p:cTn>
                                        <p:tgtEl>
                                          <p:spTgt spid="14"/>
                                        </p:tgtEl>
                                        <p:attrNameLst>
                                          <p:attrName>style.visibility</p:attrName>
                                        </p:attrNameLst>
                                      </p:cBhvr>
                                      <p:to>
                                        <p:strVal val="visible"/>
                                      </p:to>
                                    </p:set>
                                    <p:anim calcmode="lin" valueType="num">
                                      <p:cBhvr>
                                        <p:cTn id="22" dur="500" fill="hold"/>
                                        <p:tgtEl>
                                          <p:spTgt spid="14"/>
                                        </p:tgtEl>
                                        <p:attrNameLst>
                                          <p:attrName>ppt_w</p:attrName>
                                        </p:attrNameLst>
                                      </p:cBhvr>
                                      <p:tavLst>
                                        <p:tav tm="0">
                                          <p:val>
                                            <p:fltVal val="0"/>
                                          </p:val>
                                        </p:tav>
                                        <p:tav tm="100000">
                                          <p:val>
                                            <p:strVal val="#ppt_w"/>
                                          </p:val>
                                        </p:tav>
                                      </p:tavLst>
                                    </p:anim>
                                    <p:anim calcmode="lin" valueType="num">
                                      <p:cBhvr>
                                        <p:cTn id="23" dur="500" fill="hold"/>
                                        <p:tgtEl>
                                          <p:spTgt spid="14"/>
                                        </p:tgtEl>
                                        <p:attrNameLst>
                                          <p:attrName>ppt_h</p:attrName>
                                        </p:attrNameLst>
                                      </p:cBhvr>
                                      <p:tavLst>
                                        <p:tav tm="0">
                                          <p:val>
                                            <p:fltVal val="0"/>
                                          </p:val>
                                        </p:tav>
                                        <p:tav tm="100000">
                                          <p:val>
                                            <p:strVal val="#ppt_h"/>
                                          </p:val>
                                        </p:tav>
                                      </p:tavLst>
                                    </p:anim>
                                    <p:animEffect transition="in" filter="fade">
                                      <p:cBhvr>
                                        <p:cTn id="24" dur="500"/>
                                        <p:tgtEl>
                                          <p:spTgt spid="14"/>
                                        </p:tgtEl>
                                      </p:cBhvr>
                                    </p:animEffect>
                                  </p:childTnLst>
                                </p:cTn>
                              </p:par>
                              <p:par>
                                <p:cTn id="25" presetID="53" presetClass="entr" presetSubtype="16" fill="hold" grpId="0" nodeType="withEffect">
                                  <p:stCondLst>
                                    <p:cond delay="500"/>
                                  </p:stCondLst>
                                  <p:childTnLst>
                                    <p:set>
                                      <p:cBhvr>
                                        <p:cTn id="26" dur="1" fill="hold">
                                          <p:stCondLst>
                                            <p:cond delay="0"/>
                                          </p:stCondLst>
                                        </p:cTn>
                                        <p:tgtEl>
                                          <p:spTgt spid="15"/>
                                        </p:tgtEl>
                                        <p:attrNameLst>
                                          <p:attrName>style.visibility</p:attrName>
                                        </p:attrNameLst>
                                      </p:cBhvr>
                                      <p:to>
                                        <p:strVal val="visible"/>
                                      </p:to>
                                    </p:set>
                                    <p:anim calcmode="lin" valueType="num">
                                      <p:cBhvr>
                                        <p:cTn id="27" dur="500" fill="hold"/>
                                        <p:tgtEl>
                                          <p:spTgt spid="15"/>
                                        </p:tgtEl>
                                        <p:attrNameLst>
                                          <p:attrName>ppt_w</p:attrName>
                                        </p:attrNameLst>
                                      </p:cBhvr>
                                      <p:tavLst>
                                        <p:tav tm="0">
                                          <p:val>
                                            <p:fltVal val="0"/>
                                          </p:val>
                                        </p:tav>
                                        <p:tav tm="100000">
                                          <p:val>
                                            <p:strVal val="#ppt_w"/>
                                          </p:val>
                                        </p:tav>
                                      </p:tavLst>
                                    </p:anim>
                                    <p:anim calcmode="lin" valueType="num">
                                      <p:cBhvr>
                                        <p:cTn id="28" dur="500" fill="hold"/>
                                        <p:tgtEl>
                                          <p:spTgt spid="15"/>
                                        </p:tgtEl>
                                        <p:attrNameLst>
                                          <p:attrName>ppt_h</p:attrName>
                                        </p:attrNameLst>
                                      </p:cBhvr>
                                      <p:tavLst>
                                        <p:tav tm="0">
                                          <p:val>
                                            <p:fltVal val="0"/>
                                          </p:val>
                                        </p:tav>
                                        <p:tav tm="100000">
                                          <p:val>
                                            <p:strVal val="#ppt_h"/>
                                          </p:val>
                                        </p:tav>
                                      </p:tavLst>
                                    </p:anim>
                                    <p:animEffect transition="in" filter="fade">
                                      <p:cBhvr>
                                        <p:cTn id="29" dur="500"/>
                                        <p:tgtEl>
                                          <p:spTgt spid="15"/>
                                        </p:tgtEl>
                                      </p:cBhvr>
                                    </p:animEffect>
                                  </p:childTnLst>
                                </p:cTn>
                              </p:par>
                              <p:par>
                                <p:cTn id="30" presetID="53" presetClass="entr" presetSubtype="16" fill="hold" nodeType="withEffect">
                                  <p:stCondLst>
                                    <p:cond delay="500"/>
                                  </p:stCondLst>
                                  <p:childTnLst>
                                    <p:set>
                                      <p:cBhvr>
                                        <p:cTn id="31" dur="1" fill="hold">
                                          <p:stCondLst>
                                            <p:cond delay="0"/>
                                          </p:stCondLst>
                                        </p:cTn>
                                        <p:tgtEl>
                                          <p:spTgt spid="31"/>
                                        </p:tgtEl>
                                        <p:attrNameLst>
                                          <p:attrName>style.visibility</p:attrName>
                                        </p:attrNameLst>
                                      </p:cBhvr>
                                      <p:to>
                                        <p:strVal val="visible"/>
                                      </p:to>
                                    </p:set>
                                    <p:anim calcmode="lin" valueType="num">
                                      <p:cBhvr>
                                        <p:cTn id="32" dur="500" fill="hold"/>
                                        <p:tgtEl>
                                          <p:spTgt spid="31"/>
                                        </p:tgtEl>
                                        <p:attrNameLst>
                                          <p:attrName>ppt_w</p:attrName>
                                        </p:attrNameLst>
                                      </p:cBhvr>
                                      <p:tavLst>
                                        <p:tav tm="0">
                                          <p:val>
                                            <p:fltVal val="0"/>
                                          </p:val>
                                        </p:tav>
                                        <p:tav tm="100000">
                                          <p:val>
                                            <p:strVal val="#ppt_w"/>
                                          </p:val>
                                        </p:tav>
                                      </p:tavLst>
                                    </p:anim>
                                    <p:anim calcmode="lin" valueType="num">
                                      <p:cBhvr>
                                        <p:cTn id="33" dur="500" fill="hold"/>
                                        <p:tgtEl>
                                          <p:spTgt spid="31"/>
                                        </p:tgtEl>
                                        <p:attrNameLst>
                                          <p:attrName>ppt_h</p:attrName>
                                        </p:attrNameLst>
                                      </p:cBhvr>
                                      <p:tavLst>
                                        <p:tav tm="0">
                                          <p:val>
                                            <p:fltVal val="0"/>
                                          </p:val>
                                        </p:tav>
                                        <p:tav tm="100000">
                                          <p:val>
                                            <p:strVal val="#ppt_h"/>
                                          </p:val>
                                        </p:tav>
                                      </p:tavLst>
                                    </p:anim>
                                    <p:animEffect transition="in" filter="fade">
                                      <p:cBhvr>
                                        <p:cTn id="34" dur="500"/>
                                        <p:tgtEl>
                                          <p:spTgt spid="31"/>
                                        </p:tgtEl>
                                      </p:cBhvr>
                                    </p:animEffect>
                                  </p:childTnLst>
                                </p:cTn>
                              </p:par>
                            </p:childTnLst>
                          </p:cTn>
                        </p:par>
                        <p:par>
                          <p:cTn id="35" fill="hold">
                            <p:stCondLst>
                              <p:cond delay="1000"/>
                            </p:stCondLst>
                            <p:childTnLst>
                              <p:par>
                                <p:cTn id="36" presetID="42" presetClass="entr" presetSubtype="0" fill="hold" grpId="0" nodeType="afterEffect">
                                  <p:stCondLst>
                                    <p:cond delay="0"/>
                                  </p:stCondLst>
                                  <p:childTnLst>
                                    <p:set>
                                      <p:cBhvr>
                                        <p:cTn id="37" dur="1" fill="hold">
                                          <p:stCondLst>
                                            <p:cond delay="0"/>
                                          </p:stCondLst>
                                        </p:cTn>
                                        <p:tgtEl>
                                          <p:spTgt spid="17"/>
                                        </p:tgtEl>
                                        <p:attrNameLst>
                                          <p:attrName>style.visibility</p:attrName>
                                        </p:attrNameLst>
                                      </p:cBhvr>
                                      <p:to>
                                        <p:strVal val="visible"/>
                                      </p:to>
                                    </p:set>
                                    <p:animEffect transition="in" filter="fade">
                                      <p:cBhvr>
                                        <p:cTn id="38" dur="1000"/>
                                        <p:tgtEl>
                                          <p:spTgt spid="17"/>
                                        </p:tgtEl>
                                      </p:cBhvr>
                                    </p:animEffect>
                                    <p:anim calcmode="lin" valueType="num">
                                      <p:cBhvr>
                                        <p:cTn id="39" dur="1000" fill="hold"/>
                                        <p:tgtEl>
                                          <p:spTgt spid="17"/>
                                        </p:tgtEl>
                                        <p:attrNameLst>
                                          <p:attrName>ppt_x</p:attrName>
                                        </p:attrNameLst>
                                      </p:cBhvr>
                                      <p:tavLst>
                                        <p:tav tm="0">
                                          <p:val>
                                            <p:strVal val="#ppt_x"/>
                                          </p:val>
                                        </p:tav>
                                        <p:tav tm="100000">
                                          <p:val>
                                            <p:strVal val="#ppt_x"/>
                                          </p:val>
                                        </p:tav>
                                      </p:tavLst>
                                    </p:anim>
                                    <p:anim calcmode="lin" valueType="num">
                                      <p:cBhvr>
                                        <p:cTn id="40" dur="1000" fill="hold"/>
                                        <p:tgtEl>
                                          <p:spTgt spid="17"/>
                                        </p:tgtEl>
                                        <p:attrNameLst>
                                          <p:attrName>ppt_y</p:attrName>
                                        </p:attrNameLst>
                                      </p:cBhvr>
                                      <p:tavLst>
                                        <p:tav tm="0">
                                          <p:val>
                                            <p:strVal val="#ppt_y+.1"/>
                                          </p:val>
                                        </p:tav>
                                        <p:tav tm="100000">
                                          <p:val>
                                            <p:strVal val="#ppt_y"/>
                                          </p:val>
                                        </p:tav>
                                      </p:tavLst>
                                    </p:anim>
                                  </p:childTnLst>
                                </p:cTn>
                              </p:par>
                            </p:childTnLst>
                          </p:cTn>
                        </p:par>
                        <p:par>
                          <p:cTn id="41" fill="hold">
                            <p:stCondLst>
                              <p:cond delay="2000"/>
                            </p:stCondLst>
                            <p:childTnLst>
                              <p:par>
                                <p:cTn id="42" presetID="7" presetClass="path" presetSubtype="0" accel="50000" decel="50000" fill="hold" nodeType="afterEffect">
                                  <p:stCondLst>
                                    <p:cond delay="0"/>
                                  </p:stCondLst>
                                  <p:childTnLst>
                                    <p:animMotion origin="layout" path="M 1.70465E-6 2.22222E-6 L 0.41164 2.22222E-6 L 0.41164 0.72453 L 1.70465E-6 0.72453 L 1.70465E-6 2.22222E-6 Z " pathEditMode="relative" rAng="0" ptsTypes="AAAAA">
                                      <p:cBhvr>
                                        <p:cTn id="43" dur="2000" fill="hold"/>
                                        <p:tgtEl>
                                          <p:spTgt spid="48"/>
                                        </p:tgtEl>
                                        <p:attrNameLst>
                                          <p:attrName>ppt_x</p:attrName>
                                          <p:attrName>ppt_y</p:attrName>
                                        </p:attrNameLst>
                                      </p:cBhvr>
                                      <p:rCtr x="20576" y="36227"/>
                                    </p:animMotion>
                                  </p:childTnLst>
                                </p:cTn>
                              </p:par>
                            </p:childTnLst>
                          </p:cTn>
                        </p:par>
                        <p:par>
                          <p:cTn id="44" fill="hold">
                            <p:stCondLst>
                              <p:cond delay="4000"/>
                            </p:stCondLst>
                            <p:childTnLst>
                              <p:par>
                                <p:cTn id="45" presetID="10" presetClass="entr" presetSubtype="0" fill="hold" grpId="0" nodeType="afterEffect">
                                  <p:stCondLst>
                                    <p:cond delay="0"/>
                                  </p:stCondLst>
                                  <p:childTnLst>
                                    <p:set>
                                      <p:cBhvr>
                                        <p:cTn id="46" dur="1" fill="hold">
                                          <p:stCondLst>
                                            <p:cond delay="0"/>
                                          </p:stCondLst>
                                        </p:cTn>
                                        <p:tgtEl>
                                          <p:spTgt spid="47"/>
                                        </p:tgtEl>
                                        <p:attrNameLst>
                                          <p:attrName>style.visibility</p:attrName>
                                        </p:attrNameLst>
                                      </p:cBhvr>
                                      <p:to>
                                        <p:strVal val="visible"/>
                                      </p:to>
                                    </p:set>
                                    <p:animEffect transition="in" filter="fade">
                                      <p:cBhvr>
                                        <p:cTn id="47" dur="500"/>
                                        <p:tgtEl>
                                          <p:spTgt spid="47"/>
                                        </p:tgtEl>
                                      </p:cBhvr>
                                    </p:animEffect>
                                  </p:childTnLst>
                                </p:cTn>
                              </p:par>
                            </p:childTnLst>
                          </p:cTn>
                        </p:par>
                        <p:par>
                          <p:cTn id="48" fill="hold">
                            <p:stCondLst>
                              <p:cond delay="4500"/>
                            </p:stCondLst>
                            <p:childTnLst>
                              <p:par>
                                <p:cTn id="49" presetID="2" presetClass="entr" presetSubtype="8" fill="hold" grpId="0" nodeType="afterEffect">
                                  <p:stCondLst>
                                    <p:cond delay="0"/>
                                  </p:stCondLst>
                                  <p:childTnLst>
                                    <p:set>
                                      <p:cBhvr>
                                        <p:cTn id="50" dur="1" fill="hold">
                                          <p:stCondLst>
                                            <p:cond delay="0"/>
                                          </p:stCondLst>
                                        </p:cTn>
                                        <p:tgtEl>
                                          <p:spTgt spid="43"/>
                                        </p:tgtEl>
                                        <p:attrNameLst>
                                          <p:attrName>style.visibility</p:attrName>
                                        </p:attrNameLst>
                                      </p:cBhvr>
                                      <p:to>
                                        <p:strVal val="visible"/>
                                      </p:to>
                                    </p:set>
                                    <p:anim calcmode="lin" valueType="num">
                                      <p:cBhvr additive="base">
                                        <p:cTn id="51" dur="500" fill="hold"/>
                                        <p:tgtEl>
                                          <p:spTgt spid="43"/>
                                        </p:tgtEl>
                                        <p:attrNameLst>
                                          <p:attrName>ppt_x</p:attrName>
                                        </p:attrNameLst>
                                      </p:cBhvr>
                                      <p:tavLst>
                                        <p:tav tm="0">
                                          <p:val>
                                            <p:strVal val="0-#ppt_w/2"/>
                                          </p:val>
                                        </p:tav>
                                        <p:tav tm="100000">
                                          <p:val>
                                            <p:strVal val="#ppt_x"/>
                                          </p:val>
                                        </p:tav>
                                      </p:tavLst>
                                    </p:anim>
                                    <p:anim calcmode="lin" valueType="num">
                                      <p:cBhvr additive="base">
                                        <p:cTn id="52" dur="500" fill="hold"/>
                                        <p:tgtEl>
                                          <p:spTgt spid="43"/>
                                        </p:tgtEl>
                                        <p:attrNameLst>
                                          <p:attrName>ppt_y</p:attrName>
                                        </p:attrNameLst>
                                      </p:cBhvr>
                                      <p:tavLst>
                                        <p:tav tm="0">
                                          <p:val>
                                            <p:strVal val="#ppt_y"/>
                                          </p:val>
                                        </p:tav>
                                        <p:tav tm="100000">
                                          <p:val>
                                            <p:strVal val="#ppt_y"/>
                                          </p:val>
                                        </p:tav>
                                      </p:tavLst>
                                    </p:anim>
                                  </p:childTnLst>
                                </p:cTn>
                              </p:par>
                            </p:childTnLst>
                          </p:cTn>
                        </p:par>
                        <p:par>
                          <p:cTn id="53" fill="hold">
                            <p:stCondLst>
                              <p:cond delay="5000"/>
                            </p:stCondLst>
                            <p:childTnLst>
                              <p:par>
                                <p:cTn id="54" presetID="2" presetClass="entr" presetSubtype="8" fill="hold" grpId="0" nodeType="afterEffect">
                                  <p:stCondLst>
                                    <p:cond delay="0"/>
                                  </p:stCondLst>
                                  <p:childTnLst>
                                    <p:set>
                                      <p:cBhvr>
                                        <p:cTn id="55" dur="1" fill="hold">
                                          <p:stCondLst>
                                            <p:cond delay="0"/>
                                          </p:stCondLst>
                                        </p:cTn>
                                        <p:tgtEl>
                                          <p:spTgt spid="44"/>
                                        </p:tgtEl>
                                        <p:attrNameLst>
                                          <p:attrName>style.visibility</p:attrName>
                                        </p:attrNameLst>
                                      </p:cBhvr>
                                      <p:to>
                                        <p:strVal val="visible"/>
                                      </p:to>
                                    </p:set>
                                    <p:anim calcmode="lin" valueType="num">
                                      <p:cBhvr additive="base">
                                        <p:cTn id="56" dur="500" fill="hold"/>
                                        <p:tgtEl>
                                          <p:spTgt spid="44"/>
                                        </p:tgtEl>
                                        <p:attrNameLst>
                                          <p:attrName>ppt_x</p:attrName>
                                        </p:attrNameLst>
                                      </p:cBhvr>
                                      <p:tavLst>
                                        <p:tav tm="0">
                                          <p:val>
                                            <p:strVal val="0-#ppt_w/2"/>
                                          </p:val>
                                        </p:tav>
                                        <p:tav tm="100000">
                                          <p:val>
                                            <p:strVal val="#ppt_x"/>
                                          </p:val>
                                        </p:tav>
                                      </p:tavLst>
                                    </p:anim>
                                    <p:anim calcmode="lin" valueType="num">
                                      <p:cBhvr additive="base">
                                        <p:cTn id="57" dur="500" fill="hold"/>
                                        <p:tgtEl>
                                          <p:spTgt spid="44"/>
                                        </p:tgtEl>
                                        <p:attrNameLst>
                                          <p:attrName>ppt_y</p:attrName>
                                        </p:attrNameLst>
                                      </p:cBhvr>
                                      <p:tavLst>
                                        <p:tav tm="0">
                                          <p:val>
                                            <p:strVal val="#ppt_y"/>
                                          </p:val>
                                        </p:tav>
                                        <p:tav tm="100000">
                                          <p:val>
                                            <p:strVal val="#ppt_y"/>
                                          </p:val>
                                        </p:tav>
                                      </p:tavLst>
                                    </p:anim>
                                  </p:childTnLst>
                                </p:cTn>
                              </p:par>
                            </p:childTnLst>
                          </p:cTn>
                        </p:par>
                        <p:par>
                          <p:cTn id="58" fill="hold">
                            <p:stCondLst>
                              <p:cond delay="5500"/>
                            </p:stCondLst>
                            <p:childTnLst>
                              <p:par>
                                <p:cTn id="59" presetID="2" presetClass="entr" presetSubtype="8" fill="hold" grpId="0" nodeType="afterEffect">
                                  <p:stCondLst>
                                    <p:cond delay="0"/>
                                  </p:stCondLst>
                                  <p:childTnLst>
                                    <p:set>
                                      <p:cBhvr>
                                        <p:cTn id="60" dur="1" fill="hold">
                                          <p:stCondLst>
                                            <p:cond delay="0"/>
                                          </p:stCondLst>
                                        </p:cTn>
                                        <p:tgtEl>
                                          <p:spTgt spid="45"/>
                                        </p:tgtEl>
                                        <p:attrNameLst>
                                          <p:attrName>style.visibility</p:attrName>
                                        </p:attrNameLst>
                                      </p:cBhvr>
                                      <p:to>
                                        <p:strVal val="visible"/>
                                      </p:to>
                                    </p:set>
                                    <p:anim calcmode="lin" valueType="num">
                                      <p:cBhvr additive="base">
                                        <p:cTn id="61" dur="500" fill="hold"/>
                                        <p:tgtEl>
                                          <p:spTgt spid="45"/>
                                        </p:tgtEl>
                                        <p:attrNameLst>
                                          <p:attrName>ppt_x</p:attrName>
                                        </p:attrNameLst>
                                      </p:cBhvr>
                                      <p:tavLst>
                                        <p:tav tm="0">
                                          <p:val>
                                            <p:strVal val="0-#ppt_w/2"/>
                                          </p:val>
                                        </p:tav>
                                        <p:tav tm="100000">
                                          <p:val>
                                            <p:strVal val="#ppt_x"/>
                                          </p:val>
                                        </p:tav>
                                      </p:tavLst>
                                    </p:anim>
                                    <p:anim calcmode="lin" valueType="num">
                                      <p:cBhvr additive="base">
                                        <p:cTn id="62" dur="500" fill="hold"/>
                                        <p:tgtEl>
                                          <p:spTgt spid="45"/>
                                        </p:tgtEl>
                                        <p:attrNameLst>
                                          <p:attrName>ppt_y</p:attrName>
                                        </p:attrNameLst>
                                      </p:cBhvr>
                                      <p:tavLst>
                                        <p:tav tm="0">
                                          <p:val>
                                            <p:strVal val="#ppt_y"/>
                                          </p:val>
                                        </p:tav>
                                        <p:tav tm="100000">
                                          <p:val>
                                            <p:strVal val="#ppt_y"/>
                                          </p:val>
                                        </p:tav>
                                      </p:tavLst>
                                    </p:anim>
                                  </p:childTnLst>
                                </p:cTn>
                              </p:par>
                              <p:par>
                                <p:cTn id="63" presetID="2" presetClass="entr" presetSubtype="8" fill="hold" nodeType="withEffect">
                                  <p:stCondLst>
                                    <p:cond delay="0"/>
                                  </p:stCondLst>
                                  <p:childTnLst>
                                    <p:set>
                                      <p:cBhvr>
                                        <p:cTn id="64" dur="1" fill="hold">
                                          <p:stCondLst>
                                            <p:cond delay="0"/>
                                          </p:stCondLst>
                                        </p:cTn>
                                        <p:tgtEl>
                                          <p:spTgt spid="46"/>
                                        </p:tgtEl>
                                        <p:attrNameLst>
                                          <p:attrName>style.visibility</p:attrName>
                                        </p:attrNameLst>
                                      </p:cBhvr>
                                      <p:to>
                                        <p:strVal val="visible"/>
                                      </p:to>
                                    </p:set>
                                    <p:anim calcmode="lin" valueType="num">
                                      <p:cBhvr additive="base">
                                        <p:cTn id="65" dur="500" fill="hold"/>
                                        <p:tgtEl>
                                          <p:spTgt spid="46"/>
                                        </p:tgtEl>
                                        <p:attrNameLst>
                                          <p:attrName>ppt_x</p:attrName>
                                        </p:attrNameLst>
                                      </p:cBhvr>
                                      <p:tavLst>
                                        <p:tav tm="0">
                                          <p:val>
                                            <p:strVal val="0-#ppt_w/2"/>
                                          </p:val>
                                        </p:tav>
                                        <p:tav tm="100000">
                                          <p:val>
                                            <p:strVal val="#ppt_x"/>
                                          </p:val>
                                        </p:tav>
                                      </p:tavLst>
                                    </p:anim>
                                    <p:anim calcmode="lin" valueType="num">
                                      <p:cBhvr additive="base">
                                        <p:cTn id="66" dur="500" fill="hold"/>
                                        <p:tgtEl>
                                          <p:spTgt spid="46"/>
                                        </p:tgtEl>
                                        <p:attrNameLst>
                                          <p:attrName>ppt_y</p:attrName>
                                        </p:attrNameLst>
                                      </p:cBhvr>
                                      <p:tavLst>
                                        <p:tav tm="0">
                                          <p:val>
                                            <p:strVal val="#ppt_y"/>
                                          </p:val>
                                        </p:tav>
                                        <p:tav tm="100000">
                                          <p:val>
                                            <p:strVal val="#ppt_y"/>
                                          </p:val>
                                        </p:tav>
                                      </p:tavLst>
                                    </p:anim>
                                  </p:childTnLst>
                                </p:cTn>
                              </p:par>
                            </p:childTnLst>
                          </p:cTn>
                        </p:par>
                        <p:par>
                          <p:cTn id="67" fill="hold">
                            <p:stCondLst>
                              <p:cond delay="6000"/>
                            </p:stCondLst>
                            <p:childTnLst>
                              <p:par>
                                <p:cTn id="68" presetID="14" presetClass="entr" presetSubtype="10" fill="hold" grpId="0" nodeType="afterEffect">
                                  <p:stCondLst>
                                    <p:cond delay="0"/>
                                  </p:stCondLst>
                                  <p:iterate type="lt">
                                    <p:tmPct val="30000"/>
                                  </p:iterate>
                                  <p:childTnLst>
                                    <p:set>
                                      <p:cBhvr>
                                        <p:cTn id="69" dur="1" fill="hold">
                                          <p:stCondLst>
                                            <p:cond delay="0"/>
                                          </p:stCondLst>
                                        </p:cTn>
                                        <p:tgtEl>
                                          <p:spTgt spid="24"/>
                                        </p:tgtEl>
                                        <p:attrNameLst>
                                          <p:attrName>style.visibility</p:attrName>
                                        </p:attrNameLst>
                                      </p:cBhvr>
                                      <p:to>
                                        <p:strVal val="visible"/>
                                      </p:to>
                                    </p:set>
                                    <p:animEffect transition="in" filter="randombar(horizontal)">
                                      <p:cBhvr>
                                        <p:cTn id="70" dur="500"/>
                                        <p:tgtEl>
                                          <p:spTgt spid="24"/>
                                        </p:tgtEl>
                                      </p:cBhvr>
                                    </p:animEffect>
                                  </p:childTnLst>
                                </p:cTn>
                              </p:par>
                            </p:childTnLst>
                          </p:cTn>
                        </p:par>
                        <p:par>
                          <p:cTn id="71" fill="hold">
                            <p:stCondLst>
                              <p:cond delay="6250"/>
                            </p:stCondLst>
                            <p:childTnLst>
                              <p:par>
                                <p:cTn id="72" presetID="16" presetClass="entr" presetSubtype="21" fill="hold" nodeType="afterEffect">
                                  <p:stCondLst>
                                    <p:cond delay="0"/>
                                  </p:stCondLst>
                                  <p:childTnLst>
                                    <p:set>
                                      <p:cBhvr>
                                        <p:cTn id="73" dur="1" fill="hold">
                                          <p:stCondLst>
                                            <p:cond delay="0"/>
                                          </p:stCondLst>
                                        </p:cTn>
                                        <p:tgtEl>
                                          <p:spTgt spid="26"/>
                                        </p:tgtEl>
                                        <p:attrNameLst>
                                          <p:attrName>style.visibility</p:attrName>
                                        </p:attrNameLst>
                                      </p:cBhvr>
                                      <p:to>
                                        <p:strVal val="visible"/>
                                      </p:to>
                                    </p:set>
                                    <p:animEffect transition="in" filter="barn(inVertical)">
                                      <p:cBhvr>
                                        <p:cTn id="74" dur="500"/>
                                        <p:tgtEl>
                                          <p:spTgt spid="26"/>
                                        </p:tgtEl>
                                      </p:cBhvr>
                                    </p:animEffect>
                                  </p:childTnLst>
                                </p:cTn>
                              </p:par>
                              <p:par>
                                <p:cTn id="75" presetID="12" presetClass="entr" presetSubtype="4" fill="hold" grpId="0" nodeType="withEffect">
                                  <p:stCondLst>
                                    <p:cond delay="1000"/>
                                  </p:stCondLst>
                                  <p:childTnLst>
                                    <p:set>
                                      <p:cBhvr>
                                        <p:cTn id="76" dur="1" fill="hold">
                                          <p:stCondLst>
                                            <p:cond delay="0"/>
                                          </p:stCondLst>
                                        </p:cTn>
                                        <p:tgtEl>
                                          <p:spTgt spid="29"/>
                                        </p:tgtEl>
                                        <p:attrNameLst>
                                          <p:attrName>style.visibility</p:attrName>
                                        </p:attrNameLst>
                                      </p:cBhvr>
                                      <p:to>
                                        <p:strVal val="visible"/>
                                      </p:to>
                                    </p:set>
                                    <p:anim calcmode="lin" valueType="num">
                                      <p:cBhvr additive="base">
                                        <p:cTn id="77" dur="500"/>
                                        <p:tgtEl>
                                          <p:spTgt spid="29"/>
                                        </p:tgtEl>
                                        <p:attrNameLst>
                                          <p:attrName>ppt_y</p:attrName>
                                        </p:attrNameLst>
                                      </p:cBhvr>
                                      <p:tavLst>
                                        <p:tav tm="0">
                                          <p:val>
                                            <p:strVal val="#ppt_y+#ppt_h*1.125000"/>
                                          </p:val>
                                        </p:tav>
                                        <p:tav tm="100000">
                                          <p:val>
                                            <p:strVal val="#ppt_y"/>
                                          </p:val>
                                        </p:tav>
                                      </p:tavLst>
                                    </p:anim>
                                    <p:animEffect transition="in" filter="wipe(up)">
                                      <p:cBhvr>
                                        <p:cTn id="78" dur="500"/>
                                        <p:tgtEl>
                                          <p:spTgt spid="29"/>
                                        </p:tgtEl>
                                      </p:cBhvr>
                                    </p:animEffect>
                                  </p:childTnLst>
                                </p:cTn>
                              </p:par>
                              <p:par>
                                <p:cTn id="79" presetID="12" presetClass="entr" presetSubtype="4" fill="hold" grpId="0" nodeType="withEffect">
                                  <p:stCondLst>
                                    <p:cond delay="1000"/>
                                  </p:stCondLst>
                                  <p:childTnLst>
                                    <p:set>
                                      <p:cBhvr>
                                        <p:cTn id="80" dur="1" fill="hold">
                                          <p:stCondLst>
                                            <p:cond delay="0"/>
                                          </p:stCondLst>
                                        </p:cTn>
                                        <p:tgtEl>
                                          <p:spTgt spid="30"/>
                                        </p:tgtEl>
                                        <p:attrNameLst>
                                          <p:attrName>style.visibility</p:attrName>
                                        </p:attrNameLst>
                                      </p:cBhvr>
                                      <p:to>
                                        <p:strVal val="visible"/>
                                      </p:to>
                                    </p:set>
                                    <p:anim calcmode="lin" valueType="num">
                                      <p:cBhvr additive="base">
                                        <p:cTn id="81" dur="500"/>
                                        <p:tgtEl>
                                          <p:spTgt spid="30"/>
                                        </p:tgtEl>
                                        <p:attrNameLst>
                                          <p:attrName>ppt_y</p:attrName>
                                        </p:attrNameLst>
                                      </p:cBhvr>
                                      <p:tavLst>
                                        <p:tav tm="0">
                                          <p:val>
                                            <p:strVal val="#ppt_y+#ppt_h*1.125000"/>
                                          </p:val>
                                        </p:tav>
                                        <p:tav tm="100000">
                                          <p:val>
                                            <p:strVal val="#ppt_y"/>
                                          </p:val>
                                        </p:tav>
                                      </p:tavLst>
                                    </p:anim>
                                    <p:animEffect transition="in" filter="wipe(up)">
                                      <p:cBhvr>
                                        <p:cTn id="82"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14" grpId="0" animBg="1"/>
      <p:bldP spid="15" grpId="0" animBg="1"/>
      <p:bldP spid="17" grpId="0"/>
      <p:bldP spid="24" grpId="0"/>
      <p:bldP spid="29" grpId="0"/>
      <p:bldP spid="30" grpId="0"/>
      <p:bldP spid="43" grpId="0" animBg="1"/>
      <p:bldP spid="44" grpId="0" animBg="1"/>
      <p:bldP spid="45" grpId="0" animBg="1"/>
      <p:bldP spid="47"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5"/>
          <p:cNvGrpSpPr/>
          <p:nvPr/>
        </p:nvGrpSpPr>
        <p:grpSpPr>
          <a:xfrm>
            <a:off x="1283970" y="1628140"/>
            <a:ext cx="4552950" cy="914400"/>
            <a:chOff x="2022" y="2564"/>
            <a:chExt cx="7170" cy="1440"/>
          </a:xfrm>
        </p:grpSpPr>
        <p:grpSp>
          <p:nvGrpSpPr>
            <p:cNvPr id="3" name="组合 4"/>
            <p:cNvGrpSpPr/>
            <p:nvPr/>
          </p:nvGrpSpPr>
          <p:grpSpPr>
            <a:xfrm>
              <a:off x="2022" y="2564"/>
              <a:ext cx="1440" cy="1440"/>
              <a:chOff x="2022" y="2564"/>
              <a:chExt cx="1440" cy="1440"/>
            </a:xfrm>
          </p:grpSpPr>
          <p:sp>
            <p:nvSpPr>
              <p:cNvPr id="117" name="椭圆 116"/>
              <p:cNvSpPr/>
              <p:nvPr/>
            </p:nvSpPr>
            <p:spPr>
              <a:xfrm>
                <a:off x="2022" y="2564"/>
                <a:ext cx="1441" cy="1441"/>
              </a:xfrm>
              <a:prstGeom prst="ellipse">
                <a:avLst/>
              </a:prstGeom>
              <a:gradFill flip="none" rotWithShape="1">
                <a:gsLst>
                  <a:gs pos="0">
                    <a:srgbClr val="F79646"/>
                  </a:gs>
                  <a:gs pos="100000">
                    <a:srgbClr val="F79646"/>
                  </a:gs>
                </a:gsLst>
                <a:lin ang="7200000" scaled="0"/>
                <a:tileRect/>
              </a:gra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118" name="TextBox 117"/>
              <p:cNvSpPr txBox="1"/>
              <p:nvPr/>
            </p:nvSpPr>
            <p:spPr>
              <a:xfrm>
                <a:off x="2363" y="2825"/>
                <a:ext cx="759" cy="919"/>
              </a:xfrm>
              <a:prstGeom prst="rect">
                <a:avLst/>
              </a:prstGeom>
              <a:noFill/>
            </p:spPr>
            <p:txBody>
              <a:bodyPr wrap="square" rtlCol="0">
                <a:spAutoFit/>
              </a:bodyPr>
              <a:lstStyle/>
              <a:p>
                <a:pPr algn="ctr"/>
                <a:r>
                  <a:rPr lang="zh-CN" altLang="en-US" sz="3200" dirty="0">
                    <a:solidFill>
                      <a:schemeClr val="bg1"/>
                    </a:solidFill>
                    <a:latin typeface="微软雅黑" panose="020B0503020204020204" pitchFamily="34" charset="-122"/>
                    <a:ea typeface="微软雅黑" panose="020B0503020204020204" pitchFamily="34" charset="-122"/>
                  </a:rPr>
                  <a:t>案</a:t>
                </a:r>
                <a:endParaRPr lang="zh-CN" altLang="en-US" sz="3200" dirty="0">
                  <a:solidFill>
                    <a:schemeClr val="bg1"/>
                  </a:solidFill>
                  <a:latin typeface="微软雅黑" panose="020B0503020204020204" pitchFamily="34" charset="-122"/>
                  <a:ea typeface="微软雅黑" panose="020B0503020204020204" pitchFamily="34" charset="-122"/>
                </a:endParaRPr>
              </a:p>
            </p:txBody>
          </p:sp>
        </p:grpSp>
        <p:grpSp>
          <p:nvGrpSpPr>
            <p:cNvPr id="4" name="组合 3"/>
            <p:cNvGrpSpPr/>
            <p:nvPr/>
          </p:nvGrpSpPr>
          <p:grpSpPr>
            <a:xfrm>
              <a:off x="3932" y="2564"/>
              <a:ext cx="1440" cy="1440"/>
              <a:chOff x="3885" y="2564"/>
              <a:chExt cx="1440" cy="1440"/>
            </a:xfrm>
          </p:grpSpPr>
          <p:sp>
            <p:nvSpPr>
              <p:cNvPr id="119" name="椭圆 118"/>
              <p:cNvSpPr/>
              <p:nvPr/>
            </p:nvSpPr>
            <p:spPr>
              <a:xfrm>
                <a:off x="3885" y="2564"/>
                <a:ext cx="1441" cy="1441"/>
              </a:xfrm>
              <a:prstGeom prst="ellipse">
                <a:avLst/>
              </a:prstGeom>
              <a:gradFill flip="none" rotWithShape="1">
                <a:gsLst>
                  <a:gs pos="0">
                    <a:srgbClr val="F79646"/>
                  </a:gs>
                  <a:gs pos="100000">
                    <a:srgbClr val="F79646"/>
                  </a:gs>
                </a:gsLst>
                <a:lin ang="7200000" scaled="0"/>
                <a:tileRect/>
              </a:gra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120" name="TextBox 119"/>
              <p:cNvSpPr txBox="1"/>
              <p:nvPr/>
            </p:nvSpPr>
            <p:spPr>
              <a:xfrm>
                <a:off x="4226" y="2825"/>
                <a:ext cx="759" cy="919"/>
              </a:xfrm>
              <a:prstGeom prst="rect">
                <a:avLst/>
              </a:prstGeom>
              <a:noFill/>
            </p:spPr>
            <p:txBody>
              <a:bodyPr wrap="square" rtlCol="0">
                <a:spAutoFit/>
              </a:bodyPr>
              <a:lstStyle/>
              <a:p>
                <a:pPr algn="ctr"/>
                <a:r>
                  <a:rPr lang="zh-CN" altLang="en-US" sz="3200" dirty="0">
                    <a:solidFill>
                      <a:schemeClr val="bg1"/>
                    </a:solidFill>
                    <a:latin typeface="微软雅黑" panose="020B0503020204020204" pitchFamily="34" charset="-122"/>
                    <a:ea typeface="微软雅黑" panose="020B0503020204020204" pitchFamily="34" charset="-122"/>
                  </a:rPr>
                  <a:t>例</a:t>
                </a:r>
                <a:endParaRPr lang="zh-CN" altLang="en-US" sz="3200" dirty="0">
                  <a:solidFill>
                    <a:schemeClr val="bg1"/>
                  </a:solidFill>
                  <a:latin typeface="微软雅黑" panose="020B0503020204020204" pitchFamily="34" charset="-122"/>
                  <a:ea typeface="微软雅黑" panose="020B0503020204020204" pitchFamily="34" charset="-122"/>
                </a:endParaRPr>
              </a:p>
            </p:txBody>
          </p:sp>
        </p:grpSp>
        <p:grpSp>
          <p:nvGrpSpPr>
            <p:cNvPr id="5" name="组合 2"/>
            <p:cNvGrpSpPr/>
            <p:nvPr/>
          </p:nvGrpSpPr>
          <p:grpSpPr>
            <a:xfrm>
              <a:off x="5842" y="2564"/>
              <a:ext cx="1440" cy="1440"/>
              <a:chOff x="5819" y="2564"/>
              <a:chExt cx="1440" cy="1440"/>
            </a:xfrm>
          </p:grpSpPr>
          <p:sp>
            <p:nvSpPr>
              <p:cNvPr id="121" name="椭圆 120"/>
              <p:cNvSpPr/>
              <p:nvPr/>
            </p:nvSpPr>
            <p:spPr>
              <a:xfrm>
                <a:off x="5819" y="2564"/>
                <a:ext cx="1441" cy="1441"/>
              </a:xfrm>
              <a:prstGeom prst="ellipse">
                <a:avLst/>
              </a:prstGeom>
              <a:gradFill flip="none" rotWithShape="1">
                <a:gsLst>
                  <a:gs pos="0">
                    <a:srgbClr val="F79646"/>
                  </a:gs>
                  <a:gs pos="100000">
                    <a:srgbClr val="F79646"/>
                  </a:gs>
                </a:gsLst>
                <a:lin ang="7200000" scaled="0"/>
                <a:tileRect/>
              </a:gra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122" name="TextBox 121"/>
              <p:cNvSpPr txBox="1"/>
              <p:nvPr/>
            </p:nvSpPr>
            <p:spPr>
              <a:xfrm>
                <a:off x="6160" y="2825"/>
                <a:ext cx="759" cy="919"/>
              </a:xfrm>
              <a:prstGeom prst="rect">
                <a:avLst/>
              </a:prstGeom>
              <a:noFill/>
            </p:spPr>
            <p:txBody>
              <a:bodyPr wrap="square" rtlCol="0">
                <a:spAutoFit/>
              </a:bodyPr>
              <a:lstStyle/>
              <a:p>
                <a:pPr algn="ctr"/>
                <a:r>
                  <a:rPr lang="zh-CN" altLang="en-US" sz="3200" dirty="0">
                    <a:solidFill>
                      <a:schemeClr val="bg1"/>
                    </a:solidFill>
                    <a:latin typeface="微软雅黑" panose="020B0503020204020204" pitchFamily="34" charset="-122"/>
                    <a:ea typeface="微软雅黑" panose="020B0503020204020204" pitchFamily="34" charset="-122"/>
                  </a:rPr>
                  <a:t>导</a:t>
                </a:r>
                <a:endParaRPr lang="zh-CN" altLang="en-US" sz="3200" dirty="0">
                  <a:solidFill>
                    <a:schemeClr val="bg1"/>
                  </a:solidFill>
                  <a:latin typeface="微软雅黑" panose="020B0503020204020204" pitchFamily="34" charset="-122"/>
                  <a:ea typeface="微软雅黑" panose="020B0503020204020204" pitchFamily="34" charset="-122"/>
                </a:endParaRPr>
              </a:p>
            </p:txBody>
          </p:sp>
        </p:grpSp>
        <p:grpSp>
          <p:nvGrpSpPr>
            <p:cNvPr id="6" name="组合 1"/>
            <p:cNvGrpSpPr/>
            <p:nvPr/>
          </p:nvGrpSpPr>
          <p:grpSpPr>
            <a:xfrm>
              <a:off x="7752" y="2564"/>
              <a:ext cx="1440" cy="1440"/>
              <a:chOff x="7752" y="2564"/>
              <a:chExt cx="1440" cy="1440"/>
            </a:xfrm>
          </p:grpSpPr>
          <p:sp>
            <p:nvSpPr>
              <p:cNvPr id="123" name="椭圆 122"/>
              <p:cNvSpPr/>
              <p:nvPr/>
            </p:nvSpPr>
            <p:spPr>
              <a:xfrm>
                <a:off x="7752" y="2564"/>
                <a:ext cx="1441" cy="1441"/>
              </a:xfrm>
              <a:prstGeom prst="ellipse">
                <a:avLst/>
              </a:prstGeom>
              <a:gradFill flip="none" rotWithShape="1">
                <a:gsLst>
                  <a:gs pos="0">
                    <a:srgbClr val="F79646"/>
                  </a:gs>
                  <a:gs pos="100000">
                    <a:srgbClr val="F79646"/>
                  </a:gs>
                </a:gsLst>
                <a:lin ang="7200000" scaled="0"/>
                <a:tileRect/>
              </a:gra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124" name="TextBox 123"/>
              <p:cNvSpPr txBox="1"/>
              <p:nvPr/>
            </p:nvSpPr>
            <p:spPr>
              <a:xfrm>
                <a:off x="8093" y="2825"/>
                <a:ext cx="759" cy="919"/>
              </a:xfrm>
              <a:prstGeom prst="rect">
                <a:avLst/>
              </a:prstGeom>
              <a:noFill/>
            </p:spPr>
            <p:txBody>
              <a:bodyPr wrap="square" rtlCol="0">
                <a:spAutoFit/>
              </a:bodyPr>
              <a:lstStyle/>
              <a:p>
                <a:pPr algn="ctr"/>
                <a:r>
                  <a:rPr lang="zh-CN" altLang="en-US" sz="3200" dirty="0">
                    <a:solidFill>
                      <a:schemeClr val="bg1"/>
                    </a:solidFill>
                    <a:latin typeface="微软雅黑" panose="020B0503020204020204" pitchFamily="34" charset="-122"/>
                    <a:ea typeface="微软雅黑" panose="020B0503020204020204" pitchFamily="34" charset="-122"/>
                  </a:rPr>
                  <a:t>入</a:t>
                </a:r>
                <a:endParaRPr lang="zh-CN" altLang="en-US" sz="3200" dirty="0">
                  <a:solidFill>
                    <a:schemeClr val="bg1"/>
                  </a:solidFill>
                  <a:latin typeface="微软雅黑" panose="020B0503020204020204" pitchFamily="34" charset="-122"/>
                  <a:ea typeface="微软雅黑" panose="020B0503020204020204" pitchFamily="34" charset="-122"/>
                </a:endParaRPr>
              </a:p>
            </p:txBody>
          </p:sp>
        </p:grpSp>
      </p:grpSp>
      <p:sp>
        <p:nvSpPr>
          <p:cNvPr id="126" name="TextBox 125"/>
          <p:cNvSpPr txBox="1"/>
          <p:nvPr/>
        </p:nvSpPr>
        <p:spPr>
          <a:xfrm>
            <a:off x="1990750" y="3284984"/>
            <a:ext cx="6912768" cy="3077766"/>
          </a:xfrm>
          <a:prstGeom prst="rect">
            <a:avLst/>
          </a:prstGeom>
          <a:noFill/>
        </p:spPr>
        <p:txBody>
          <a:bodyPr wrap="square" rtlCol="0">
            <a:spAutoFit/>
          </a:bodyPr>
          <a:lstStyle/>
          <a:p>
            <a:pPr fontAlgn="auto">
              <a:lnSpc>
                <a:spcPct val="150000"/>
              </a:lnSpc>
              <a:spcBef>
                <a:spcPts val="0"/>
              </a:spcBef>
              <a:spcAft>
                <a:spcPts val="1200"/>
              </a:spcAft>
            </a:pPr>
            <a:r>
              <a:rPr lang="zh-CN" altLang="en-US" sz="1600" dirty="0" smtClean="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提出问题：</a:t>
            </a:r>
            <a:endParaRPr lang="zh-CN" altLang="en-US" sz="1600" dirty="0" smtClean="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a:p>
            <a:pPr fontAlgn="auto">
              <a:lnSpc>
                <a:spcPct val="150000"/>
              </a:lnSpc>
              <a:spcBef>
                <a:spcPts val="0"/>
              </a:spcBef>
              <a:spcAft>
                <a:spcPts val="1200"/>
              </a:spcAft>
            </a:pPr>
            <a:r>
              <a:rPr lang="zh-CN" altLang="en-US" sz="1600" dirty="0" smtClean="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a:t>
            </a:r>
            <a:r>
              <a:rPr lang="en-US" altLang="zh-CN" sz="1600" dirty="0" smtClean="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1</a:t>
            </a:r>
            <a:r>
              <a:rPr lang="zh-CN" altLang="en-US" sz="1600" dirty="0" smtClean="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）与货币资金有关的主要业务活动有哪些？</a:t>
            </a:r>
            <a:endParaRPr lang="zh-CN" altLang="en-US" sz="1600" dirty="0" smtClean="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a:p>
            <a:pPr fontAlgn="auto">
              <a:lnSpc>
                <a:spcPct val="150000"/>
              </a:lnSpc>
              <a:spcBef>
                <a:spcPts val="0"/>
              </a:spcBef>
              <a:spcAft>
                <a:spcPts val="1200"/>
              </a:spcAft>
            </a:pPr>
            <a:r>
              <a:rPr lang="zh-CN" altLang="en-US" sz="1600" dirty="0" smtClean="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a:t>
            </a:r>
            <a:r>
              <a:rPr lang="en-US" altLang="zh-CN" sz="1600" dirty="0" smtClean="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2</a:t>
            </a:r>
            <a:r>
              <a:rPr lang="zh-CN" altLang="en-US" sz="1600" dirty="0" smtClean="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）货币资金涉及的主要凭证和记录有哪些？</a:t>
            </a:r>
            <a:endParaRPr lang="zh-CN" altLang="en-US" sz="1600" dirty="0" smtClean="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a:p>
            <a:pPr fontAlgn="auto">
              <a:lnSpc>
                <a:spcPct val="150000"/>
              </a:lnSpc>
              <a:spcBef>
                <a:spcPts val="0"/>
              </a:spcBef>
              <a:spcAft>
                <a:spcPts val="1200"/>
              </a:spcAft>
            </a:pPr>
            <a:r>
              <a:rPr lang="zh-CN" altLang="en-US" sz="1600" dirty="0" smtClean="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a:t>
            </a:r>
            <a:r>
              <a:rPr lang="en-US" altLang="zh-CN" sz="1600" dirty="0" smtClean="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3</a:t>
            </a:r>
            <a:r>
              <a:rPr lang="zh-CN" altLang="en-US" sz="1600" dirty="0" smtClean="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）与货币资金有关的内部控制有哪些？</a:t>
            </a:r>
            <a:endParaRPr lang="zh-CN" altLang="en-US" sz="1600" dirty="0" smtClean="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a:p>
            <a:pPr fontAlgn="auto">
              <a:lnSpc>
                <a:spcPct val="150000"/>
              </a:lnSpc>
              <a:spcBef>
                <a:spcPts val="0"/>
              </a:spcBef>
              <a:spcAft>
                <a:spcPts val="1200"/>
              </a:spcAft>
            </a:pPr>
            <a:r>
              <a:rPr lang="zh-CN" altLang="en-US" sz="1600" dirty="0" smtClean="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a:t>
            </a:r>
            <a:r>
              <a:rPr lang="en-US" altLang="zh-CN" sz="1600" dirty="0" smtClean="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4</a:t>
            </a:r>
            <a:r>
              <a:rPr lang="zh-CN" altLang="en-US" sz="1600" dirty="0" smtClean="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）如何对货币资金的内部控制进行控制测试？</a:t>
            </a:r>
            <a:endParaRPr lang="zh-CN" altLang="en-US" sz="1600" dirty="0" smtClean="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a:p>
            <a:pPr fontAlgn="auto">
              <a:lnSpc>
                <a:spcPct val="150000"/>
              </a:lnSpc>
              <a:spcBef>
                <a:spcPts val="0"/>
              </a:spcBef>
              <a:spcAft>
                <a:spcPts val="1200"/>
              </a:spcAft>
            </a:pPr>
            <a:r>
              <a:rPr lang="zh-CN" altLang="en-US" sz="1600" dirty="0" smtClean="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a:t>
            </a:r>
            <a:r>
              <a:rPr lang="en-US" altLang="zh-CN" sz="1600" dirty="0" smtClean="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5</a:t>
            </a:r>
            <a:r>
              <a:rPr lang="zh-CN" altLang="en-US" sz="1600" dirty="0" smtClean="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）如何对库存现金和银行存款进行实质性测试？</a:t>
            </a:r>
            <a:endParaRPr lang="en-US" altLang="zh-CN" sz="1600" dirty="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sp>
        <p:nvSpPr>
          <p:cNvPr id="128" name="Freeform 12"/>
          <p:cNvSpPr/>
          <p:nvPr/>
        </p:nvSpPr>
        <p:spPr bwMode="auto">
          <a:xfrm>
            <a:off x="1310005" y="3171825"/>
            <a:ext cx="360003" cy="360003"/>
          </a:xfrm>
          <a:custGeom>
            <a:avLst/>
            <a:gdLst>
              <a:gd name="T0" fmla="*/ 0 w 1446"/>
              <a:gd name="T1" fmla="*/ 0 h 1446"/>
              <a:gd name="T2" fmla="*/ 1446 w 1446"/>
              <a:gd name="T3" fmla="*/ 0 h 1446"/>
              <a:gd name="T4" fmla="*/ 1446 w 1446"/>
              <a:gd name="T5" fmla="*/ 458 h 1446"/>
              <a:gd name="T6" fmla="*/ 438 w 1446"/>
              <a:gd name="T7" fmla="*/ 458 h 1446"/>
              <a:gd name="T8" fmla="*/ 438 w 1446"/>
              <a:gd name="T9" fmla="*/ 1446 h 1446"/>
              <a:gd name="T10" fmla="*/ 0 w 1446"/>
              <a:gd name="T11" fmla="*/ 1446 h 1446"/>
              <a:gd name="T12" fmla="*/ 0 w 1446"/>
              <a:gd name="T13" fmla="*/ 0 h 1446"/>
            </a:gdLst>
            <a:ahLst/>
            <a:cxnLst>
              <a:cxn ang="0">
                <a:pos x="T0" y="T1"/>
              </a:cxn>
              <a:cxn ang="0">
                <a:pos x="T2" y="T3"/>
              </a:cxn>
              <a:cxn ang="0">
                <a:pos x="T4" y="T5"/>
              </a:cxn>
              <a:cxn ang="0">
                <a:pos x="T6" y="T7"/>
              </a:cxn>
              <a:cxn ang="0">
                <a:pos x="T8" y="T9"/>
              </a:cxn>
              <a:cxn ang="0">
                <a:pos x="T10" y="T11"/>
              </a:cxn>
              <a:cxn ang="0">
                <a:pos x="T12" y="T13"/>
              </a:cxn>
            </a:cxnLst>
            <a:rect l="0" t="0" r="r" b="b"/>
            <a:pathLst>
              <a:path w="1446" h="1446">
                <a:moveTo>
                  <a:pt x="0" y="0"/>
                </a:moveTo>
                <a:lnTo>
                  <a:pt x="1446" y="0"/>
                </a:lnTo>
                <a:lnTo>
                  <a:pt x="1446" y="458"/>
                </a:lnTo>
                <a:lnTo>
                  <a:pt x="438" y="458"/>
                </a:lnTo>
                <a:lnTo>
                  <a:pt x="438" y="1446"/>
                </a:lnTo>
                <a:lnTo>
                  <a:pt x="0" y="1446"/>
                </a:lnTo>
                <a:lnTo>
                  <a:pt x="0" y="0"/>
                </a:lnTo>
                <a:close/>
              </a:path>
            </a:pathLst>
          </a:custGeom>
          <a:gradFill flip="none" rotWithShape="1">
            <a:gsLst>
              <a:gs pos="0">
                <a:srgbClr val="F79646"/>
              </a:gs>
              <a:gs pos="100000">
                <a:srgbClr val="F79646"/>
              </a:gs>
            </a:gsLst>
            <a:lin ang="7200000" scaled="0"/>
            <a:tileRect/>
          </a:gradFill>
          <a:ln>
            <a:noFill/>
          </a:ln>
        </p:spPr>
        <p:txBody>
          <a:bodyPr/>
          <a:lstStyle/>
          <a:p>
            <a:endParaRPr lang="zh-CN" altLang="en-US">
              <a:solidFill>
                <a:schemeClr val="tx1">
                  <a:lumMod val="50000"/>
                  <a:lumOff val="50000"/>
                </a:schemeClr>
              </a:solidFill>
            </a:endParaRPr>
          </a:p>
        </p:txBody>
      </p:sp>
      <p:sp>
        <p:nvSpPr>
          <p:cNvPr id="129" name="Freeform 12"/>
          <p:cNvSpPr/>
          <p:nvPr/>
        </p:nvSpPr>
        <p:spPr bwMode="auto">
          <a:xfrm flipH="1" flipV="1">
            <a:off x="9911630" y="6093296"/>
            <a:ext cx="360003" cy="360003"/>
          </a:xfrm>
          <a:custGeom>
            <a:avLst/>
            <a:gdLst>
              <a:gd name="T0" fmla="*/ 0 w 1446"/>
              <a:gd name="T1" fmla="*/ 0 h 1446"/>
              <a:gd name="T2" fmla="*/ 1446 w 1446"/>
              <a:gd name="T3" fmla="*/ 0 h 1446"/>
              <a:gd name="T4" fmla="*/ 1446 w 1446"/>
              <a:gd name="T5" fmla="*/ 458 h 1446"/>
              <a:gd name="T6" fmla="*/ 438 w 1446"/>
              <a:gd name="T7" fmla="*/ 458 h 1446"/>
              <a:gd name="T8" fmla="*/ 438 w 1446"/>
              <a:gd name="T9" fmla="*/ 1446 h 1446"/>
              <a:gd name="T10" fmla="*/ 0 w 1446"/>
              <a:gd name="T11" fmla="*/ 1446 h 1446"/>
              <a:gd name="T12" fmla="*/ 0 w 1446"/>
              <a:gd name="T13" fmla="*/ 0 h 1446"/>
            </a:gdLst>
            <a:ahLst/>
            <a:cxnLst>
              <a:cxn ang="0">
                <a:pos x="T0" y="T1"/>
              </a:cxn>
              <a:cxn ang="0">
                <a:pos x="T2" y="T3"/>
              </a:cxn>
              <a:cxn ang="0">
                <a:pos x="T4" y="T5"/>
              </a:cxn>
              <a:cxn ang="0">
                <a:pos x="T6" y="T7"/>
              </a:cxn>
              <a:cxn ang="0">
                <a:pos x="T8" y="T9"/>
              </a:cxn>
              <a:cxn ang="0">
                <a:pos x="T10" y="T11"/>
              </a:cxn>
              <a:cxn ang="0">
                <a:pos x="T12" y="T13"/>
              </a:cxn>
            </a:cxnLst>
            <a:rect l="0" t="0" r="r" b="b"/>
            <a:pathLst>
              <a:path w="1446" h="1446">
                <a:moveTo>
                  <a:pt x="0" y="0"/>
                </a:moveTo>
                <a:lnTo>
                  <a:pt x="1446" y="0"/>
                </a:lnTo>
                <a:lnTo>
                  <a:pt x="1446" y="458"/>
                </a:lnTo>
                <a:lnTo>
                  <a:pt x="438" y="458"/>
                </a:lnTo>
                <a:lnTo>
                  <a:pt x="438" y="1446"/>
                </a:lnTo>
                <a:lnTo>
                  <a:pt x="0" y="1446"/>
                </a:lnTo>
                <a:lnTo>
                  <a:pt x="0" y="0"/>
                </a:lnTo>
                <a:close/>
              </a:path>
            </a:pathLst>
          </a:custGeom>
          <a:gradFill flip="none" rotWithShape="1">
            <a:gsLst>
              <a:gs pos="0">
                <a:srgbClr val="F79646"/>
              </a:gs>
              <a:gs pos="100000">
                <a:srgbClr val="F79646"/>
              </a:gs>
            </a:gsLst>
            <a:lin ang="7200000" scaled="0"/>
            <a:tileRect/>
          </a:gradFill>
          <a:ln>
            <a:noFill/>
          </a:ln>
        </p:spPr>
        <p:txBody>
          <a:bodyPr/>
          <a:lstStyle/>
          <a:p>
            <a:endParaRPr lang="zh-CN" altLang="en-US">
              <a:solidFill>
                <a:schemeClr val="tx1">
                  <a:lumMod val="50000"/>
                  <a:lumOff val="50000"/>
                </a:schemeClr>
              </a:solidFill>
            </a:endParaRPr>
          </a:p>
        </p:txBody>
      </p:sp>
      <p:sp>
        <p:nvSpPr>
          <p:cNvPr id="7" name="矩形 6"/>
          <p:cNvSpPr/>
          <p:nvPr/>
        </p:nvSpPr>
        <p:spPr>
          <a:xfrm>
            <a:off x="539638" y="368862"/>
            <a:ext cx="252028" cy="252028"/>
          </a:xfrm>
          <a:prstGeom prst="rect">
            <a:avLst/>
          </a:prstGeom>
          <a:noFill/>
          <a:ln w="9525">
            <a:solidFill>
              <a:srgbClr val="F79646"/>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p:cNvSpPr/>
          <p:nvPr/>
        </p:nvSpPr>
        <p:spPr>
          <a:xfrm>
            <a:off x="190550" y="116632"/>
            <a:ext cx="185641" cy="185641"/>
          </a:xfrm>
          <a:prstGeom prst="rect">
            <a:avLst/>
          </a:prstGeom>
          <a:noFill/>
          <a:ln w="9525">
            <a:solidFill>
              <a:schemeClr val="bg1">
                <a:lumMod val="85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317993" y="188640"/>
            <a:ext cx="360040" cy="360040"/>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Shape 54"/>
          <p:cNvSpPr txBox="1"/>
          <p:nvPr/>
        </p:nvSpPr>
        <p:spPr>
          <a:xfrm>
            <a:off x="790575" y="188595"/>
            <a:ext cx="3672027" cy="376555"/>
          </a:xfrm>
          <a:prstGeom prst="rect">
            <a:avLst/>
          </a:prstGeom>
        </p:spPr>
        <p:txBody>
          <a:bodyPr anchor="ctr" anchorCtr="0"/>
          <a:lstStyle>
            <a:lvl1pPr algn="ctr" defTabSz="914400" rtl="0" eaLnBrk="1" latinLnBrk="0" hangingPunct="1">
              <a:spcBef>
                <a:spcPct val="0"/>
              </a:spcBef>
              <a:buNone/>
              <a:defRPr sz="4400" kern="1200">
                <a:solidFill>
                  <a:schemeClr val="tx1"/>
                </a:solidFill>
                <a:latin typeface="+mj-lt"/>
                <a:ea typeface="+mj-ea"/>
                <a:cs typeface="+mj-cs"/>
              </a:defRPr>
            </a:lvl1pPr>
          </a:lstStyle>
          <a:p>
            <a:pPr>
              <a:lnSpc>
                <a:spcPct val="100000"/>
              </a:lnSpc>
            </a:pPr>
            <a:r>
              <a:rPr lang="zh-CN" altLang="en-US" sz="2000" dirty="0" smtClean="0">
                <a:solidFill>
                  <a:srgbClr val="F79646"/>
                </a:solidFill>
                <a:latin typeface="微软雅黑" panose="020B0503020204020204" pitchFamily="34" charset="-122"/>
                <a:ea typeface="微软雅黑" panose="020B0503020204020204" pitchFamily="34" charset="-122"/>
                <a:cs typeface="+mn-ea"/>
                <a:sym typeface="+mn-lt"/>
              </a:rPr>
              <a:t>项目五   货币资金审计</a:t>
            </a:r>
            <a:endParaRPr lang="zh-CN" altLang="en-GB" sz="2000" dirty="0">
              <a:solidFill>
                <a:srgbClr val="F79646"/>
              </a:solidFill>
              <a:latin typeface="微软雅黑" panose="020B0503020204020204" pitchFamily="34" charset="-122"/>
              <a:ea typeface="微软雅黑" panose="020B0503020204020204" pitchFamily="34" charset="-122"/>
              <a:cs typeface="+mn-ea"/>
              <a:sym typeface="+mn-lt"/>
            </a:endParaRPr>
          </a:p>
        </p:txBody>
      </p:sp>
      <p:sp>
        <p:nvSpPr>
          <p:cNvPr id="11" name="矩形 10"/>
          <p:cNvSpPr/>
          <p:nvPr/>
        </p:nvSpPr>
        <p:spPr>
          <a:xfrm>
            <a:off x="4462780" y="188595"/>
            <a:ext cx="7727315" cy="360045"/>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0"/>
                                          </p:stCondLst>
                                        </p:cTn>
                                        <p:tgtEl>
                                          <p:spTgt spid="128"/>
                                        </p:tgtEl>
                                        <p:attrNameLst>
                                          <p:attrName>style.visibility</p:attrName>
                                        </p:attrNameLst>
                                      </p:cBhvr>
                                      <p:to>
                                        <p:strVal val="visible"/>
                                      </p:to>
                                    </p:set>
                                  </p:childTnLst>
                                </p:cTn>
                              </p:par>
                              <p:par>
                                <p:cTn id="7" presetID="35" presetClass="path" presetSubtype="0" accel="50000" decel="50000" fill="hold" grpId="1" nodeType="withEffect">
                                  <p:stCondLst>
                                    <p:cond delay="0"/>
                                  </p:stCondLst>
                                  <p:childTnLst>
                                    <p:animMotion origin="layout" path="M -3.56836E-6 -3.7037E-7 L 0.36686 0.15278 " pathEditMode="relative" rAng="0" ptsTypes="AA">
                                      <p:cBhvr>
                                        <p:cTn id="8" dur="500" spd="-99900" fill="hold"/>
                                        <p:tgtEl>
                                          <p:spTgt spid="128"/>
                                        </p:tgtEl>
                                        <p:attrNameLst>
                                          <p:attrName>ppt_x</p:attrName>
                                          <p:attrName>ppt_y</p:attrName>
                                        </p:attrNameLst>
                                      </p:cBhvr>
                                      <p:rCtr x="18343" y="7639"/>
                                    </p:animMotion>
                                  </p:childTnLst>
                                </p:cTn>
                              </p:par>
                              <p:par>
                                <p:cTn id="9" presetID="1" presetClass="entr" presetSubtype="0" fill="hold" grpId="0" nodeType="withEffect">
                                  <p:stCondLst>
                                    <p:cond delay="0"/>
                                  </p:stCondLst>
                                  <p:childTnLst>
                                    <p:set>
                                      <p:cBhvr>
                                        <p:cTn id="10" dur="1" fill="hold">
                                          <p:stCondLst>
                                            <p:cond delay="0"/>
                                          </p:stCondLst>
                                        </p:cTn>
                                        <p:tgtEl>
                                          <p:spTgt spid="129"/>
                                        </p:tgtEl>
                                        <p:attrNameLst>
                                          <p:attrName>style.visibility</p:attrName>
                                        </p:attrNameLst>
                                      </p:cBhvr>
                                      <p:to>
                                        <p:strVal val="visible"/>
                                      </p:to>
                                    </p:set>
                                  </p:childTnLst>
                                </p:cTn>
                              </p:par>
                              <p:par>
                                <p:cTn id="11" presetID="35" presetClass="path" presetSubtype="0" accel="50000" decel="50000" fill="hold" grpId="1" nodeType="withEffect">
                                  <p:stCondLst>
                                    <p:cond delay="0"/>
                                  </p:stCondLst>
                                  <p:childTnLst>
                                    <p:animMotion origin="layout" path="M 7.85742E-7 -3.33333E-6 L -0.39495 -0.11018 " pathEditMode="relative" rAng="0" ptsTypes="AA">
                                      <p:cBhvr>
                                        <p:cTn id="12" dur="500" spd="-99900" fill="hold"/>
                                        <p:tgtEl>
                                          <p:spTgt spid="129"/>
                                        </p:tgtEl>
                                        <p:attrNameLst>
                                          <p:attrName>ppt_x</p:attrName>
                                          <p:attrName>ppt_y</p:attrName>
                                        </p:attrNameLst>
                                      </p:cBhvr>
                                      <p:rCtr x="-19748" y="-5509"/>
                                    </p:animMotion>
                                  </p:childTnLst>
                                </p:cTn>
                              </p:par>
                            </p:childTnLst>
                          </p:cTn>
                        </p:par>
                        <p:par>
                          <p:cTn id="13" fill="hold">
                            <p:stCondLst>
                              <p:cond delay="0"/>
                            </p:stCondLst>
                            <p:childTnLst>
                              <p:par>
                                <p:cTn id="14" presetID="18" presetClass="entr" presetSubtype="3" fill="hold" grpId="0" nodeType="afterEffect">
                                  <p:stCondLst>
                                    <p:cond delay="0"/>
                                  </p:stCondLst>
                                  <p:childTnLst>
                                    <p:set>
                                      <p:cBhvr>
                                        <p:cTn id="15" dur="1" fill="hold">
                                          <p:stCondLst>
                                            <p:cond delay="0"/>
                                          </p:stCondLst>
                                        </p:cTn>
                                        <p:tgtEl>
                                          <p:spTgt spid="126"/>
                                        </p:tgtEl>
                                        <p:attrNameLst>
                                          <p:attrName>style.visibility</p:attrName>
                                        </p:attrNameLst>
                                      </p:cBhvr>
                                      <p:to>
                                        <p:strVal val="visible"/>
                                      </p:to>
                                    </p:set>
                                    <p:animEffect transition="in" filter="strips(upRight)">
                                      <p:cBhvr>
                                        <p:cTn id="16" dur="500"/>
                                        <p:tgtEl>
                                          <p:spTgt spid="126"/>
                                        </p:tgtEl>
                                      </p:cBhvr>
                                    </p:animEffect>
                                  </p:childTnLst>
                                </p:cTn>
                              </p:par>
                              <p:par>
                                <p:cTn id="17" presetID="53" presetClass="entr" presetSubtype="16" fill="hold" grpId="0" nodeType="withEffect">
                                  <p:stCondLst>
                                    <p:cond delay="0"/>
                                  </p:stCondLst>
                                  <p:childTnLst>
                                    <p:set>
                                      <p:cBhvr>
                                        <p:cTn id="18" dur="1" fill="hold">
                                          <p:stCondLst>
                                            <p:cond delay="0"/>
                                          </p:stCondLst>
                                        </p:cTn>
                                        <p:tgtEl>
                                          <p:spTgt spid="7"/>
                                        </p:tgtEl>
                                        <p:attrNameLst>
                                          <p:attrName>style.visibility</p:attrName>
                                        </p:attrNameLst>
                                      </p:cBhvr>
                                      <p:to>
                                        <p:strVal val="visible"/>
                                      </p:to>
                                    </p:set>
                                    <p:anim calcmode="lin" valueType="num">
                                      <p:cBhvr>
                                        <p:cTn id="19" dur="500" fill="hold"/>
                                        <p:tgtEl>
                                          <p:spTgt spid="7"/>
                                        </p:tgtEl>
                                        <p:attrNameLst>
                                          <p:attrName>ppt_w</p:attrName>
                                        </p:attrNameLst>
                                      </p:cBhvr>
                                      <p:tavLst>
                                        <p:tav tm="0">
                                          <p:val>
                                            <p:fltVal val="0"/>
                                          </p:val>
                                        </p:tav>
                                        <p:tav tm="100000">
                                          <p:val>
                                            <p:strVal val="#ppt_w"/>
                                          </p:val>
                                        </p:tav>
                                      </p:tavLst>
                                    </p:anim>
                                    <p:anim calcmode="lin" valueType="num">
                                      <p:cBhvr>
                                        <p:cTn id="20" dur="500" fill="hold"/>
                                        <p:tgtEl>
                                          <p:spTgt spid="7"/>
                                        </p:tgtEl>
                                        <p:attrNameLst>
                                          <p:attrName>ppt_h</p:attrName>
                                        </p:attrNameLst>
                                      </p:cBhvr>
                                      <p:tavLst>
                                        <p:tav tm="0">
                                          <p:val>
                                            <p:fltVal val="0"/>
                                          </p:val>
                                        </p:tav>
                                        <p:tav tm="100000">
                                          <p:val>
                                            <p:strVal val="#ppt_h"/>
                                          </p:val>
                                        </p:tav>
                                      </p:tavLst>
                                    </p:anim>
                                    <p:animEffect transition="in" filter="fade">
                                      <p:cBhvr>
                                        <p:cTn id="21" dur="500"/>
                                        <p:tgtEl>
                                          <p:spTgt spid="7"/>
                                        </p:tgtEl>
                                      </p:cBhvr>
                                    </p:animEffect>
                                  </p:childTnLst>
                                </p:cTn>
                              </p:par>
                              <p:par>
                                <p:cTn id="22" presetID="53" presetClass="entr" presetSubtype="16" fill="hold" grpId="0" nodeType="withEffect">
                                  <p:stCondLst>
                                    <p:cond delay="0"/>
                                  </p:stCondLst>
                                  <p:childTnLst>
                                    <p:set>
                                      <p:cBhvr>
                                        <p:cTn id="23" dur="1" fill="hold">
                                          <p:stCondLst>
                                            <p:cond delay="0"/>
                                          </p:stCondLst>
                                        </p:cTn>
                                        <p:tgtEl>
                                          <p:spTgt spid="8"/>
                                        </p:tgtEl>
                                        <p:attrNameLst>
                                          <p:attrName>style.visibility</p:attrName>
                                        </p:attrNameLst>
                                      </p:cBhvr>
                                      <p:to>
                                        <p:strVal val="visible"/>
                                      </p:to>
                                    </p:set>
                                    <p:anim calcmode="lin" valueType="num">
                                      <p:cBhvr>
                                        <p:cTn id="24" dur="500" fill="hold"/>
                                        <p:tgtEl>
                                          <p:spTgt spid="8"/>
                                        </p:tgtEl>
                                        <p:attrNameLst>
                                          <p:attrName>ppt_w</p:attrName>
                                        </p:attrNameLst>
                                      </p:cBhvr>
                                      <p:tavLst>
                                        <p:tav tm="0">
                                          <p:val>
                                            <p:fltVal val="0"/>
                                          </p:val>
                                        </p:tav>
                                        <p:tav tm="100000">
                                          <p:val>
                                            <p:strVal val="#ppt_w"/>
                                          </p:val>
                                        </p:tav>
                                      </p:tavLst>
                                    </p:anim>
                                    <p:anim calcmode="lin" valueType="num">
                                      <p:cBhvr>
                                        <p:cTn id="25" dur="500" fill="hold"/>
                                        <p:tgtEl>
                                          <p:spTgt spid="8"/>
                                        </p:tgtEl>
                                        <p:attrNameLst>
                                          <p:attrName>ppt_h</p:attrName>
                                        </p:attrNameLst>
                                      </p:cBhvr>
                                      <p:tavLst>
                                        <p:tav tm="0">
                                          <p:val>
                                            <p:fltVal val="0"/>
                                          </p:val>
                                        </p:tav>
                                        <p:tav tm="100000">
                                          <p:val>
                                            <p:strVal val="#ppt_h"/>
                                          </p:val>
                                        </p:tav>
                                      </p:tavLst>
                                    </p:anim>
                                    <p:animEffect transition="in" filter="fade">
                                      <p:cBhvr>
                                        <p:cTn id="26" dur="500"/>
                                        <p:tgtEl>
                                          <p:spTgt spid="8"/>
                                        </p:tgtEl>
                                      </p:cBhvr>
                                    </p:animEffect>
                                  </p:childTnLst>
                                </p:cTn>
                              </p:par>
                              <p:par>
                                <p:cTn id="27" presetID="53" presetClass="entr" presetSubtype="16" fill="hold" grpId="0" nodeType="withEffect">
                                  <p:stCondLst>
                                    <p:cond delay="0"/>
                                  </p:stCondLst>
                                  <p:childTnLst>
                                    <p:set>
                                      <p:cBhvr>
                                        <p:cTn id="28" dur="1" fill="hold">
                                          <p:stCondLst>
                                            <p:cond delay="0"/>
                                          </p:stCondLst>
                                        </p:cTn>
                                        <p:tgtEl>
                                          <p:spTgt spid="9"/>
                                        </p:tgtEl>
                                        <p:attrNameLst>
                                          <p:attrName>style.visibility</p:attrName>
                                        </p:attrNameLst>
                                      </p:cBhvr>
                                      <p:to>
                                        <p:strVal val="visible"/>
                                      </p:to>
                                    </p:set>
                                    <p:anim calcmode="lin" valueType="num">
                                      <p:cBhvr>
                                        <p:cTn id="29" dur="500" fill="hold"/>
                                        <p:tgtEl>
                                          <p:spTgt spid="9"/>
                                        </p:tgtEl>
                                        <p:attrNameLst>
                                          <p:attrName>ppt_w</p:attrName>
                                        </p:attrNameLst>
                                      </p:cBhvr>
                                      <p:tavLst>
                                        <p:tav tm="0">
                                          <p:val>
                                            <p:fltVal val="0"/>
                                          </p:val>
                                        </p:tav>
                                        <p:tav tm="100000">
                                          <p:val>
                                            <p:strVal val="#ppt_w"/>
                                          </p:val>
                                        </p:tav>
                                      </p:tavLst>
                                    </p:anim>
                                    <p:anim calcmode="lin" valueType="num">
                                      <p:cBhvr>
                                        <p:cTn id="30" dur="500" fill="hold"/>
                                        <p:tgtEl>
                                          <p:spTgt spid="9"/>
                                        </p:tgtEl>
                                        <p:attrNameLst>
                                          <p:attrName>ppt_h</p:attrName>
                                        </p:attrNameLst>
                                      </p:cBhvr>
                                      <p:tavLst>
                                        <p:tav tm="0">
                                          <p:val>
                                            <p:fltVal val="0"/>
                                          </p:val>
                                        </p:tav>
                                        <p:tav tm="100000">
                                          <p:val>
                                            <p:strVal val="#ppt_h"/>
                                          </p:val>
                                        </p:tav>
                                      </p:tavLst>
                                    </p:anim>
                                    <p:animEffect transition="in" filter="fade">
                                      <p:cBhvr>
                                        <p:cTn id="31" dur="500"/>
                                        <p:tgtEl>
                                          <p:spTgt spid="9"/>
                                        </p:tgtEl>
                                      </p:cBhvr>
                                    </p:animEffect>
                                  </p:childTnLst>
                                </p:cTn>
                              </p:par>
                              <p:par>
                                <p:cTn id="32" presetID="53" presetClass="entr" presetSubtype="16" fill="hold" grpId="0" nodeType="withEffect">
                                  <p:stCondLst>
                                    <p:cond delay="0"/>
                                  </p:stCondLst>
                                  <p:childTnLst>
                                    <p:set>
                                      <p:cBhvr>
                                        <p:cTn id="33" dur="1" fill="hold">
                                          <p:stCondLst>
                                            <p:cond delay="0"/>
                                          </p:stCondLst>
                                        </p:cTn>
                                        <p:tgtEl>
                                          <p:spTgt spid="11"/>
                                        </p:tgtEl>
                                        <p:attrNameLst>
                                          <p:attrName>style.visibility</p:attrName>
                                        </p:attrNameLst>
                                      </p:cBhvr>
                                      <p:to>
                                        <p:strVal val="visible"/>
                                      </p:to>
                                    </p:set>
                                    <p:anim calcmode="lin" valueType="num">
                                      <p:cBhvr>
                                        <p:cTn id="34" dur="500" fill="hold"/>
                                        <p:tgtEl>
                                          <p:spTgt spid="11"/>
                                        </p:tgtEl>
                                        <p:attrNameLst>
                                          <p:attrName>ppt_w</p:attrName>
                                        </p:attrNameLst>
                                      </p:cBhvr>
                                      <p:tavLst>
                                        <p:tav tm="0">
                                          <p:val>
                                            <p:fltVal val="0"/>
                                          </p:val>
                                        </p:tav>
                                        <p:tav tm="100000">
                                          <p:val>
                                            <p:strVal val="#ppt_w"/>
                                          </p:val>
                                        </p:tav>
                                      </p:tavLst>
                                    </p:anim>
                                    <p:anim calcmode="lin" valueType="num">
                                      <p:cBhvr>
                                        <p:cTn id="35" dur="500" fill="hold"/>
                                        <p:tgtEl>
                                          <p:spTgt spid="11"/>
                                        </p:tgtEl>
                                        <p:attrNameLst>
                                          <p:attrName>ppt_h</p:attrName>
                                        </p:attrNameLst>
                                      </p:cBhvr>
                                      <p:tavLst>
                                        <p:tav tm="0">
                                          <p:val>
                                            <p:fltVal val="0"/>
                                          </p:val>
                                        </p:tav>
                                        <p:tav tm="100000">
                                          <p:val>
                                            <p:strVal val="#ppt_h"/>
                                          </p:val>
                                        </p:tav>
                                      </p:tavLst>
                                    </p:anim>
                                    <p:animEffect transition="in" filter="fade">
                                      <p:cBhvr>
                                        <p:cTn id="36" dur="500"/>
                                        <p:tgtEl>
                                          <p:spTgt spid="11"/>
                                        </p:tgtEl>
                                      </p:cBhvr>
                                    </p:animEffect>
                                  </p:childTnLst>
                                </p:cTn>
                              </p:par>
                            </p:childTnLst>
                          </p:cTn>
                        </p:par>
                        <p:par>
                          <p:cTn id="37" fill="hold">
                            <p:stCondLst>
                              <p:cond delay="500"/>
                            </p:stCondLst>
                            <p:childTnLst>
                              <p:par>
                                <p:cTn id="38" presetID="10" presetClass="entr" presetSubtype="0" fill="hold" grpId="0" nodeType="afterEffect">
                                  <p:stCondLst>
                                    <p:cond delay="0"/>
                                  </p:stCondLst>
                                  <p:childTnLst>
                                    <p:set>
                                      <p:cBhvr>
                                        <p:cTn id="39" dur="1" fill="hold">
                                          <p:stCondLst>
                                            <p:cond delay="0"/>
                                          </p:stCondLst>
                                        </p:cTn>
                                        <p:tgtEl>
                                          <p:spTgt spid="10"/>
                                        </p:tgtEl>
                                        <p:attrNameLst>
                                          <p:attrName>style.visibility</p:attrName>
                                        </p:attrNameLst>
                                      </p:cBhvr>
                                      <p:to>
                                        <p:strVal val="visible"/>
                                      </p:to>
                                    </p:set>
                                    <p:animEffect transition="in" filter="fade">
                                      <p:cBhvr>
                                        <p:cTn id="40"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6" grpId="0"/>
      <p:bldP spid="128" grpId="0" bldLvl="0" animBg="1"/>
      <p:bldP spid="128" grpId="1" bldLvl="0" animBg="1"/>
      <p:bldP spid="129" grpId="0" bldLvl="0" animBg="1"/>
      <p:bldP spid="129" grpId="1" bldLvl="0" animBg="1"/>
      <p:bldP spid="7" grpId="0" bldLvl="0" animBg="1"/>
      <p:bldP spid="8" grpId="0" bldLvl="0" animBg="1"/>
      <p:bldP spid="9" grpId="0" bldLvl="0" animBg="1"/>
      <p:bldP spid="10" grpId="0"/>
      <p:bldP spid="11" grpId="0" bldLvl="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8" name="组合 87"/>
          <p:cNvGrpSpPr/>
          <p:nvPr/>
        </p:nvGrpSpPr>
        <p:grpSpPr>
          <a:xfrm>
            <a:off x="791829" y="1323784"/>
            <a:ext cx="10153650" cy="4283521"/>
            <a:chOff x="946620" y="1670343"/>
            <a:chExt cx="10153650" cy="4283521"/>
          </a:xfrm>
        </p:grpSpPr>
        <p:grpSp>
          <p:nvGrpSpPr>
            <p:cNvPr id="89" name="Group 332"/>
            <p:cNvGrpSpPr>
              <a:grpSpLocks noChangeAspect="1"/>
            </p:cNvGrpSpPr>
            <p:nvPr/>
          </p:nvGrpSpPr>
          <p:grpSpPr>
            <a:xfrm>
              <a:off x="946620" y="1670343"/>
              <a:ext cx="540000" cy="540000"/>
              <a:chOff x="4421584" y="2527234"/>
              <a:chExt cx="288476" cy="288476"/>
            </a:xfrm>
          </p:grpSpPr>
          <p:sp>
            <p:nvSpPr>
              <p:cNvPr id="92" name="Oval 59"/>
              <p:cNvSpPr/>
              <p:nvPr/>
            </p:nvSpPr>
            <p:spPr>
              <a:xfrm>
                <a:off x="4421584" y="2527234"/>
                <a:ext cx="288476" cy="288476"/>
              </a:xfrm>
              <a:prstGeom prst="ellipse">
                <a:avLst/>
              </a:prstGeom>
              <a:gradFill flip="none" rotWithShape="1">
                <a:gsLst>
                  <a:gs pos="0">
                    <a:srgbClr val="F79646"/>
                  </a:gs>
                  <a:gs pos="100000">
                    <a:srgbClr val="F79646"/>
                  </a:gs>
                </a:gsLst>
                <a:lin ang="7200000" scaled="0"/>
                <a:tileRect/>
              </a:gradFill>
              <a:ln>
                <a:no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solidFill>
                    <a:prstClr val="white"/>
                  </a:solidFill>
                  <a:latin typeface="Agency FB" panose="020B0503020202020204" pitchFamily="34" charset="0"/>
                </a:endParaRPr>
              </a:p>
            </p:txBody>
          </p:sp>
          <p:sp>
            <p:nvSpPr>
              <p:cNvPr id="93" name="Freeform 26"/>
              <p:cNvSpPr/>
              <p:nvPr/>
            </p:nvSpPr>
            <p:spPr bwMode="auto">
              <a:xfrm>
                <a:off x="4513652" y="2612916"/>
                <a:ext cx="114518" cy="118766"/>
              </a:xfrm>
              <a:custGeom>
                <a:avLst/>
                <a:gdLst>
                  <a:gd name="T0" fmla="*/ 103 w 274"/>
                  <a:gd name="T1" fmla="*/ 284 h 284"/>
                  <a:gd name="T2" fmla="*/ 80 w 274"/>
                  <a:gd name="T3" fmla="*/ 273 h 284"/>
                  <a:gd name="T4" fmla="*/ 9 w 274"/>
                  <a:gd name="T5" fmla="*/ 178 h 284"/>
                  <a:gd name="T6" fmla="*/ 14 w 274"/>
                  <a:gd name="T7" fmla="*/ 139 h 284"/>
                  <a:gd name="T8" fmla="*/ 53 w 274"/>
                  <a:gd name="T9" fmla="*/ 145 h 284"/>
                  <a:gd name="T10" fmla="*/ 100 w 274"/>
                  <a:gd name="T11" fmla="*/ 207 h 284"/>
                  <a:gd name="T12" fmla="*/ 219 w 274"/>
                  <a:gd name="T13" fmla="*/ 17 h 284"/>
                  <a:gd name="T14" fmla="*/ 257 w 274"/>
                  <a:gd name="T15" fmla="*/ 8 h 284"/>
                  <a:gd name="T16" fmla="*/ 266 w 274"/>
                  <a:gd name="T17" fmla="*/ 47 h 284"/>
                  <a:gd name="T18" fmla="*/ 126 w 274"/>
                  <a:gd name="T19" fmla="*/ 271 h 284"/>
                  <a:gd name="T20" fmla="*/ 104 w 274"/>
                  <a:gd name="T21" fmla="*/ 284 h 284"/>
                  <a:gd name="T22" fmla="*/ 103 w 274"/>
                  <a:gd name="T23" fmla="*/ 284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chemeClr val="bg1"/>
              </a:solidFill>
              <a:ln>
                <a:noFill/>
              </a:ln>
            </p:spPr>
            <p:txBody>
              <a:bodyPr vert="horz" wrap="square" lIns="91440" tIns="45720" rIns="91440" bIns="45720" numCol="1" anchor="t" anchorCtr="0" compatLnSpc="1"/>
              <a:lstStyle/>
              <a:p>
                <a:endParaRPr lang="en-US" sz="1400" dirty="0">
                  <a:solidFill>
                    <a:prstClr val="black"/>
                  </a:solidFill>
                  <a:latin typeface="Agency FB" panose="020B0503020202020204" pitchFamily="34" charset="0"/>
                </a:endParaRPr>
              </a:p>
            </p:txBody>
          </p:sp>
        </p:grpSp>
        <p:sp>
          <p:nvSpPr>
            <p:cNvPr id="91" name="TextBox 90"/>
            <p:cNvSpPr txBox="1"/>
            <p:nvPr/>
          </p:nvSpPr>
          <p:spPr>
            <a:xfrm>
              <a:off x="1583525" y="1697648"/>
              <a:ext cx="9516745" cy="488950"/>
            </a:xfrm>
            <a:prstGeom prst="rect">
              <a:avLst/>
            </a:prstGeom>
            <a:noFill/>
          </p:spPr>
          <p:txBody>
            <a:bodyPr wrap="square" lIns="182843" tIns="91422" rIns="182843" bIns="91422" rtlCol="0">
              <a:spAutoFit/>
            </a:bodyPr>
            <a:lstStyle/>
            <a:p>
              <a:r>
                <a:rPr lang="zh-CN" altLang="en-US" sz="2000" b="1" dirty="0">
                  <a:solidFill>
                    <a:srgbClr val="F79646"/>
                  </a:solidFill>
                  <a:latin typeface="微软雅黑" panose="020B0503020204020204" pitchFamily="34" charset="-122"/>
                  <a:ea typeface="微软雅黑" panose="020B0503020204020204" pitchFamily="34" charset="-122"/>
                  <a:cs typeface="Lato Regular"/>
                </a:rPr>
                <a:t>一</a:t>
              </a:r>
              <a:r>
                <a:rPr lang="zh-CN" altLang="en-US" sz="2000" b="1" dirty="0" smtClean="0">
                  <a:solidFill>
                    <a:srgbClr val="F79646"/>
                  </a:solidFill>
                  <a:latin typeface="微软雅黑" panose="020B0503020204020204" pitchFamily="34" charset="-122"/>
                  <a:ea typeface="微软雅黑" panose="020B0503020204020204" pitchFamily="34" charset="-122"/>
                  <a:cs typeface="Lato Regular"/>
                </a:rPr>
                <a:t>、货币资金所涉及的主要业务活动</a:t>
              </a:r>
              <a:endParaRPr lang="zh-CN" altLang="en-US" sz="2000" b="1" dirty="0">
                <a:solidFill>
                  <a:srgbClr val="F79646"/>
                </a:solidFill>
                <a:latin typeface="微软雅黑" panose="020B0503020204020204" pitchFamily="34" charset="-122"/>
                <a:ea typeface="微软雅黑" panose="020B0503020204020204" pitchFamily="34" charset="-122"/>
                <a:cs typeface="Lato Regular"/>
              </a:endParaRPr>
            </a:p>
          </p:txBody>
        </p:sp>
        <p:sp>
          <p:nvSpPr>
            <p:cNvPr id="2" name="TextBox 89"/>
            <p:cNvSpPr txBox="1"/>
            <p:nvPr/>
          </p:nvSpPr>
          <p:spPr>
            <a:xfrm>
              <a:off x="1582255" y="2953043"/>
              <a:ext cx="9517380" cy="3000821"/>
            </a:xfrm>
            <a:prstGeom prst="rect">
              <a:avLst/>
            </a:prstGeom>
            <a:noFill/>
          </p:spPr>
          <p:txBody>
            <a:bodyPr wrap="square" rtlCol="0">
              <a:spAutoFit/>
            </a:bodyPr>
            <a:lstStyle/>
            <a:p>
              <a:pPr indent="457200" algn="just" fontAlgn="auto">
                <a:lnSpc>
                  <a:spcPct val="150000"/>
                </a:lnSpc>
                <a:extLst>
                  <a:ext uri="{35155182-B16C-46BC-9424-99874614C6A1}">
                    <wpsdc:indentchars xmlns:wpsdc="http://www.wps.cn/officeDocument/2017/drawingmlCustomData" val="200" checksum="59296752"/>
                  </a:ext>
                </a:extLst>
              </a:pPr>
              <a:r>
                <a:rPr lang="zh-CN" altLang="en-US"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货币资金业务主要有处理单据、受理结算凭证、办理结算、收付款项和账务</a:t>
              </a:r>
              <a:endParaRPr lang="zh-CN" altLang="en-US"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处理等，具体内容如下。</a:t>
              </a:r>
              <a:endParaRPr lang="en-US" altLang="zh-CN"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（一）处理单据</a:t>
              </a:r>
              <a:endParaRPr lang="zh-CN" altLang="en-US"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对于与货币资金业务相关的单据的处理涉及企业各个职能部门，销售部门签</a:t>
              </a:r>
              <a:endParaRPr lang="zh-CN" altLang="en-US"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订销售合同；零星收入由收款部门开具收款通知单；收发室受理汇款单；仓库部</a:t>
              </a:r>
              <a:endParaRPr lang="zh-CN" altLang="en-US"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门填写请购单；零星支出部门填写差旅费报销单、备用金报销单等；劳动工资部</a:t>
              </a:r>
              <a:endParaRPr lang="zh-CN" altLang="en-US"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门编制工资结算汇总表。这些单据处理后，交财会部门。</a:t>
              </a:r>
              <a:endParaRPr lang="zh-CN" altLang="en-US" dirty="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endParaRPr>
            </a:p>
          </p:txBody>
        </p:sp>
      </p:grpSp>
      <p:sp>
        <p:nvSpPr>
          <p:cNvPr id="31" name="矩形 30"/>
          <p:cNvSpPr/>
          <p:nvPr/>
        </p:nvSpPr>
        <p:spPr>
          <a:xfrm>
            <a:off x="539638" y="368862"/>
            <a:ext cx="252028" cy="252028"/>
          </a:xfrm>
          <a:prstGeom prst="rect">
            <a:avLst/>
          </a:prstGeom>
          <a:noFill/>
          <a:ln w="9525">
            <a:solidFill>
              <a:srgbClr val="F79646"/>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矩形 31"/>
          <p:cNvSpPr/>
          <p:nvPr/>
        </p:nvSpPr>
        <p:spPr>
          <a:xfrm>
            <a:off x="190550" y="116632"/>
            <a:ext cx="185641" cy="185641"/>
          </a:xfrm>
          <a:prstGeom prst="rect">
            <a:avLst/>
          </a:prstGeom>
          <a:noFill/>
          <a:ln w="9525">
            <a:solidFill>
              <a:schemeClr val="bg1">
                <a:lumMod val="85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矩形 32"/>
          <p:cNvSpPr/>
          <p:nvPr/>
        </p:nvSpPr>
        <p:spPr>
          <a:xfrm>
            <a:off x="317993" y="188640"/>
            <a:ext cx="360040" cy="360040"/>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Shape 54"/>
          <p:cNvSpPr txBox="1"/>
          <p:nvPr/>
        </p:nvSpPr>
        <p:spPr>
          <a:xfrm>
            <a:off x="838622" y="188640"/>
            <a:ext cx="4464496" cy="504056"/>
          </a:xfrm>
          <a:prstGeom prst="rect">
            <a:avLst/>
          </a:prstGeom>
        </p:spPr>
        <p:txBody>
          <a:bodyPr anchor="ctr" anchorCtr="0"/>
          <a:lstStyle>
            <a:lvl1pPr algn="ctr" defTabSz="914400" rtl="0" eaLnBrk="1" latinLnBrk="0" hangingPunct="1">
              <a:spcBef>
                <a:spcPct val="0"/>
              </a:spcBef>
              <a:buNone/>
              <a:defRPr sz="4400" kern="1200">
                <a:solidFill>
                  <a:schemeClr val="tx1"/>
                </a:solidFill>
                <a:latin typeface="+mj-lt"/>
                <a:ea typeface="+mj-ea"/>
                <a:cs typeface="+mj-cs"/>
              </a:defRPr>
            </a:lvl1pPr>
          </a:lstStyle>
          <a:p>
            <a:pPr>
              <a:lnSpc>
                <a:spcPct val="100000"/>
              </a:lnSpc>
            </a:pPr>
            <a:r>
              <a:rPr lang="zh-CN" altLang="en-US" sz="2000" dirty="0" smtClean="0">
                <a:solidFill>
                  <a:srgbClr val="F79646"/>
                </a:solidFill>
                <a:latin typeface="微软雅黑" panose="020B0503020204020204" pitchFamily="34" charset="-122"/>
                <a:ea typeface="微软雅黑" panose="020B0503020204020204" pitchFamily="34" charset="-122"/>
                <a:cs typeface="+mn-ea"/>
                <a:sym typeface="+mn-lt"/>
              </a:rPr>
              <a:t>任务一 货币资金的内部控制及其测试</a:t>
            </a:r>
            <a:endParaRPr lang="zh-CN" altLang="en-GB" sz="2000" dirty="0">
              <a:solidFill>
                <a:srgbClr val="F79646"/>
              </a:solidFill>
              <a:latin typeface="微软雅黑" panose="020B0503020204020204" pitchFamily="34" charset="-122"/>
              <a:ea typeface="微软雅黑" panose="020B0503020204020204" pitchFamily="34" charset="-122"/>
              <a:cs typeface="+mn-ea"/>
              <a:sym typeface="+mn-lt"/>
            </a:endParaRPr>
          </a:p>
        </p:txBody>
      </p:sp>
      <p:sp>
        <p:nvSpPr>
          <p:cNvPr id="35" name="矩形 34"/>
          <p:cNvSpPr/>
          <p:nvPr/>
        </p:nvSpPr>
        <p:spPr>
          <a:xfrm>
            <a:off x="5375126" y="188595"/>
            <a:ext cx="6814969" cy="360045"/>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p:cTn id="7" dur="500" fill="hold"/>
                                        <p:tgtEl>
                                          <p:spTgt spid="31"/>
                                        </p:tgtEl>
                                        <p:attrNameLst>
                                          <p:attrName>ppt_w</p:attrName>
                                        </p:attrNameLst>
                                      </p:cBhvr>
                                      <p:tavLst>
                                        <p:tav tm="0">
                                          <p:val>
                                            <p:fltVal val="0"/>
                                          </p:val>
                                        </p:tav>
                                        <p:tav tm="100000">
                                          <p:val>
                                            <p:strVal val="#ppt_w"/>
                                          </p:val>
                                        </p:tav>
                                      </p:tavLst>
                                    </p:anim>
                                    <p:anim calcmode="lin" valueType="num">
                                      <p:cBhvr>
                                        <p:cTn id="8" dur="500" fill="hold"/>
                                        <p:tgtEl>
                                          <p:spTgt spid="31"/>
                                        </p:tgtEl>
                                        <p:attrNameLst>
                                          <p:attrName>ppt_h</p:attrName>
                                        </p:attrNameLst>
                                      </p:cBhvr>
                                      <p:tavLst>
                                        <p:tav tm="0">
                                          <p:val>
                                            <p:fltVal val="0"/>
                                          </p:val>
                                        </p:tav>
                                        <p:tav tm="100000">
                                          <p:val>
                                            <p:strVal val="#ppt_h"/>
                                          </p:val>
                                        </p:tav>
                                      </p:tavLst>
                                    </p:anim>
                                    <p:animEffect transition="in" filter="fade">
                                      <p:cBhvr>
                                        <p:cTn id="9" dur="500"/>
                                        <p:tgtEl>
                                          <p:spTgt spid="31"/>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32"/>
                                        </p:tgtEl>
                                        <p:attrNameLst>
                                          <p:attrName>style.visibility</p:attrName>
                                        </p:attrNameLst>
                                      </p:cBhvr>
                                      <p:to>
                                        <p:strVal val="visible"/>
                                      </p:to>
                                    </p:set>
                                    <p:anim calcmode="lin" valueType="num">
                                      <p:cBhvr>
                                        <p:cTn id="12" dur="500" fill="hold"/>
                                        <p:tgtEl>
                                          <p:spTgt spid="32"/>
                                        </p:tgtEl>
                                        <p:attrNameLst>
                                          <p:attrName>ppt_w</p:attrName>
                                        </p:attrNameLst>
                                      </p:cBhvr>
                                      <p:tavLst>
                                        <p:tav tm="0">
                                          <p:val>
                                            <p:fltVal val="0"/>
                                          </p:val>
                                        </p:tav>
                                        <p:tav tm="100000">
                                          <p:val>
                                            <p:strVal val="#ppt_w"/>
                                          </p:val>
                                        </p:tav>
                                      </p:tavLst>
                                    </p:anim>
                                    <p:anim calcmode="lin" valueType="num">
                                      <p:cBhvr>
                                        <p:cTn id="13" dur="500" fill="hold"/>
                                        <p:tgtEl>
                                          <p:spTgt spid="32"/>
                                        </p:tgtEl>
                                        <p:attrNameLst>
                                          <p:attrName>ppt_h</p:attrName>
                                        </p:attrNameLst>
                                      </p:cBhvr>
                                      <p:tavLst>
                                        <p:tav tm="0">
                                          <p:val>
                                            <p:fltVal val="0"/>
                                          </p:val>
                                        </p:tav>
                                        <p:tav tm="100000">
                                          <p:val>
                                            <p:strVal val="#ppt_h"/>
                                          </p:val>
                                        </p:tav>
                                      </p:tavLst>
                                    </p:anim>
                                    <p:animEffect transition="in" filter="fade">
                                      <p:cBhvr>
                                        <p:cTn id="14" dur="500"/>
                                        <p:tgtEl>
                                          <p:spTgt spid="32"/>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33"/>
                                        </p:tgtEl>
                                        <p:attrNameLst>
                                          <p:attrName>style.visibility</p:attrName>
                                        </p:attrNameLst>
                                      </p:cBhvr>
                                      <p:to>
                                        <p:strVal val="visible"/>
                                      </p:to>
                                    </p:set>
                                    <p:anim calcmode="lin" valueType="num">
                                      <p:cBhvr>
                                        <p:cTn id="17" dur="500" fill="hold"/>
                                        <p:tgtEl>
                                          <p:spTgt spid="33"/>
                                        </p:tgtEl>
                                        <p:attrNameLst>
                                          <p:attrName>ppt_w</p:attrName>
                                        </p:attrNameLst>
                                      </p:cBhvr>
                                      <p:tavLst>
                                        <p:tav tm="0">
                                          <p:val>
                                            <p:fltVal val="0"/>
                                          </p:val>
                                        </p:tav>
                                        <p:tav tm="100000">
                                          <p:val>
                                            <p:strVal val="#ppt_w"/>
                                          </p:val>
                                        </p:tav>
                                      </p:tavLst>
                                    </p:anim>
                                    <p:anim calcmode="lin" valueType="num">
                                      <p:cBhvr>
                                        <p:cTn id="18" dur="500" fill="hold"/>
                                        <p:tgtEl>
                                          <p:spTgt spid="33"/>
                                        </p:tgtEl>
                                        <p:attrNameLst>
                                          <p:attrName>ppt_h</p:attrName>
                                        </p:attrNameLst>
                                      </p:cBhvr>
                                      <p:tavLst>
                                        <p:tav tm="0">
                                          <p:val>
                                            <p:fltVal val="0"/>
                                          </p:val>
                                        </p:tav>
                                        <p:tav tm="100000">
                                          <p:val>
                                            <p:strVal val="#ppt_h"/>
                                          </p:val>
                                        </p:tav>
                                      </p:tavLst>
                                    </p:anim>
                                    <p:animEffect transition="in" filter="fade">
                                      <p:cBhvr>
                                        <p:cTn id="19" dur="500"/>
                                        <p:tgtEl>
                                          <p:spTgt spid="33"/>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35"/>
                                        </p:tgtEl>
                                        <p:attrNameLst>
                                          <p:attrName>style.visibility</p:attrName>
                                        </p:attrNameLst>
                                      </p:cBhvr>
                                      <p:to>
                                        <p:strVal val="visible"/>
                                      </p:to>
                                    </p:set>
                                    <p:anim calcmode="lin" valueType="num">
                                      <p:cBhvr>
                                        <p:cTn id="22" dur="500" fill="hold"/>
                                        <p:tgtEl>
                                          <p:spTgt spid="35"/>
                                        </p:tgtEl>
                                        <p:attrNameLst>
                                          <p:attrName>ppt_w</p:attrName>
                                        </p:attrNameLst>
                                      </p:cBhvr>
                                      <p:tavLst>
                                        <p:tav tm="0">
                                          <p:val>
                                            <p:fltVal val="0"/>
                                          </p:val>
                                        </p:tav>
                                        <p:tav tm="100000">
                                          <p:val>
                                            <p:strVal val="#ppt_w"/>
                                          </p:val>
                                        </p:tav>
                                      </p:tavLst>
                                    </p:anim>
                                    <p:anim calcmode="lin" valueType="num">
                                      <p:cBhvr>
                                        <p:cTn id="23" dur="500" fill="hold"/>
                                        <p:tgtEl>
                                          <p:spTgt spid="35"/>
                                        </p:tgtEl>
                                        <p:attrNameLst>
                                          <p:attrName>ppt_h</p:attrName>
                                        </p:attrNameLst>
                                      </p:cBhvr>
                                      <p:tavLst>
                                        <p:tav tm="0">
                                          <p:val>
                                            <p:fltVal val="0"/>
                                          </p:val>
                                        </p:tav>
                                        <p:tav tm="100000">
                                          <p:val>
                                            <p:strVal val="#ppt_h"/>
                                          </p:val>
                                        </p:tav>
                                      </p:tavLst>
                                    </p:anim>
                                    <p:animEffect transition="in" filter="fade">
                                      <p:cBhvr>
                                        <p:cTn id="24" dur="500"/>
                                        <p:tgtEl>
                                          <p:spTgt spid="35"/>
                                        </p:tgtEl>
                                      </p:cBhvr>
                                    </p:animEffect>
                                  </p:childTnLst>
                                </p:cTn>
                              </p:par>
                            </p:childTnLst>
                          </p:cTn>
                        </p:par>
                        <p:par>
                          <p:cTn id="25" fill="hold">
                            <p:stCondLst>
                              <p:cond delay="500"/>
                            </p:stCondLst>
                            <p:childTnLst>
                              <p:par>
                                <p:cTn id="26" presetID="10" presetClass="entr" presetSubtype="0" fill="hold" grpId="0" nodeType="afterEffect">
                                  <p:stCondLst>
                                    <p:cond delay="0"/>
                                  </p:stCondLst>
                                  <p:childTnLst>
                                    <p:set>
                                      <p:cBhvr>
                                        <p:cTn id="27" dur="1" fill="hold">
                                          <p:stCondLst>
                                            <p:cond delay="0"/>
                                          </p:stCondLst>
                                        </p:cTn>
                                        <p:tgtEl>
                                          <p:spTgt spid="34"/>
                                        </p:tgtEl>
                                        <p:attrNameLst>
                                          <p:attrName>style.visibility</p:attrName>
                                        </p:attrNameLst>
                                      </p:cBhvr>
                                      <p:to>
                                        <p:strVal val="visible"/>
                                      </p:to>
                                    </p:set>
                                    <p:animEffect transition="in" filter="fade">
                                      <p:cBhvr>
                                        <p:cTn id="28" dur="500"/>
                                        <p:tgtEl>
                                          <p:spTgt spid="34"/>
                                        </p:tgtEl>
                                      </p:cBhvr>
                                    </p:animEffect>
                                  </p:childTnLst>
                                </p:cTn>
                              </p:par>
                              <p:par>
                                <p:cTn id="29" presetID="42" presetClass="entr" presetSubtype="0" fill="hold" nodeType="withEffect">
                                  <p:stCondLst>
                                    <p:cond delay="500"/>
                                  </p:stCondLst>
                                  <p:childTnLst>
                                    <p:set>
                                      <p:cBhvr>
                                        <p:cTn id="30" dur="1" fill="hold">
                                          <p:stCondLst>
                                            <p:cond delay="0"/>
                                          </p:stCondLst>
                                        </p:cTn>
                                        <p:tgtEl>
                                          <p:spTgt spid="88"/>
                                        </p:tgtEl>
                                        <p:attrNameLst>
                                          <p:attrName>style.visibility</p:attrName>
                                        </p:attrNameLst>
                                      </p:cBhvr>
                                      <p:to>
                                        <p:strVal val="visible"/>
                                      </p:to>
                                    </p:set>
                                    <p:animEffect transition="in" filter="fade">
                                      <p:cBhvr>
                                        <p:cTn id="31" dur="1000"/>
                                        <p:tgtEl>
                                          <p:spTgt spid="88"/>
                                        </p:tgtEl>
                                      </p:cBhvr>
                                    </p:animEffect>
                                    <p:anim calcmode="lin" valueType="num">
                                      <p:cBhvr>
                                        <p:cTn id="32" dur="1000" fill="hold"/>
                                        <p:tgtEl>
                                          <p:spTgt spid="88"/>
                                        </p:tgtEl>
                                        <p:attrNameLst>
                                          <p:attrName>ppt_x</p:attrName>
                                        </p:attrNameLst>
                                      </p:cBhvr>
                                      <p:tavLst>
                                        <p:tav tm="0">
                                          <p:val>
                                            <p:strVal val="#ppt_x"/>
                                          </p:val>
                                        </p:tav>
                                        <p:tav tm="100000">
                                          <p:val>
                                            <p:strVal val="#ppt_x"/>
                                          </p:val>
                                        </p:tav>
                                      </p:tavLst>
                                    </p:anim>
                                    <p:anim calcmode="lin" valueType="num">
                                      <p:cBhvr>
                                        <p:cTn id="33" dur="1000" fill="hold"/>
                                        <p:tgtEl>
                                          <p:spTgt spid="8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bldLvl="0" animBg="1"/>
      <p:bldP spid="32" grpId="0" bldLvl="0" animBg="1"/>
      <p:bldP spid="33" grpId="0" bldLvl="0" animBg="1"/>
      <p:bldP spid="34" grpId="0"/>
      <p:bldP spid="35"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87"/>
          <p:cNvGrpSpPr/>
          <p:nvPr/>
        </p:nvGrpSpPr>
        <p:grpSpPr>
          <a:xfrm>
            <a:off x="791829" y="1323784"/>
            <a:ext cx="10153650" cy="2988103"/>
            <a:chOff x="946620" y="1670343"/>
            <a:chExt cx="10153650" cy="2988103"/>
          </a:xfrm>
        </p:grpSpPr>
        <p:grpSp>
          <p:nvGrpSpPr>
            <p:cNvPr id="4" name="Group 332"/>
            <p:cNvGrpSpPr>
              <a:grpSpLocks noChangeAspect="1"/>
            </p:cNvGrpSpPr>
            <p:nvPr/>
          </p:nvGrpSpPr>
          <p:grpSpPr>
            <a:xfrm>
              <a:off x="946620" y="1670343"/>
              <a:ext cx="540000" cy="540000"/>
              <a:chOff x="4421584" y="2527234"/>
              <a:chExt cx="288476" cy="288476"/>
            </a:xfrm>
          </p:grpSpPr>
          <p:sp>
            <p:nvSpPr>
              <p:cNvPr id="92" name="Oval 59"/>
              <p:cNvSpPr/>
              <p:nvPr/>
            </p:nvSpPr>
            <p:spPr>
              <a:xfrm>
                <a:off x="4421584" y="2527234"/>
                <a:ext cx="288476" cy="288476"/>
              </a:xfrm>
              <a:prstGeom prst="ellipse">
                <a:avLst/>
              </a:prstGeom>
              <a:gradFill flip="none" rotWithShape="1">
                <a:gsLst>
                  <a:gs pos="0">
                    <a:srgbClr val="F79646"/>
                  </a:gs>
                  <a:gs pos="100000">
                    <a:srgbClr val="F79646"/>
                  </a:gs>
                </a:gsLst>
                <a:lin ang="7200000" scaled="0"/>
                <a:tileRect/>
              </a:gradFill>
              <a:ln>
                <a:no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solidFill>
                    <a:prstClr val="white"/>
                  </a:solidFill>
                  <a:latin typeface="Agency FB" panose="020B0503020202020204" pitchFamily="34" charset="0"/>
                </a:endParaRPr>
              </a:p>
            </p:txBody>
          </p:sp>
          <p:sp>
            <p:nvSpPr>
              <p:cNvPr id="93" name="Freeform 26"/>
              <p:cNvSpPr/>
              <p:nvPr/>
            </p:nvSpPr>
            <p:spPr bwMode="auto">
              <a:xfrm>
                <a:off x="4513652" y="2612916"/>
                <a:ext cx="114518" cy="118766"/>
              </a:xfrm>
              <a:custGeom>
                <a:avLst/>
                <a:gdLst>
                  <a:gd name="T0" fmla="*/ 103 w 274"/>
                  <a:gd name="T1" fmla="*/ 284 h 284"/>
                  <a:gd name="T2" fmla="*/ 80 w 274"/>
                  <a:gd name="T3" fmla="*/ 273 h 284"/>
                  <a:gd name="T4" fmla="*/ 9 w 274"/>
                  <a:gd name="T5" fmla="*/ 178 h 284"/>
                  <a:gd name="T6" fmla="*/ 14 w 274"/>
                  <a:gd name="T7" fmla="*/ 139 h 284"/>
                  <a:gd name="T8" fmla="*/ 53 w 274"/>
                  <a:gd name="T9" fmla="*/ 145 h 284"/>
                  <a:gd name="T10" fmla="*/ 100 w 274"/>
                  <a:gd name="T11" fmla="*/ 207 h 284"/>
                  <a:gd name="T12" fmla="*/ 219 w 274"/>
                  <a:gd name="T13" fmla="*/ 17 h 284"/>
                  <a:gd name="T14" fmla="*/ 257 w 274"/>
                  <a:gd name="T15" fmla="*/ 8 h 284"/>
                  <a:gd name="T16" fmla="*/ 266 w 274"/>
                  <a:gd name="T17" fmla="*/ 47 h 284"/>
                  <a:gd name="T18" fmla="*/ 126 w 274"/>
                  <a:gd name="T19" fmla="*/ 271 h 284"/>
                  <a:gd name="T20" fmla="*/ 104 w 274"/>
                  <a:gd name="T21" fmla="*/ 284 h 284"/>
                  <a:gd name="T22" fmla="*/ 103 w 274"/>
                  <a:gd name="T23" fmla="*/ 284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chemeClr val="bg1"/>
              </a:solidFill>
              <a:ln>
                <a:noFill/>
              </a:ln>
            </p:spPr>
            <p:txBody>
              <a:bodyPr vert="horz" wrap="square" lIns="91440" tIns="45720" rIns="91440" bIns="45720" numCol="1" anchor="t" anchorCtr="0" compatLnSpc="1"/>
              <a:lstStyle/>
              <a:p>
                <a:endParaRPr lang="en-US" sz="1400" dirty="0">
                  <a:solidFill>
                    <a:prstClr val="black"/>
                  </a:solidFill>
                  <a:latin typeface="Agency FB" panose="020B0503020202020204" pitchFamily="34" charset="0"/>
                </a:endParaRPr>
              </a:p>
            </p:txBody>
          </p:sp>
        </p:grpSp>
        <p:sp>
          <p:nvSpPr>
            <p:cNvPr id="91" name="TextBox 90"/>
            <p:cNvSpPr txBox="1"/>
            <p:nvPr/>
          </p:nvSpPr>
          <p:spPr>
            <a:xfrm>
              <a:off x="1583525" y="1697648"/>
              <a:ext cx="9516745" cy="488950"/>
            </a:xfrm>
            <a:prstGeom prst="rect">
              <a:avLst/>
            </a:prstGeom>
            <a:noFill/>
          </p:spPr>
          <p:txBody>
            <a:bodyPr wrap="square" lIns="182843" tIns="91422" rIns="182843" bIns="91422" rtlCol="0">
              <a:spAutoFit/>
            </a:bodyPr>
            <a:lstStyle/>
            <a:p>
              <a:r>
                <a:rPr lang="zh-CN" altLang="en-US" sz="2000" b="1" dirty="0">
                  <a:solidFill>
                    <a:srgbClr val="F79646"/>
                  </a:solidFill>
                  <a:latin typeface="微软雅黑" panose="020B0503020204020204" pitchFamily="34" charset="-122"/>
                  <a:ea typeface="微软雅黑" panose="020B0503020204020204" pitchFamily="34" charset="-122"/>
                  <a:cs typeface="Lato Regular"/>
                </a:rPr>
                <a:t>一</a:t>
              </a:r>
              <a:r>
                <a:rPr lang="zh-CN" altLang="en-US" sz="2000" b="1" dirty="0" smtClean="0">
                  <a:solidFill>
                    <a:srgbClr val="F79646"/>
                  </a:solidFill>
                  <a:latin typeface="微软雅黑" panose="020B0503020204020204" pitchFamily="34" charset="-122"/>
                  <a:ea typeface="微软雅黑" panose="020B0503020204020204" pitchFamily="34" charset="-122"/>
                  <a:cs typeface="Lato Regular"/>
                </a:rPr>
                <a:t>、货币资金所涉及的主要业务活动</a:t>
              </a:r>
              <a:endParaRPr lang="zh-CN" altLang="en-US" sz="2000" b="1" dirty="0">
                <a:solidFill>
                  <a:srgbClr val="F79646"/>
                </a:solidFill>
                <a:latin typeface="微软雅黑" panose="020B0503020204020204" pitchFamily="34" charset="-122"/>
                <a:ea typeface="微软雅黑" panose="020B0503020204020204" pitchFamily="34" charset="-122"/>
                <a:cs typeface="Lato Regular"/>
              </a:endParaRPr>
            </a:p>
          </p:txBody>
        </p:sp>
        <p:sp>
          <p:nvSpPr>
            <p:cNvPr id="2" name="TextBox 89"/>
            <p:cNvSpPr txBox="1"/>
            <p:nvPr/>
          </p:nvSpPr>
          <p:spPr>
            <a:xfrm>
              <a:off x="1582255" y="2953043"/>
              <a:ext cx="9517380" cy="1705403"/>
            </a:xfrm>
            <a:prstGeom prst="rect">
              <a:avLst/>
            </a:prstGeom>
            <a:noFill/>
          </p:spPr>
          <p:txBody>
            <a:bodyPr wrap="square" rtlCol="0">
              <a:spAutoFit/>
            </a:bodyPr>
            <a:lstStyle/>
            <a:p>
              <a:pPr indent="457200" algn="just" fontAlgn="auto">
                <a:lnSpc>
                  <a:spcPct val="150000"/>
                </a:lnSpc>
                <a:extLst>
                  <a:ext uri="{35155182-B16C-46BC-9424-99874614C6A1}">
                    <wpsdc:indentchars xmlns:wpsdc="http://www.wps.cn/officeDocument/2017/drawingmlCustomData" val="200" checksum="59296752"/>
                  </a:ext>
                </a:extLst>
              </a:pPr>
              <a:r>
                <a:rPr lang="zh-CN" altLang="en-US"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（二）受理结算凭证</a:t>
              </a:r>
              <a:endParaRPr lang="zh-CN" altLang="en-US"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从企业外部转来的结算凭证先经过销售部门或采购部门等受理后再送交财会</a:t>
              </a:r>
              <a:endParaRPr lang="zh-CN" altLang="en-US"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部门。销售部门受理由付款单位或开户银行转来的票据和收款结算凭证，采购部</a:t>
              </a:r>
              <a:endParaRPr lang="zh-CN" altLang="en-US"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门受理由收款单位或开户银行转来的付款结算凭证。</a:t>
              </a:r>
              <a:endParaRPr lang="zh-CN" altLang="en-US" dirty="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endParaRPr>
            </a:p>
          </p:txBody>
        </p:sp>
      </p:grpSp>
      <p:sp>
        <p:nvSpPr>
          <p:cNvPr id="31" name="矩形 30"/>
          <p:cNvSpPr/>
          <p:nvPr/>
        </p:nvSpPr>
        <p:spPr>
          <a:xfrm>
            <a:off x="539638" y="368862"/>
            <a:ext cx="252028" cy="252028"/>
          </a:xfrm>
          <a:prstGeom prst="rect">
            <a:avLst/>
          </a:prstGeom>
          <a:noFill/>
          <a:ln w="9525">
            <a:solidFill>
              <a:srgbClr val="F79646"/>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矩形 31"/>
          <p:cNvSpPr/>
          <p:nvPr/>
        </p:nvSpPr>
        <p:spPr>
          <a:xfrm>
            <a:off x="190550" y="116632"/>
            <a:ext cx="185641" cy="185641"/>
          </a:xfrm>
          <a:prstGeom prst="rect">
            <a:avLst/>
          </a:prstGeom>
          <a:noFill/>
          <a:ln w="9525">
            <a:solidFill>
              <a:schemeClr val="bg1">
                <a:lumMod val="85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矩形 32"/>
          <p:cNvSpPr/>
          <p:nvPr/>
        </p:nvSpPr>
        <p:spPr>
          <a:xfrm>
            <a:off x="317993" y="188640"/>
            <a:ext cx="360040" cy="360040"/>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Shape 54"/>
          <p:cNvSpPr txBox="1"/>
          <p:nvPr/>
        </p:nvSpPr>
        <p:spPr>
          <a:xfrm>
            <a:off x="838622" y="188640"/>
            <a:ext cx="4464496" cy="504056"/>
          </a:xfrm>
          <a:prstGeom prst="rect">
            <a:avLst/>
          </a:prstGeom>
        </p:spPr>
        <p:txBody>
          <a:bodyPr anchor="ctr" anchorCtr="0"/>
          <a:lstStyle>
            <a:lvl1pPr algn="ctr" defTabSz="914400" rtl="0" eaLnBrk="1" latinLnBrk="0" hangingPunct="1">
              <a:spcBef>
                <a:spcPct val="0"/>
              </a:spcBef>
              <a:buNone/>
              <a:defRPr sz="4400" kern="1200">
                <a:solidFill>
                  <a:schemeClr val="tx1"/>
                </a:solidFill>
                <a:latin typeface="+mj-lt"/>
                <a:ea typeface="+mj-ea"/>
                <a:cs typeface="+mj-cs"/>
              </a:defRPr>
            </a:lvl1pPr>
          </a:lstStyle>
          <a:p>
            <a:pPr>
              <a:lnSpc>
                <a:spcPct val="100000"/>
              </a:lnSpc>
            </a:pPr>
            <a:r>
              <a:rPr lang="zh-CN" altLang="en-US" sz="2000" dirty="0" smtClean="0">
                <a:solidFill>
                  <a:srgbClr val="F79646"/>
                </a:solidFill>
                <a:latin typeface="微软雅黑" panose="020B0503020204020204" pitchFamily="34" charset="-122"/>
                <a:ea typeface="微软雅黑" panose="020B0503020204020204" pitchFamily="34" charset="-122"/>
                <a:cs typeface="+mn-ea"/>
                <a:sym typeface="+mn-lt"/>
              </a:rPr>
              <a:t>任务一 货币资金的内部控制及其测试</a:t>
            </a:r>
            <a:endParaRPr lang="zh-CN" altLang="en-GB" sz="2000" dirty="0">
              <a:solidFill>
                <a:srgbClr val="F79646"/>
              </a:solidFill>
              <a:latin typeface="微软雅黑" panose="020B0503020204020204" pitchFamily="34" charset="-122"/>
              <a:ea typeface="微软雅黑" panose="020B0503020204020204" pitchFamily="34" charset="-122"/>
              <a:cs typeface="+mn-ea"/>
              <a:sym typeface="+mn-lt"/>
            </a:endParaRPr>
          </a:p>
        </p:txBody>
      </p:sp>
      <p:sp>
        <p:nvSpPr>
          <p:cNvPr id="35" name="矩形 34"/>
          <p:cNvSpPr/>
          <p:nvPr/>
        </p:nvSpPr>
        <p:spPr>
          <a:xfrm>
            <a:off x="5375126" y="188595"/>
            <a:ext cx="6814969" cy="360045"/>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p:cTn id="7" dur="500" fill="hold"/>
                                        <p:tgtEl>
                                          <p:spTgt spid="31"/>
                                        </p:tgtEl>
                                        <p:attrNameLst>
                                          <p:attrName>ppt_w</p:attrName>
                                        </p:attrNameLst>
                                      </p:cBhvr>
                                      <p:tavLst>
                                        <p:tav tm="0">
                                          <p:val>
                                            <p:fltVal val="0"/>
                                          </p:val>
                                        </p:tav>
                                        <p:tav tm="100000">
                                          <p:val>
                                            <p:strVal val="#ppt_w"/>
                                          </p:val>
                                        </p:tav>
                                      </p:tavLst>
                                    </p:anim>
                                    <p:anim calcmode="lin" valueType="num">
                                      <p:cBhvr>
                                        <p:cTn id="8" dur="500" fill="hold"/>
                                        <p:tgtEl>
                                          <p:spTgt spid="31"/>
                                        </p:tgtEl>
                                        <p:attrNameLst>
                                          <p:attrName>ppt_h</p:attrName>
                                        </p:attrNameLst>
                                      </p:cBhvr>
                                      <p:tavLst>
                                        <p:tav tm="0">
                                          <p:val>
                                            <p:fltVal val="0"/>
                                          </p:val>
                                        </p:tav>
                                        <p:tav tm="100000">
                                          <p:val>
                                            <p:strVal val="#ppt_h"/>
                                          </p:val>
                                        </p:tav>
                                      </p:tavLst>
                                    </p:anim>
                                    <p:animEffect transition="in" filter="fade">
                                      <p:cBhvr>
                                        <p:cTn id="9" dur="500"/>
                                        <p:tgtEl>
                                          <p:spTgt spid="31"/>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32"/>
                                        </p:tgtEl>
                                        <p:attrNameLst>
                                          <p:attrName>style.visibility</p:attrName>
                                        </p:attrNameLst>
                                      </p:cBhvr>
                                      <p:to>
                                        <p:strVal val="visible"/>
                                      </p:to>
                                    </p:set>
                                    <p:anim calcmode="lin" valueType="num">
                                      <p:cBhvr>
                                        <p:cTn id="12" dur="500" fill="hold"/>
                                        <p:tgtEl>
                                          <p:spTgt spid="32"/>
                                        </p:tgtEl>
                                        <p:attrNameLst>
                                          <p:attrName>ppt_w</p:attrName>
                                        </p:attrNameLst>
                                      </p:cBhvr>
                                      <p:tavLst>
                                        <p:tav tm="0">
                                          <p:val>
                                            <p:fltVal val="0"/>
                                          </p:val>
                                        </p:tav>
                                        <p:tav tm="100000">
                                          <p:val>
                                            <p:strVal val="#ppt_w"/>
                                          </p:val>
                                        </p:tav>
                                      </p:tavLst>
                                    </p:anim>
                                    <p:anim calcmode="lin" valueType="num">
                                      <p:cBhvr>
                                        <p:cTn id="13" dur="500" fill="hold"/>
                                        <p:tgtEl>
                                          <p:spTgt spid="32"/>
                                        </p:tgtEl>
                                        <p:attrNameLst>
                                          <p:attrName>ppt_h</p:attrName>
                                        </p:attrNameLst>
                                      </p:cBhvr>
                                      <p:tavLst>
                                        <p:tav tm="0">
                                          <p:val>
                                            <p:fltVal val="0"/>
                                          </p:val>
                                        </p:tav>
                                        <p:tav tm="100000">
                                          <p:val>
                                            <p:strVal val="#ppt_h"/>
                                          </p:val>
                                        </p:tav>
                                      </p:tavLst>
                                    </p:anim>
                                    <p:animEffect transition="in" filter="fade">
                                      <p:cBhvr>
                                        <p:cTn id="14" dur="500"/>
                                        <p:tgtEl>
                                          <p:spTgt spid="32"/>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33"/>
                                        </p:tgtEl>
                                        <p:attrNameLst>
                                          <p:attrName>style.visibility</p:attrName>
                                        </p:attrNameLst>
                                      </p:cBhvr>
                                      <p:to>
                                        <p:strVal val="visible"/>
                                      </p:to>
                                    </p:set>
                                    <p:anim calcmode="lin" valueType="num">
                                      <p:cBhvr>
                                        <p:cTn id="17" dur="500" fill="hold"/>
                                        <p:tgtEl>
                                          <p:spTgt spid="33"/>
                                        </p:tgtEl>
                                        <p:attrNameLst>
                                          <p:attrName>ppt_w</p:attrName>
                                        </p:attrNameLst>
                                      </p:cBhvr>
                                      <p:tavLst>
                                        <p:tav tm="0">
                                          <p:val>
                                            <p:fltVal val="0"/>
                                          </p:val>
                                        </p:tav>
                                        <p:tav tm="100000">
                                          <p:val>
                                            <p:strVal val="#ppt_w"/>
                                          </p:val>
                                        </p:tav>
                                      </p:tavLst>
                                    </p:anim>
                                    <p:anim calcmode="lin" valueType="num">
                                      <p:cBhvr>
                                        <p:cTn id="18" dur="500" fill="hold"/>
                                        <p:tgtEl>
                                          <p:spTgt spid="33"/>
                                        </p:tgtEl>
                                        <p:attrNameLst>
                                          <p:attrName>ppt_h</p:attrName>
                                        </p:attrNameLst>
                                      </p:cBhvr>
                                      <p:tavLst>
                                        <p:tav tm="0">
                                          <p:val>
                                            <p:fltVal val="0"/>
                                          </p:val>
                                        </p:tav>
                                        <p:tav tm="100000">
                                          <p:val>
                                            <p:strVal val="#ppt_h"/>
                                          </p:val>
                                        </p:tav>
                                      </p:tavLst>
                                    </p:anim>
                                    <p:animEffect transition="in" filter="fade">
                                      <p:cBhvr>
                                        <p:cTn id="19" dur="500"/>
                                        <p:tgtEl>
                                          <p:spTgt spid="33"/>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35"/>
                                        </p:tgtEl>
                                        <p:attrNameLst>
                                          <p:attrName>style.visibility</p:attrName>
                                        </p:attrNameLst>
                                      </p:cBhvr>
                                      <p:to>
                                        <p:strVal val="visible"/>
                                      </p:to>
                                    </p:set>
                                    <p:anim calcmode="lin" valueType="num">
                                      <p:cBhvr>
                                        <p:cTn id="22" dur="500" fill="hold"/>
                                        <p:tgtEl>
                                          <p:spTgt spid="35"/>
                                        </p:tgtEl>
                                        <p:attrNameLst>
                                          <p:attrName>ppt_w</p:attrName>
                                        </p:attrNameLst>
                                      </p:cBhvr>
                                      <p:tavLst>
                                        <p:tav tm="0">
                                          <p:val>
                                            <p:fltVal val="0"/>
                                          </p:val>
                                        </p:tav>
                                        <p:tav tm="100000">
                                          <p:val>
                                            <p:strVal val="#ppt_w"/>
                                          </p:val>
                                        </p:tav>
                                      </p:tavLst>
                                    </p:anim>
                                    <p:anim calcmode="lin" valueType="num">
                                      <p:cBhvr>
                                        <p:cTn id="23" dur="500" fill="hold"/>
                                        <p:tgtEl>
                                          <p:spTgt spid="35"/>
                                        </p:tgtEl>
                                        <p:attrNameLst>
                                          <p:attrName>ppt_h</p:attrName>
                                        </p:attrNameLst>
                                      </p:cBhvr>
                                      <p:tavLst>
                                        <p:tav tm="0">
                                          <p:val>
                                            <p:fltVal val="0"/>
                                          </p:val>
                                        </p:tav>
                                        <p:tav tm="100000">
                                          <p:val>
                                            <p:strVal val="#ppt_h"/>
                                          </p:val>
                                        </p:tav>
                                      </p:tavLst>
                                    </p:anim>
                                    <p:animEffect transition="in" filter="fade">
                                      <p:cBhvr>
                                        <p:cTn id="24" dur="500"/>
                                        <p:tgtEl>
                                          <p:spTgt spid="35"/>
                                        </p:tgtEl>
                                      </p:cBhvr>
                                    </p:animEffect>
                                  </p:childTnLst>
                                </p:cTn>
                              </p:par>
                            </p:childTnLst>
                          </p:cTn>
                        </p:par>
                        <p:par>
                          <p:cTn id="25" fill="hold">
                            <p:stCondLst>
                              <p:cond delay="500"/>
                            </p:stCondLst>
                            <p:childTnLst>
                              <p:par>
                                <p:cTn id="26" presetID="10" presetClass="entr" presetSubtype="0" fill="hold" grpId="0" nodeType="afterEffect">
                                  <p:stCondLst>
                                    <p:cond delay="0"/>
                                  </p:stCondLst>
                                  <p:childTnLst>
                                    <p:set>
                                      <p:cBhvr>
                                        <p:cTn id="27" dur="1" fill="hold">
                                          <p:stCondLst>
                                            <p:cond delay="0"/>
                                          </p:stCondLst>
                                        </p:cTn>
                                        <p:tgtEl>
                                          <p:spTgt spid="34"/>
                                        </p:tgtEl>
                                        <p:attrNameLst>
                                          <p:attrName>style.visibility</p:attrName>
                                        </p:attrNameLst>
                                      </p:cBhvr>
                                      <p:to>
                                        <p:strVal val="visible"/>
                                      </p:to>
                                    </p:set>
                                    <p:animEffect transition="in" filter="fade">
                                      <p:cBhvr>
                                        <p:cTn id="28" dur="500"/>
                                        <p:tgtEl>
                                          <p:spTgt spid="34"/>
                                        </p:tgtEl>
                                      </p:cBhvr>
                                    </p:animEffect>
                                  </p:childTnLst>
                                </p:cTn>
                              </p:par>
                              <p:par>
                                <p:cTn id="29" presetID="42" presetClass="entr" presetSubtype="0" fill="hold" nodeType="withEffect">
                                  <p:stCondLst>
                                    <p:cond delay="500"/>
                                  </p:stCondLst>
                                  <p:childTnLst>
                                    <p:set>
                                      <p:cBhvr>
                                        <p:cTn id="30" dur="1" fill="hold">
                                          <p:stCondLst>
                                            <p:cond delay="0"/>
                                          </p:stCondLst>
                                        </p:cTn>
                                        <p:tgtEl>
                                          <p:spTgt spid="3"/>
                                        </p:tgtEl>
                                        <p:attrNameLst>
                                          <p:attrName>style.visibility</p:attrName>
                                        </p:attrNameLst>
                                      </p:cBhvr>
                                      <p:to>
                                        <p:strVal val="visible"/>
                                      </p:to>
                                    </p:set>
                                    <p:animEffect transition="in" filter="fade">
                                      <p:cBhvr>
                                        <p:cTn id="31" dur="1000"/>
                                        <p:tgtEl>
                                          <p:spTgt spid="3"/>
                                        </p:tgtEl>
                                      </p:cBhvr>
                                    </p:animEffect>
                                    <p:anim calcmode="lin" valueType="num">
                                      <p:cBhvr>
                                        <p:cTn id="32" dur="1000" fill="hold"/>
                                        <p:tgtEl>
                                          <p:spTgt spid="3"/>
                                        </p:tgtEl>
                                        <p:attrNameLst>
                                          <p:attrName>ppt_x</p:attrName>
                                        </p:attrNameLst>
                                      </p:cBhvr>
                                      <p:tavLst>
                                        <p:tav tm="0">
                                          <p:val>
                                            <p:strVal val="#ppt_x"/>
                                          </p:val>
                                        </p:tav>
                                        <p:tav tm="100000">
                                          <p:val>
                                            <p:strVal val="#ppt_x"/>
                                          </p:val>
                                        </p:tav>
                                      </p:tavLst>
                                    </p:anim>
                                    <p:anim calcmode="lin" valueType="num">
                                      <p:cBhvr>
                                        <p:cTn id="33"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bldLvl="0" animBg="1"/>
      <p:bldP spid="32" grpId="0" bldLvl="0" animBg="1"/>
      <p:bldP spid="33" grpId="0" bldLvl="0" animBg="1"/>
      <p:bldP spid="34" grpId="0"/>
      <p:bldP spid="35"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87"/>
          <p:cNvGrpSpPr/>
          <p:nvPr/>
        </p:nvGrpSpPr>
        <p:grpSpPr>
          <a:xfrm>
            <a:off x="791829" y="1323784"/>
            <a:ext cx="10153650" cy="3819100"/>
            <a:chOff x="946620" y="1670343"/>
            <a:chExt cx="10153650" cy="3819100"/>
          </a:xfrm>
        </p:grpSpPr>
        <p:grpSp>
          <p:nvGrpSpPr>
            <p:cNvPr id="4" name="Group 332"/>
            <p:cNvGrpSpPr>
              <a:grpSpLocks noChangeAspect="1"/>
            </p:cNvGrpSpPr>
            <p:nvPr/>
          </p:nvGrpSpPr>
          <p:grpSpPr>
            <a:xfrm>
              <a:off x="946620" y="1670343"/>
              <a:ext cx="540000" cy="540000"/>
              <a:chOff x="4421584" y="2527234"/>
              <a:chExt cx="288476" cy="288476"/>
            </a:xfrm>
          </p:grpSpPr>
          <p:sp>
            <p:nvSpPr>
              <p:cNvPr id="92" name="Oval 59"/>
              <p:cNvSpPr/>
              <p:nvPr/>
            </p:nvSpPr>
            <p:spPr>
              <a:xfrm>
                <a:off x="4421584" y="2527234"/>
                <a:ext cx="288476" cy="288476"/>
              </a:xfrm>
              <a:prstGeom prst="ellipse">
                <a:avLst/>
              </a:prstGeom>
              <a:gradFill flip="none" rotWithShape="1">
                <a:gsLst>
                  <a:gs pos="0">
                    <a:srgbClr val="F79646"/>
                  </a:gs>
                  <a:gs pos="100000">
                    <a:srgbClr val="F79646"/>
                  </a:gs>
                </a:gsLst>
                <a:lin ang="7200000" scaled="0"/>
                <a:tileRect/>
              </a:gradFill>
              <a:ln>
                <a:no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solidFill>
                    <a:prstClr val="white"/>
                  </a:solidFill>
                  <a:latin typeface="Agency FB" panose="020B0503020202020204" pitchFamily="34" charset="0"/>
                </a:endParaRPr>
              </a:p>
            </p:txBody>
          </p:sp>
          <p:sp>
            <p:nvSpPr>
              <p:cNvPr id="93" name="Freeform 26"/>
              <p:cNvSpPr/>
              <p:nvPr/>
            </p:nvSpPr>
            <p:spPr bwMode="auto">
              <a:xfrm>
                <a:off x="4513652" y="2612916"/>
                <a:ext cx="114518" cy="118766"/>
              </a:xfrm>
              <a:custGeom>
                <a:avLst/>
                <a:gdLst>
                  <a:gd name="T0" fmla="*/ 103 w 274"/>
                  <a:gd name="T1" fmla="*/ 284 h 284"/>
                  <a:gd name="T2" fmla="*/ 80 w 274"/>
                  <a:gd name="T3" fmla="*/ 273 h 284"/>
                  <a:gd name="T4" fmla="*/ 9 w 274"/>
                  <a:gd name="T5" fmla="*/ 178 h 284"/>
                  <a:gd name="T6" fmla="*/ 14 w 274"/>
                  <a:gd name="T7" fmla="*/ 139 h 284"/>
                  <a:gd name="T8" fmla="*/ 53 w 274"/>
                  <a:gd name="T9" fmla="*/ 145 h 284"/>
                  <a:gd name="T10" fmla="*/ 100 w 274"/>
                  <a:gd name="T11" fmla="*/ 207 h 284"/>
                  <a:gd name="T12" fmla="*/ 219 w 274"/>
                  <a:gd name="T13" fmla="*/ 17 h 284"/>
                  <a:gd name="T14" fmla="*/ 257 w 274"/>
                  <a:gd name="T15" fmla="*/ 8 h 284"/>
                  <a:gd name="T16" fmla="*/ 266 w 274"/>
                  <a:gd name="T17" fmla="*/ 47 h 284"/>
                  <a:gd name="T18" fmla="*/ 126 w 274"/>
                  <a:gd name="T19" fmla="*/ 271 h 284"/>
                  <a:gd name="T20" fmla="*/ 104 w 274"/>
                  <a:gd name="T21" fmla="*/ 284 h 284"/>
                  <a:gd name="T22" fmla="*/ 103 w 274"/>
                  <a:gd name="T23" fmla="*/ 284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chemeClr val="bg1"/>
              </a:solidFill>
              <a:ln>
                <a:noFill/>
              </a:ln>
            </p:spPr>
            <p:txBody>
              <a:bodyPr vert="horz" wrap="square" lIns="91440" tIns="45720" rIns="91440" bIns="45720" numCol="1" anchor="t" anchorCtr="0" compatLnSpc="1"/>
              <a:lstStyle/>
              <a:p>
                <a:endParaRPr lang="en-US" sz="1400" dirty="0">
                  <a:solidFill>
                    <a:prstClr val="black"/>
                  </a:solidFill>
                  <a:latin typeface="Agency FB" panose="020B0503020202020204" pitchFamily="34" charset="0"/>
                </a:endParaRPr>
              </a:p>
            </p:txBody>
          </p:sp>
        </p:grpSp>
        <p:sp>
          <p:nvSpPr>
            <p:cNvPr id="91" name="TextBox 90"/>
            <p:cNvSpPr txBox="1"/>
            <p:nvPr/>
          </p:nvSpPr>
          <p:spPr>
            <a:xfrm>
              <a:off x="1583525" y="1697648"/>
              <a:ext cx="9516745" cy="488950"/>
            </a:xfrm>
            <a:prstGeom prst="rect">
              <a:avLst/>
            </a:prstGeom>
            <a:noFill/>
          </p:spPr>
          <p:txBody>
            <a:bodyPr wrap="square" lIns="182843" tIns="91422" rIns="182843" bIns="91422" rtlCol="0">
              <a:spAutoFit/>
            </a:bodyPr>
            <a:lstStyle/>
            <a:p>
              <a:r>
                <a:rPr lang="zh-CN" altLang="en-US" sz="2000" b="1" dirty="0">
                  <a:solidFill>
                    <a:srgbClr val="F79646"/>
                  </a:solidFill>
                  <a:latin typeface="微软雅黑" panose="020B0503020204020204" pitchFamily="34" charset="-122"/>
                  <a:ea typeface="微软雅黑" panose="020B0503020204020204" pitchFamily="34" charset="-122"/>
                  <a:cs typeface="Lato Regular"/>
                </a:rPr>
                <a:t>一</a:t>
              </a:r>
              <a:r>
                <a:rPr lang="zh-CN" altLang="en-US" sz="2000" b="1" dirty="0" smtClean="0">
                  <a:solidFill>
                    <a:srgbClr val="F79646"/>
                  </a:solidFill>
                  <a:latin typeface="微软雅黑" panose="020B0503020204020204" pitchFamily="34" charset="-122"/>
                  <a:ea typeface="微软雅黑" panose="020B0503020204020204" pitchFamily="34" charset="-122"/>
                  <a:cs typeface="Lato Regular"/>
                </a:rPr>
                <a:t>、货币资金所涉及的主要业务活动</a:t>
              </a:r>
              <a:endParaRPr lang="zh-CN" altLang="en-US" sz="2000" b="1" dirty="0">
                <a:solidFill>
                  <a:srgbClr val="F79646"/>
                </a:solidFill>
                <a:latin typeface="微软雅黑" panose="020B0503020204020204" pitchFamily="34" charset="-122"/>
                <a:ea typeface="微软雅黑" panose="020B0503020204020204" pitchFamily="34" charset="-122"/>
                <a:cs typeface="Lato Regular"/>
              </a:endParaRPr>
            </a:p>
          </p:txBody>
        </p:sp>
        <p:sp>
          <p:nvSpPr>
            <p:cNvPr id="2" name="TextBox 89"/>
            <p:cNvSpPr txBox="1"/>
            <p:nvPr/>
          </p:nvSpPr>
          <p:spPr>
            <a:xfrm>
              <a:off x="1582255" y="2953043"/>
              <a:ext cx="9517380" cy="2536400"/>
            </a:xfrm>
            <a:prstGeom prst="rect">
              <a:avLst/>
            </a:prstGeom>
            <a:noFill/>
          </p:spPr>
          <p:txBody>
            <a:bodyPr wrap="square" rtlCol="0">
              <a:spAutoFit/>
            </a:bodyPr>
            <a:lstStyle/>
            <a:p>
              <a:pPr indent="457200" algn="just" fontAlgn="auto">
                <a:lnSpc>
                  <a:spcPct val="150000"/>
                </a:lnSpc>
                <a:extLst>
                  <a:ext uri="{35155182-B16C-46BC-9424-99874614C6A1}">
                    <wpsdc:indentchars xmlns:wpsdc="http://www.wps.cn/officeDocument/2017/drawingmlCustomData" val="200" checksum="59296752"/>
                  </a:ext>
                </a:extLst>
              </a:pPr>
              <a:r>
                <a:rPr lang="zh-CN" altLang="en-US"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（三）办理结算</a:t>
              </a:r>
              <a:endParaRPr lang="zh-CN" altLang="en-US"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出纳员根据销售合同、销售发票、提货单和运单等，编制代垫费用清单，据</a:t>
              </a:r>
              <a:endParaRPr lang="zh-CN" altLang="en-US"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以到银行办理收款转账或提取现金；根据采购合同、请购单、验收单、入库单等</a:t>
              </a:r>
              <a:endParaRPr lang="zh-CN" altLang="en-US"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办理现金支票、转账支票结算，或在开户银行申请办理汇兑、银行汇票、银行本票、</a:t>
              </a:r>
              <a:endParaRPr lang="zh-CN" altLang="en-US"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外埠存款、国际信用证存款结算；根据受理的付款结算凭证，到开户银行办理付款、</a:t>
              </a:r>
              <a:endParaRPr lang="zh-CN" altLang="en-US"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拒付、多余款项转账。</a:t>
              </a:r>
              <a:endParaRPr lang="zh-CN" altLang="en-US"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endParaRPr>
            </a:p>
          </p:txBody>
        </p:sp>
      </p:grpSp>
      <p:sp>
        <p:nvSpPr>
          <p:cNvPr id="31" name="矩形 30"/>
          <p:cNvSpPr/>
          <p:nvPr/>
        </p:nvSpPr>
        <p:spPr>
          <a:xfrm>
            <a:off x="539638" y="368862"/>
            <a:ext cx="252028" cy="252028"/>
          </a:xfrm>
          <a:prstGeom prst="rect">
            <a:avLst/>
          </a:prstGeom>
          <a:noFill/>
          <a:ln w="9525">
            <a:solidFill>
              <a:srgbClr val="F79646"/>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矩形 31"/>
          <p:cNvSpPr/>
          <p:nvPr/>
        </p:nvSpPr>
        <p:spPr>
          <a:xfrm>
            <a:off x="190550" y="116632"/>
            <a:ext cx="185641" cy="185641"/>
          </a:xfrm>
          <a:prstGeom prst="rect">
            <a:avLst/>
          </a:prstGeom>
          <a:noFill/>
          <a:ln w="9525">
            <a:solidFill>
              <a:schemeClr val="bg1">
                <a:lumMod val="85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矩形 32"/>
          <p:cNvSpPr/>
          <p:nvPr/>
        </p:nvSpPr>
        <p:spPr>
          <a:xfrm>
            <a:off x="317993" y="188640"/>
            <a:ext cx="360040" cy="360040"/>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Shape 54"/>
          <p:cNvSpPr txBox="1"/>
          <p:nvPr/>
        </p:nvSpPr>
        <p:spPr>
          <a:xfrm>
            <a:off x="838622" y="188640"/>
            <a:ext cx="4464496" cy="504056"/>
          </a:xfrm>
          <a:prstGeom prst="rect">
            <a:avLst/>
          </a:prstGeom>
        </p:spPr>
        <p:txBody>
          <a:bodyPr anchor="ctr" anchorCtr="0"/>
          <a:lstStyle>
            <a:lvl1pPr algn="ctr" defTabSz="914400" rtl="0" eaLnBrk="1" latinLnBrk="0" hangingPunct="1">
              <a:spcBef>
                <a:spcPct val="0"/>
              </a:spcBef>
              <a:buNone/>
              <a:defRPr sz="4400" kern="1200">
                <a:solidFill>
                  <a:schemeClr val="tx1"/>
                </a:solidFill>
                <a:latin typeface="+mj-lt"/>
                <a:ea typeface="+mj-ea"/>
                <a:cs typeface="+mj-cs"/>
              </a:defRPr>
            </a:lvl1pPr>
          </a:lstStyle>
          <a:p>
            <a:pPr>
              <a:lnSpc>
                <a:spcPct val="100000"/>
              </a:lnSpc>
            </a:pPr>
            <a:r>
              <a:rPr lang="zh-CN" altLang="en-US" sz="2000" dirty="0" smtClean="0">
                <a:solidFill>
                  <a:srgbClr val="F79646"/>
                </a:solidFill>
                <a:latin typeface="微软雅黑" panose="020B0503020204020204" pitchFamily="34" charset="-122"/>
                <a:ea typeface="微软雅黑" panose="020B0503020204020204" pitchFamily="34" charset="-122"/>
                <a:cs typeface="+mn-ea"/>
                <a:sym typeface="+mn-lt"/>
              </a:rPr>
              <a:t>任务一 货币资金的内部控制及其测试</a:t>
            </a:r>
            <a:endParaRPr lang="zh-CN" altLang="en-GB" sz="2000" dirty="0">
              <a:solidFill>
                <a:srgbClr val="F79646"/>
              </a:solidFill>
              <a:latin typeface="微软雅黑" panose="020B0503020204020204" pitchFamily="34" charset="-122"/>
              <a:ea typeface="微软雅黑" panose="020B0503020204020204" pitchFamily="34" charset="-122"/>
              <a:cs typeface="+mn-ea"/>
              <a:sym typeface="+mn-lt"/>
            </a:endParaRPr>
          </a:p>
        </p:txBody>
      </p:sp>
      <p:sp>
        <p:nvSpPr>
          <p:cNvPr id="35" name="矩形 34"/>
          <p:cNvSpPr/>
          <p:nvPr/>
        </p:nvSpPr>
        <p:spPr>
          <a:xfrm>
            <a:off x="5375126" y="188595"/>
            <a:ext cx="6814969" cy="360045"/>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p:cTn id="7" dur="500" fill="hold"/>
                                        <p:tgtEl>
                                          <p:spTgt spid="31"/>
                                        </p:tgtEl>
                                        <p:attrNameLst>
                                          <p:attrName>ppt_w</p:attrName>
                                        </p:attrNameLst>
                                      </p:cBhvr>
                                      <p:tavLst>
                                        <p:tav tm="0">
                                          <p:val>
                                            <p:fltVal val="0"/>
                                          </p:val>
                                        </p:tav>
                                        <p:tav tm="100000">
                                          <p:val>
                                            <p:strVal val="#ppt_w"/>
                                          </p:val>
                                        </p:tav>
                                      </p:tavLst>
                                    </p:anim>
                                    <p:anim calcmode="lin" valueType="num">
                                      <p:cBhvr>
                                        <p:cTn id="8" dur="500" fill="hold"/>
                                        <p:tgtEl>
                                          <p:spTgt spid="31"/>
                                        </p:tgtEl>
                                        <p:attrNameLst>
                                          <p:attrName>ppt_h</p:attrName>
                                        </p:attrNameLst>
                                      </p:cBhvr>
                                      <p:tavLst>
                                        <p:tav tm="0">
                                          <p:val>
                                            <p:fltVal val="0"/>
                                          </p:val>
                                        </p:tav>
                                        <p:tav tm="100000">
                                          <p:val>
                                            <p:strVal val="#ppt_h"/>
                                          </p:val>
                                        </p:tav>
                                      </p:tavLst>
                                    </p:anim>
                                    <p:animEffect transition="in" filter="fade">
                                      <p:cBhvr>
                                        <p:cTn id="9" dur="500"/>
                                        <p:tgtEl>
                                          <p:spTgt spid="31"/>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32"/>
                                        </p:tgtEl>
                                        <p:attrNameLst>
                                          <p:attrName>style.visibility</p:attrName>
                                        </p:attrNameLst>
                                      </p:cBhvr>
                                      <p:to>
                                        <p:strVal val="visible"/>
                                      </p:to>
                                    </p:set>
                                    <p:anim calcmode="lin" valueType="num">
                                      <p:cBhvr>
                                        <p:cTn id="12" dur="500" fill="hold"/>
                                        <p:tgtEl>
                                          <p:spTgt spid="32"/>
                                        </p:tgtEl>
                                        <p:attrNameLst>
                                          <p:attrName>ppt_w</p:attrName>
                                        </p:attrNameLst>
                                      </p:cBhvr>
                                      <p:tavLst>
                                        <p:tav tm="0">
                                          <p:val>
                                            <p:fltVal val="0"/>
                                          </p:val>
                                        </p:tav>
                                        <p:tav tm="100000">
                                          <p:val>
                                            <p:strVal val="#ppt_w"/>
                                          </p:val>
                                        </p:tav>
                                      </p:tavLst>
                                    </p:anim>
                                    <p:anim calcmode="lin" valueType="num">
                                      <p:cBhvr>
                                        <p:cTn id="13" dur="500" fill="hold"/>
                                        <p:tgtEl>
                                          <p:spTgt spid="32"/>
                                        </p:tgtEl>
                                        <p:attrNameLst>
                                          <p:attrName>ppt_h</p:attrName>
                                        </p:attrNameLst>
                                      </p:cBhvr>
                                      <p:tavLst>
                                        <p:tav tm="0">
                                          <p:val>
                                            <p:fltVal val="0"/>
                                          </p:val>
                                        </p:tav>
                                        <p:tav tm="100000">
                                          <p:val>
                                            <p:strVal val="#ppt_h"/>
                                          </p:val>
                                        </p:tav>
                                      </p:tavLst>
                                    </p:anim>
                                    <p:animEffect transition="in" filter="fade">
                                      <p:cBhvr>
                                        <p:cTn id="14" dur="500"/>
                                        <p:tgtEl>
                                          <p:spTgt spid="32"/>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33"/>
                                        </p:tgtEl>
                                        <p:attrNameLst>
                                          <p:attrName>style.visibility</p:attrName>
                                        </p:attrNameLst>
                                      </p:cBhvr>
                                      <p:to>
                                        <p:strVal val="visible"/>
                                      </p:to>
                                    </p:set>
                                    <p:anim calcmode="lin" valueType="num">
                                      <p:cBhvr>
                                        <p:cTn id="17" dur="500" fill="hold"/>
                                        <p:tgtEl>
                                          <p:spTgt spid="33"/>
                                        </p:tgtEl>
                                        <p:attrNameLst>
                                          <p:attrName>ppt_w</p:attrName>
                                        </p:attrNameLst>
                                      </p:cBhvr>
                                      <p:tavLst>
                                        <p:tav tm="0">
                                          <p:val>
                                            <p:fltVal val="0"/>
                                          </p:val>
                                        </p:tav>
                                        <p:tav tm="100000">
                                          <p:val>
                                            <p:strVal val="#ppt_w"/>
                                          </p:val>
                                        </p:tav>
                                      </p:tavLst>
                                    </p:anim>
                                    <p:anim calcmode="lin" valueType="num">
                                      <p:cBhvr>
                                        <p:cTn id="18" dur="500" fill="hold"/>
                                        <p:tgtEl>
                                          <p:spTgt spid="33"/>
                                        </p:tgtEl>
                                        <p:attrNameLst>
                                          <p:attrName>ppt_h</p:attrName>
                                        </p:attrNameLst>
                                      </p:cBhvr>
                                      <p:tavLst>
                                        <p:tav tm="0">
                                          <p:val>
                                            <p:fltVal val="0"/>
                                          </p:val>
                                        </p:tav>
                                        <p:tav tm="100000">
                                          <p:val>
                                            <p:strVal val="#ppt_h"/>
                                          </p:val>
                                        </p:tav>
                                      </p:tavLst>
                                    </p:anim>
                                    <p:animEffect transition="in" filter="fade">
                                      <p:cBhvr>
                                        <p:cTn id="19" dur="500"/>
                                        <p:tgtEl>
                                          <p:spTgt spid="33"/>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35"/>
                                        </p:tgtEl>
                                        <p:attrNameLst>
                                          <p:attrName>style.visibility</p:attrName>
                                        </p:attrNameLst>
                                      </p:cBhvr>
                                      <p:to>
                                        <p:strVal val="visible"/>
                                      </p:to>
                                    </p:set>
                                    <p:anim calcmode="lin" valueType="num">
                                      <p:cBhvr>
                                        <p:cTn id="22" dur="500" fill="hold"/>
                                        <p:tgtEl>
                                          <p:spTgt spid="35"/>
                                        </p:tgtEl>
                                        <p:attrNameLst>
                                          <p:attrName>ppt_w</p:attrName>
                                        </p:attrNameLst>
                                      </p:cBhvr>
                                      <p:tavLst>
                                        <p:tav tm="0">
                                          <p:val>
                                            <p:fltVal val="0"/>
                                          </p:val>
                                        </p:tav>
                                        <p:tav tm="100000">
                                          <p:val>
                                            <p:strVal val="#ppt_w"/>
                                          </p:val>
                                        </p:tav>
                                      </p:tavLst>
                                    </p:anim>
                                    <p:anim calcmode="lin" valueType="num">
                                      <p:cBhvr>
                                        <p:cTn id="23" dur="500" fill="hold"/>
                                        <p:tgtEl>
                                          <p:spTgt spid="35"/>
                                        </p:tgtEl>
                                        <p:attrNameLst>
                                          <p:attrName>ppt_h</p:attrName>
                                        </p:attrNameLst>
                                      </p:cBhvr>
                                      <p:tavLst>
                                        <p:tav tm="0">
                                          <p:val>
                                            <p:fltVal val="0"/>
                                          </p:val>
                                        </p:tav>
                                        <p:tav tm="100000">
                                          <p:val>
                                            <p:strVal val="#ppt_h"/>
                                          </p:val>
                                        </p:tav>
                                      </p:tavLst>
                                    </p:anim>
                                    <p:animEffect transition="in" filter="fade">
                                      <p:cBhvr>
                                        <p:cTn id="24" dur="500"/>
                                        <p:tgtEl>
                                          <p:spTgt spid="35"/>
                                        </p:tgtEl>
                                      </p:cBhvr>
                                    </p:animEffect>
                                  </p:childTnLst>
                                </p:cTn>
                              </p:par>
                            </p:childTnLst>
                          </p:cTn>
                        </p:par>
                        <p:par>
                          <p:cTn id="25" fill="hold">
                            <p:stCondLst>
                              <p:cond delay="500"/>
                            </p:stCondLst>
                            <p:childTnLst>
                              <p:par>
                                <p:cTn id="26" presetID="10" presetClass="entr" presetSubtype="0" fill="hold" grpId="0" nodeType="afterEffect">
                                  <p:stCondLst>
                                    <p:cond delay="0"/>
                                  </p:stCondLst>
                                  <p:childTnLst>
                                    <p:set>
                                      <p:cBhvr>
                                        <p:cTn id="27" dur="1" fill="hold">
                                          <p:stCondLst>
                                            <p:cond delay="0"/>
                                          </p:stCondLst>
                                        </p:cTn>
                                        <p:tgtEl>
                                          <p:spTgt spid="34"/>
                                        </p:tgtEl>
                                        <p:attrNameLst>
                                          <p:attrName>style.visibility</p:attrName>
                                        </p:attrNameLst>
                                      </p:cBhvr>
                                      <p:to>
                                        <p:strVal val="visible"/>
                                      </p:to>
                                    </p:set>
                                    <p:animEffect transition="in" filter="fade">
                                      <p:cBhvr>
                                        <p:cTn id="28" dur="500"/>
                                        <p:tgtEl>
                                          <p:spTgt spid="34"/>
                                        </p:tgtEl>
                                      </p:cBhvr>
                                    </p:animEffect>
                                  </p:childTnLst>
                                </p:cTn>
                              </p:par>
                              <p:par>
                                <p:cTn id="29" presetID="42" presetClass="entr" presetSubtype="0" fill="hold" nodeType="withEffect">
                                  <p:stCondLst>
                                    <p:cond delay="500"/>
                                  </p:stCondLst>
                                  <p:childTnLst>
                                    <p:set>
                                      <p:cBhvr>
                                        <p:cTn id="30" dur="1" fill="hold">
                                          <p:stCondLst>
                                            <p:cond delay="0"/>
                                          </p:stCondLst>
                                        </p:cTn>
                                        <p:tgtEl>
                                          <p:spTgt spid="3"/>
                                        </p:tgtEl>
                                        <p:attrNameLst>
                                          <p:attrName>style.visibility</p:attrName>
                                        </p:attrNameLst>
                                      </p:cBhvr>
                                      <p:to>
                                        <p:strVal val="visible"/>
                                      </p:to>
                                    </p:set>
                                    <p:animEffect transition="in" filter="fade">
                                      <p:cBhvr>
                                        <p:cTn id="31" dur="1000"/>
                                        <p:tgtEl>
                                          <p:spTgt spid="3"/>
                                        </p:tgtEl>
                                      </p:cBhvr>
                                    </p:animEffect>
                                    <p:anim calcmode="lin" valueType="num">
                                      <p:cBhvr>
                                        <p:cTn id="32" dur="1000" fill="hold"/>
                                        <p:tgtEl>
                                          <p:spTgt spid="3"/>
                                        </p:tgtEl>
                                        <p:attrNameLst>
                                          <p:attrName>ppt_x</p:attrName>
                                        </p:attrNameLst>
                                      </p:cBhvr>
                                      <p:tavLst>
                                        <p:tav tm="0">
                                          <p:val>
                                            <p:strVal val="#ppt_x"/>
                                          </p:val>
                                        </p:tav>
                                        <p:tav tm="100000">
                                          <p:val>
                                            <p:strVal val="#ppt_x"/>
                                          </p:val>
                                        </p:tav>
                                      </p:tavLst>
                                    </p:anim>
                                    <p:anim calcmode="lin" valueType="num">
                                      <p:cBhvr>
                                        <p:cTn id="33"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bldLvl="0" animBg="1"/>
      <p:bldP spid="32" grpId="0" bldLvl="0" animBg="1"/>
      <p:bldP spid="33" grpId="0" bldLvl="0" animBg="1"/>
      <p:bldP spid="34" grpId="0"/>
      <p:bldP spid="35"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87"/>
          <p:cNvGrpSpPr/>
          <p:nvPr/>
        </p:nvGrpSpPr>
        <p:grpSpPr>
          <a:xfrm>
            <a:off x="791829" y="1323784"/>
            <a:ext cx="10153650" cy="2988103"/>
            <a:chOff x="946620" y="1670343"/>
            <a:chExt cx="10153650" cy="2988103"/>
          </a:xfrm>
        </p:grpSpPr>
        <p:grpSp>
          <p:nvGrpSpPr>
            <p:cNvPr id="4" name="Group 332"/>
            <p:cNvGrpSpPr>
              <a:grpSpLocks noChangeAspect="1"/>
            </p:cNvGrpSpPr>
            <p:nvPr/>
          </p:nvGrpSpPr>
          <p:grpSpPr>
            <a:xfrm>
              <a:off x="946620" y="1670343"/>
              <a:ext cx="540000" cy="540000"/>
              <a:chOff x="4421584" y="2527234"/>
              <a:chExt cx="288476" cy="288476"/>
            </a:xfrm>
          </p:grpSpPr>
          <p:sp>
            <p:nvSpPr>
              <p:cNvPr id="92" name="Oval 59"/>
              <p:cNvSpPr/>
              <p:nvPr/>
            </p:nvSpPr>
            <p:spPr>
              <a:xfrm>
                <a:off x="4421584" y="2527234"/>
                <a:ext cx="288476" cy="288476"/>
              </a:xfrm>
              <a:prstGeom prst="ellipse">
                <a:avLst/>
              </a:prstGeom>
              <a:gradFill flip="none" rotWithShape="1">
                <a:gsLst>
                  <a:gs pos="0">
                    <a:srgbClr val="F79646"/>
                  </a:gs>
                  <a:gs pos="100000">
                    <a:srgbClr val="F79646"/>
                  </a:gs>
                </a:gsLst>
                <a:lin ang="7200000" scaled="0"/>
                <a:tileRect/>
              </a:gradFill>
              <a:ln>
                <a:no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solidFill>
                    <a:prstClr val="white"/>
                  </a:solidFill>
                  <a:latin typeface="Agency FB" panose="020B0503020202020204" pitchFamily="34" charset="0"/>
                </a:endParaRPr>
              </a:p>
            </p:txBody>
          </p:sp>
          <p:sp>
            <p:nvSpPr>
              <p:cNvPr id="93" name="Freeform 26"/>
              <p:cNvSpPr/>
              <p:nvPr/>
            </p:nvSpPr>
            <p:spPr bwMode="auto">
              <a:xfrm>
                <a:off x="4513652" y="2612916"/>
                <a:ext cx="114518" cy="118766"/>
              </a:xfrm>
              <a:custGeom>
                <a:avLst/>
                <a:gdLst>
                  <a:gd name="T0" fmla="*/ 103 w 274"/>
                  <a:gd name="T1" fmla="*/ 284 h 284"/>
                  <a:gd name="T2" fmla="*/ 80 w 274"/>
                  <a:gd name="T3" fmla="*/ 273 h 284"/>
                  <a:gd name="T4" fmla="*/ 9 w 274"/>
                  <a:gd name="T5" fmla="*/ 178 h 284"/>
                  <a:gd name="T6" fmla="*/ 14 w 274"/>
                  <a:gd name="T7" fmla="*/ 139 h 284"/>
                  <a:gd name="T8" fmla="*/ 53 w 274"/>
                  <a:gd name="T9" fmla="*/ 145 h 284"/>
                  <a:gd name="T10" fmla="*/ 100 w 274"/>
                  <a:gd name="T11" fmla="*/ 207 h 284"/>
                  <a:gd name="T12" fmla="*/ 219 w 274"/>
                  <a:gd name="T13" fmla="*/ 17 h 284"/>
                  <a:gd name="T14" fmla="*/ 257 w 274"/>
                  <a:gd name="T15" fmla="*/ 8 h 284"/>
                  <a:gd name="T16" fmla="*/ 266 w 274"/>
                  <a:gd name="T17" fmla="*/ 47 h 284"/>
                  <a:gd name="T18" fmla="*/ 126 w 274"/>
                  <a:gd name="T19" fmla="*/ 271 h 284"/>
                  <a:gd name="T20" fmla="*/ 104 w 274"/>
                  <a:gd name="T21" fmla="*/ 284 h 284"/>
                  <a:gd name="T22" fmla="*/ 103 w 274"/>
                  <a:gd name="T23" fmla="*/ 284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chemeClr val="bg1"/>
              </a:solidFill>
              <a:ln>
                <a:noFill/>
              </a:ln>
            </p:spPr>
            <p:txBody>
              <a:bodyPr vert="horz" wrap="square" lIns="91440" tIns="45720" rIns="91440" bIns="45720" numCol="1" anchor="t" anchorCtr="0" compatLnSpc="1"/>
              <a:lstStyle/>
              <a:p>
                <a:endParaRPr lang="en-US" sz="1400" dirty="0">
                  <a:solidFill>
                    <a:prstClr val="black"/>
                  </a:solidFill>
                  <a:latin typeface="Agency FB" panose="020B0503020202020204" pitchFamily="34" charset="0"/>
                </a:endParaRPr>
              </a:p>
            </p:txBody>
          </p:sp>
        </p:grpSp>
        <p:sp>
          <p:nvSpPr>
            <p:cNvPr id="91" name="TextBox 90"/>
            <p:cNvSpPr txBox="1"/>
            <p:nvPr/>
          </p:nvSpPr>
          <p:spPr>
            <a:xfrm>
              <a:off x="1583525" y="1697648"/>
              <a:ext cx="9516745" cy="488950"/>
            </a:xfrm>
            <a:prstGeom prst="rect">
              <a:avLst/>
            </a:prstGeom>
            <a:noFill/>
          </p:spPr>
          <p:txBody>
            <a:bodyPr wrap="square" lIns="182843" tIns="91422" rIns="182843" bIns="91422" rtlCol="0">
              <a:spAutoFit/>
            </a:bodyPr>
            <a:lstStyle/>
            <a:p>
              <a:r>
                <a:rPr lang="zh-CN" altLang="en-US" sz="2000" b="1" dirty="0">
                  <a:solidFill>
                    <a:srgbClr val="F79646"/>
                  </a:solidFill>
                  <a:latin typeface="微软雅黑" panose="020B0503020204020204" pitchFamily="34" charset="-122"/>
                  <a:ea typeface="微软雅黑" panose="020B0503020204020204" pitchFamily="34" charset="-122"/>
                  <a:cs typeface="Lato Regular"/>
                </a:rPr>
                <a:t>一</a:t>
              </a:r>
              <a:r>
                <a:rPr lang="zh-CN" altLang="en-US" sz="2000" b="1" dirty="0" smtClean="0">
                  <a:solidFill>
                    <a:srgbClr val="F79646"/>
                  </a:solidFill>
                  <a:latin typeface="微软雅黑" panose="020B0503020204020204" pitchFamily="34" charset="-122"/>
                  <a:ea typeface="微软雅黑" panose="020B0503020204020204" pitchFamily="34" charset="-122"/>
                  <a:cs typeface="Lato Regular"/>
                </a:rPr>
                <a:t>、货币资金所涉及的主要业务活动</a:t>
              </a:r>
              <a:endParaRPr lang="zh-CN" altLang="en-US" sz="2000" b="1" dirty="0">
                <a:solidFill>
                  <a:srgbClr val="F79646"/>
                </a:solidFill>
                <a:latin typeface="微软雅黑" panose="020B0503020204020204" pitchFamily="34" charset="-122"/>
                <a:ea typeface="微软雅黑" panose="020B0503020204020204" pitchFamily="34" charset="-122"/>
                <a:cs typeface="Lato Regular"/>
              </a:endParaRPr>
            </a:p>
          </p:txBody>
        </p:sp>
        <p:sp>
          <p:nvSpPr>
            <p:cNvPr id="2" name="TextBox 89"/>
            <p:cNvSpPr txBox="1"/>
            <p:nvPr/>
          </p:nvSpPr>
          <p:spPr>
            <a:xfrm>
              <a:off x="1582255" y="2953043"/>
              <a:ext cx="9517380" cy="1705403"/>
            </a:xfrm>
            <a:prstGeom prst="rect">
              <a:avLst/>
            </a:prstGeom>
            <a:noFill/>
          </p:spPr>
          <p:txBody>
            <a:bodyPr wrap="square" rtlCol="0">
              <a:spAutoFit/>
            </a:bodyPr>
            <a:lstStyle/>
            <a:p>
              <a:pPr indent="457200" algn="just" fontAlgn="auto">
                <a:lnSpc>
                  <a:spcPct val="150000"/>
                </a:lnSpc>
                <a:extLst>
                  <a:ext uri="{35155182-B16C-46BC-9424-99874614C6A1}">
                    <wpsdc:indentchars xmlns:wpsdc="http://www.wps.cn/officeDocument/2017/drawingmlCustomData" val="200" checksum="59296752"/>
                  </a:ext>
                </a:extLst>
              </a:pPr>
              <a:r>
                <a:rPr lang="zh-CN" altLang="en-US"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（四）收款与付款</a:t>
              </a:r>
              <a:endParaRPr lang="zh-CN" altLang="en-US"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出纳员根据销售发票和收款通知单，办理收款业务；根据请购单、差旅费报</a:t>
              </a:r>
              <a:endParaRPr lang="zh-CN" altLang="en-US"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销单、备用金报销单、付款凭单和工资结算汇总表及所附原始凭证，办理付款业务。</a:t>
              </a:r>
              <a:endParaRPr lang="zh-CN" altLang="en-US"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每日终了，根据所收款项编制送款单，连同所收现金一起存入银行。</a:t>
              </a:r>
              <a:endParaRPr lang="zh-CN" altLang="en-US" dirty="0" smtClean="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endParaRPr>
            </a:p>
          </p:txBody>
        </p:sp>
      </p:grpSp>
      <p:sp>
        <p:nvSpPr>
          <p:cNvPr id="31" name="矩形 30"/>
          <p:cNvSpPr/>
          <p:nvPr/>
        </p:nvSpPr>
        <p:spPr>
          <a:xfrm>
            <a:off x="539638" y="368862"/>
            <a:ext cx="252028" cy="252028"/>
          </a:xfrm>
          <a:prstGeom prst="rect">
            <a:avLst/>
          </a:prstGeom>
          <a:noFill/>
          <a:ln w="9525">
            <a:solidFill>
              <a:srgbClr val="F79646"/>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矩形 31"/>
          <p:cNvSpPr/>
          <p:nvPr/>
        </p:nvSpPr>
        <p:spPr>
          <a:xfrm>
            <a:off x="190550" y="116632"/>
            <a:ext cx="185641" cy="185641"/>
          </a:xfrm>
          <a:prstGeom prst="rect">
            <a:avLst/>
          </a:prstGeom>
          <a:noFill/>
          <a:ln w="9525">
            <a:solidFill>
              <a:schemeClr val="bg1">
                <a:lumMod val="85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矩形 32"/>
          <p:cNvSpPr/>
          <p:nvPr/>
        </p:nvSpPr>
        <p:spPr>
          <a:xfrm>
            <a:off x="317993" y="188640"/>
            <a:ext cx="360040" cy="360040"/>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Shape 54"/>
          <p:cNvSpPr txBox="1"/>
          <p:nvPr/>
        </p:nvSpPr>
        <p:spPr>
          <a:xfrm>
            <a:off x="838622" y="188640"/>
            <a:ext cx="4464496" cy="504056"/>
          </a:xfrm>
          <a:prstGeom prst="rect">
            <a:avLst/>
          </a:prstGeom>
        </p:spPr>
        <p:txBody>
          <a:bodyPr anchor="ctr" anchorCtr="0"/>
          <a:lstStyle>
            <a:lvl1pPr algn="ctr" defTabSz="914400" rtl="0" eaLnBrk="1" latinLnBrk="0" hangingPunct="1">
              <a:spcBef>
                <a:spcPct val="0"/>
              </a:spcBef>
              <a:buNone/>
              <a:defRPr sz="4400" kern="1200">
                <a:solidFill>
                  <a:schemeClr val="tx1"/>
                </a:solidFill>
                <a:latin typeface="+mj-lt"/>
                <a:ea typeface="+mj-ea"/>
                <a:cs typeface="+mj-cs"/>
              </a:defRPr>
            </a:lvl1pPr>
          </a:lstStyle>
          <a:p>
            <a:pPr>
              <a:lnSpc>
                <a:spcPct val="100000"/>
              </a:lnSpc>
            </a:pPr>
            <a:r>
              <a:rPr lang="zh-CN" altLang="en-US" sz="2000" dirty="0" smtClean="0">
                <a:solidFill>
                  <a:srgbClr val="F79646"/>
                </a:solidFill>
                <a:latin typeface="微软雅黑" panose="020B0503020204020204" pitchFamily="34" charset="-122"/>
                <a:ea typeface="微软雅黑" panose="020B0503020204020204" pitchFamily="34" charset="-122"/>
                <a:cs typeface="+mn-ea"/>
                <a:sym typeface="+mn-lt"/>
              </a:rPr>
              <a:t>任务一 货币资金的内部控制及其测试</a:t>
            </a:r>
            <a:endParaRPr lang="zh-CN" altLang="en-GB" sz="2000" dirty="0">
              <a:solidFill>
                <a:srgbClr val="F79646"/>
              </a:solidFill>
              <a:latin typeface="微软雅黑" panose="020B0503020204020204" pitchFamily="34" charset="-122"/>
              <a:ea typeface="微软雅黑" panose="020B0503020204020204" pitchFamily="34" charset="-122"/>
              <a:cs typeface="+mn-ea"/>
              <a:sym typeface="+mn-lt"/>
            </a:endParaRPr>
          </a:p>
        </p:txBody>
      </p:sp>
      <p:sp>
        <p:nvSpPr>
          <p:cNvPr id="35" name="矩形 34"/>
          <p:cNvSpPr/>
          <p:nvPr/>
        </p:nvSpPr>
        <p:spPr>
          <a:xfrm>
            <a:off x="5375126" y="188595"/>
            <a:ext cx="6814969" cy="360045"/>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p:cTn id="7" dur="500" fill="hold"/>
                                        <p:tgtEl>
                                          <p:spTgt spid="31"/>
                                        </p:tgtEl>
                                        <p:attrNameLst>
                                          <p:attrName>ppt_w</p:attrName>
                                        </p:attrNameLst>
                                      </p:cBhvr>
                                      <p:tavLst>
                                        <p:tav tm="0">
                                          <p:val>
                                            <p:fltVal val="0"/>
                                          </p:val>
                                        </p:tav>
                                        <p:tav tm="100000">
                                          <p:val>
                                            <p:strVal val="#ppt_w"/>
                                          </p:val>
                                        </p:tav>
                                      </p:tavLst>
                                    </p:anim>
                                    <p:anim calcmode="lin" valueType="num">
                                      <p:cBhvr>
                                        <p:cTn id="8" dur="500" fill="hold"/>
                                        <p:tgtEl>
                                          <p:spTgt spid="31"/>
                                        </p:tgtEl>
                                        <p:attrNameLst>
                                          <p:attrName>ppt_h</p:attrName>
                                        </p:attrNameLst>
                                      </p:cBhvr>
                                      <p:tavLst>
                                        <p:tav tm="0">
                                          <p:val>
                                            <p:fltVal val="0"/>
                                          </p:val>
                                        </p:tav>
                                        <p:tav tm="100000">
                                          <p:val>
                                            <p:strVal val="#ppt_h"/>
                                          </p:val>
                                        </p:tav>
                                      </p:tavLst>
                                    </p:anim>
                                    <p:animEffect transition="in" filter="fade">
                                      <p:cBhvr>
                                        <p:cTn id="9" dur="500"/>
                                        <p:tgtEl>
                                          <p:spTgt spid="31"/>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32"/>
                                        </p:tgtEl>
                                        <p:attrNameLst>
                                          <p:attrName>style.visibility</p:attrName>
                                        </p:attrNameLst>
                                      </p:cBhvr>
                                      <p:to>
                                        <p:strVal val="visible"/>
                                      </p:to>
                                    </p:set>
                                    <p:anim calcmode="lin" valueType="num">
                                      <p:cBhvr>
                                        <p:cTn id="12" dur="500" fill="hold"/>
                                        <p:tgtEl>
                                          <p:spTgt spid="32"/>
                                        </p:tgtEl>
                                        <p:attrNameLst>
                                          <p:attrName>ppt_w</p:attrName>
                                        </p:attrNameLst>
                                      </p:cBhvr>
                                      <p:tavLst>
                                        <p:tav tm="0">
                                          <p:val>
                                            <p:fltVal val="0"/>
                                          </p:val>
                                        </p:tav>
                                        <p:tav tm="100000">
                                          <p:val>
                                            <p:strVal val="#ppt_w"/>
                                          </p:val>
                                        </p:tav>
                                      </p:tavLst>
                                    </p:anim>
                                    <p:anim calcmode="lin" valueType="num">
                                      <p:cBhvr>
                                        <p:cTn id="13" dur="500" fill="hold"/>
                                        <p:tgtEl>
                                          <p:spTgt spid="32"/>
                                        </p:tgtEl>
                                        <p:attrNameLst>
                                          <p:attrName>ppt_h</p:attrName>
                                        </p:attrNameLst>
                                      </p:cBhvr>
                                      <p:tavLst>
                                        <p:tav tm="0">
                                          <p:val>
                                            <p:fltVal val="0"/>
                                          </p:val>
                                        </p:tav>
                                        <p:tav tm="100000">
                                          <p:val>
                                            <p:strVal val="#ppt_h"/>
                                          </p:val>
                                        </p:tav>
                                      </p:tavLst>
                                    </p:anim>
                                    <p:animEffect transition="in" filter="fade">
                                      <p:cBhvr>
                                        <p:cTn id="14" dur="500"/>
                                        <p:tgtEl>
                                          <p:spTgt spid="32"/>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33"/>
                                        </p:tgtEl>
                                        <p:attrNameLst>
                                          <p:attrName>style.visibility</p:attrName>
                                        </p:attrNameLst>
                                      </p:cBhvr>
                                      <p:to>
                                        <p:strVal val="visible"/>
                                      </p:to>
                                    </p:set>
                                    <p:anim calcmode="lin" valueType="num">
                                      <p:cBhvr>
                                        <p:cTn id="17" dur="500" fill="hold"/>
                                        <p:tgtEl>
                                          <p:spTgt spid="33"/>
                                        </p:tgtEl>
                                        <p:attrNameLst>
                                          <p:attrName>ppt_w</p:attrName>
                                        </p:attrNameLst>
                                      </p:cBhvr>
                                      <p:tavLst>
                                        <p:tav tm="0">
                                          <p:val>
                                            <p:fltVal val="0"/>
                                          </p:val>
                                        </p:tav>
                                        <p:tav tm="100000">
                                          <p:val>
                                            <p:strVal val="#ppt_w"/>
                                          </p:val>
                                        </p:tav>
                                      </p:tavLst>
                                    </p:anim>
                                    <p:anim calcmode="lin" valueType="num">
                                      <p:cBhvr>
                                        <p:cTn id="18" dur="500" fill="hold"/>
                                        <p:tgtEl>
                                          <p:spTgt spid="33"/>
                                        </p:tgtEl>
                                        <p:attrNameLst>
                                          <p:attrName>ppt_h</p:attrName>
                                        </p:attrNameLst>
                                      </p:cBhvr>
                                      <p:tavLst>
                                        <p:tav tm="0">
                                          <p:val>
                                            <p:fltVal val="0"/>
                                          </p:val>
                                        </p:tav>
                                        <p:tav tm="100000">
                                          <p:val>
                                            <p:strVal val="#ppt_h"/>
                                          </p:val>
                                        </p:tav>
                                      </p:tavLst>
                                    </p:anim>
                                    <p:animEffect transition="in" filter="fade">
                                      <p:cBhvr>
                                        <p:cTn id="19" dur="500"/>
                                        <p:tgtEl>
                                          <p:spTgt spid="33"/>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35"/>
                                        </p:tgtEl>
                                        <p:attrNameLst>
                                          <p:attrName>style.visibility</p:attrName>
                                        </p:attrNameLst>
                                      </p:cBhvr>
                                      <p:to>
                                        <p:strVal val="visible"/>
                                      </p:to>
                                    </p:set>
                                    <p:anim calcmode="lin" valueType="num">
                                      <p:cBhvr>
                                        <p:cTn id="22" dur="500" fill="hold"/>
                                        <p:tgtEl>
                                          <p:spTgt spid="35"/>
                                        </p:tgtEl>
                                        <p:attrNameLst>
                                          <p:attrName>ppt_w</p:attrName>
                                        </p:attrNameLst>
                                      </p:cBhvr>
                                      <p:tavLst>
                                        <p:tav tm="0">
                                          <p:val>
                                            <p:fltVal val="0"/>
                                          </p:val>
                                        </p:tav>
                                        <p:tav tm="100000">
                                          <p:val>
                                            <p:strVal val="#ppt_w"/>
                                          </p:val>
                                        </p:tav>
                                      </p:tavLst>
                                    </p:anim>
                                    <p:anim calcmode="lin" valueType="num">
                                      <p:cBhvr>
                                        <p:cTn id="23" dur="500" fill="hold"/>
                                        <p:tgtEl>
                                          <p:spTgt spid="35"/>
                                        </p:tgtEl>
                                        <p:attrNameLst>
                                          <p:attrName>ppt_h</p:attrName>
                                        </p:attrNameLst>
                                      </p:cBhvr>
                                      <p:tavLst>
                                        <p:tav tm="0">
                                          <p:val>
                                            <p:fltVal val="0"/>
                                          </p:val>
                                        </p:tav>
                                        <p:tav tm="100000">
                                          <p:val>
                                            <p:strVal val="#ppt_h"/>
                                          </p:val>
                                        </p:tav>
                                      </p:tavLst>
                                    </p:anim>
                                    <p:animEffect transition="in" filter="fade">
                                      <p:cBhvr>
                                        <p:cTn id="24" dur="500"/>
                                        <p:tgtEl>
                                          <p:spTgt spid="35"/>
                                        </p:tgtEl>
                                      </p:cBhvr>
                                    </p:animEffect>
                                  </p:childTnLst>
                                </p:cTn>
                              </p:par>
                            </p:childTnLst>
                          </p:cTn>
                        </p:par>
                        <p:par>
                          <p:cTn id="25" fill="hold">
                            <p:stCondLst>
                              <p:cond delay="500"/>
                            </p:stCondLst>
                            <p:childTnLst>
                              <p:par>
                                <p:cTn id="26" presetID="10" presetClass="entr" presetSubtype="0" fill="hold" grpId="0" nodeType="afterEffect">
                                  <p:stCondLst>
                                    <p:cond delay="0"/>
                                  </p:stCondLst>
                                  <p:childTnLst>
                                    <p:set>
                                      <p:cBhvr>
                                        <p:cTn id="27" dur="1" fill="hold">
                                          <p:stCondLst>
                                            <p:cond delay="0"/>
                                          </p:stCondLst>
                                        </p:cTn>
                                        <p:tgtEl>
                                          <p:spTgt spid="34"/>
                                        </p:tgtEl>
                                        <p:attrNameLst>
                                          <p:attrName>style.visibility</p:attrName>
                                        </p:attrNameLst>
                                      </p:cBhvr>
                                      <p:to>
                                        <p:strVal val="visible"/>
                                      </p:to>
                                    </p:set>
                                    <p:animEffect transition="in" filter="fade">
                                      <p:cBhvr>
                                        <p:cTn id="28" dur="500"/>
                                        <p:tgtEl>
                                          <p:spTgt spid="34"/>
                                        </p:tgtEl>
                                      </p:cBhvr>
                                    </p:animEffect>
                                  </p:childTnLst>
                                </p:cTn>
                              </p:par>
                              <p:par>
                                <p:cTn id="29" presetID="42" presetClass="entr" presetSubtype="0" fill="hold" nodeType="withEffect">
                                  <p:stCondLst>
                                    <p:cond delay="500"/>
                                  </p:stCondLst>
                                  <p:childTnLst>
                                    <p:set>
                                      <p:cBhvr>
                                        <p:cTn id="30" dur="1" fill="hold">
                                          <p:stCondLst>
                                            <p:cond delay="0"/>
                                          </p:stCondLst>
                                        </p:cTn>
                                        <p:tgtEl>
                                          <p:spTgt spid="3"/>
                                        </p:tgtEl>
                                        <p:attrNameLst>
                                          <p:attrName>style.visibility</p:attrName>
                                        </p:attrNameLst>
                                      </p:cBhvr>
                                      <p:to>
                                        <p:strVal val="visible"/>
                                      </p:to>
                                    </p:set>
                                    <p:animEffect transition="in" filter="fade">
                                      <p:cBhvr>
                                        <p:cTn id="31" dur="1000"/>
                                        <p:tgtEl>
                                          <p:spTgt spid="3"/>
                                        </p:tgtEl>
                                      </p:cBhvr>
                                    </p:animEffect>
                                    <p:anim calcmode="lin" valueType="num">
                                      <p:cBhvr>
                                        <p:cTn id="32" dur="1000" fill="hold"/>
                                        <p:tgtEl>
                                          <p:spTgt spid="3"/>
                                        </p:tgtEl>
                                        <p:attrNameLst>
                                          <p:attrName>ppt_x</p:attrName>
                                        </p:attrNameLst>
                                      </p:cBhvr>
                                      <p:tavLst>
                                        <p:tav tm="0">
                                          <p:val>
                                            <p:strVal val="#ppt_x"/>
                                          </p:val>
                                        </p:tav>
                                        <p:tav tm="100000">
                                          <p:val>
                                            <p:strVal val="#ppt_x"/>
                                          </p:val>
                                        </p:tav>
                                      </p:tavLst>
                                    </p:anim>
                                    <p:anim calcmode="lin" valueType="num">
                                      <p:cBhvr>
                                        <p:cTn id="33"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bldLvl="0" animBg="1"/>
      <p:bldP spid="32" grpId="0" bldLvl="0" animBg="1"/>
      <p:bldP spid="33" grpId="0" bldLvl="0" animBg="1"/>
      <p:bldP spid="34" grpId="0"/>
      <p:bldP spid="35" grpId="0" animBg="1"/>
    </p:bld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8022</Words>
  <Application>WPS 演示</Application>
  <PresentationFormat>自定义</PresentationFormat>
  <Paragraphs>495</Paragraphs>
  <Slides>43</Slides>
  <Notes>43</Notes>
  <HiddenSlides>0</HiddenSlides>
  <MMClips>0</MMClips>
  <ScaleCrop>false</ScaleCrop>
  <HeadingPairs>
    <vt:vector size="6" baseType="variant">
      <vt:variant>
        <vt:lpstr>已用的字体</vt:lpstr>
      </vt:variant>
      <vt:variant>
        <vt:i4>12</vt:i4>
      </vt:variant>
      <vt:variant>
        <vt:lpstr>主题</vt:lpstr>
      </vt:variant>
      <vt:variant>
        <vt:i4>1</vt:i4>
      </vt:variant>
      <vt:variant>
        <vt:lpstr>幻灯片标题</vt:lpstr>
      </vt:variant>
      <vt:variant>
        <vt:i4>43</vt:i4>
      </vt:variant>
    </vt:vector>
  </HeadingPairs>
  <TitlesOfParts>
    <vt:vector size="56" baseType="lpstr">
      <vt:lpstr>Arial</vt:lpstr>
      <vt:lpstr>宋体</vt:lpstr>
      <vt:lpstr>Wingdings</vt:lpstr>
      <vt:lpstr>微软雅黑</vt:lpstr>
      <vt:lpstr>AvantGarde Md BT</vt:lpstr>
      <vt:lpstr>不给糖就捣蛋的万圣节</vt:lpstr>
      <vt:lpstr>方正兰亭黑_GBK</vt:lpstr>
      <vt:lpstr>Arial Unicode MS</vt:lpstr>
      <vt:lpstr>Agency FB</vt:lpstr>
      <vt:lpstr>Lato Regular</vt:lpstr>
      <vt:lpstr>方正大黑体_GBK</vt:lpstr>
      <vt:lpstr>Calibri</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金融理财方案PPT</dc:title>
  <dc:creator/>
  <cp:lastModifiedBy>六月</cp:lastModifiedBy>
  <cp:revision>14</cp:revision>
  <dcterms:created xsi:type="dcterms:W3CDTF">2017-02-25T10:00:00Z</dcterms:created>
  <dcterms:modified xsi:type="dcterms:W3CDTF">2021-12-25T02:07:16Z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2052-11.3.0.9228</vt:lpwstr>
  </property>
</Properties>
</file>